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1"/>
  </p:notesMasterIdLst>
  <p:sldIdLst>
    <p:sldId id="566" r:id="rId2"/>
    <p:sldId id="541" r:id="rId3"/>
    <p:sldId id="597" r:id="rId4"/>
    <p:sldId id="598" r:id="rId5"/>
    <p:sldId id="599" r:id="rId6"/>
    <p:sldId id="600" r:id="rId7"/>
    <p:sldId id="619" r:id="rId8"/>
    <p:sldId id="643" r:id="rId9"/>
    <p:sldId id="620" r:id="rId10"/>
    <p:sldId id="621" r:id="rId11"/>
    <p:sldId id="622" r:id="rId12"/>
    <p:sldId id="623" r:id="rId13"/>
    <p:sldId id="624" r:id="rId14"/>
    <p:sldId id="626" r:id="rId15"/>
    <p:sldId id="625" r:id="rId16"/>
    <p:sldId id="627" r:id="rId17"/>
    <p:sldId id="628" r:id="rId18"/>
    <p:sldId id="629" r:id="rId19"/>
    <p:sldId id="630" r:id="rId20"/>
    <p:sldId id="631" r:id="rId21"/>
    <p:sldId id="637" r:id="rId22"/>
    <p:sldId id="638" r:id="rId23"/>
    <p:sldId id="632" r:id="rId24"/>
    <p:sldId id="633" r:id="rId25"/>
    <p:sldId id="634" r:id="rId26"/>
    <p:sldId id="635" r:id="rId27"/>
    <p:sldId id="636" r:id="rId28"/>
    <p:sldId id="639" r:id="rId29"/>
    <p:sldId id="641" r:id="rId30"/>
    <p:sldId id="640" r:id="rId31"/>
    <p:sldId id="642" r:id="rId32"/>
    <p:sldId id="644" r:id="rId33"/>
    <p:sldId id="645" r:id="rId34"/>
    <p:sldId id="601" r:id="rId35"/>
    <p:sldId id="608" r:id="rId36"/>
    <p:sldId id="614" r:id="rId37"/>
    <p:sldId id="603" r:id="rId38"/>
    <p:sldId id="604" r:id="rId39"/>
    <p:sldId id="616" r:id="rId40"/>
    <p:sldId id="617" r:id="rId41"/>
    <p:sldId id="605" r:id="rId42"/>
    <p:sldId id="606" r:id="rId43"/>
    <p:sldId id="610" r:id="rId44"/>
    <p:sldId id="611" r:id="rId45"/>
    <p:sldId id="609" r:id="rId46"/>
    <p:sldId id="607" r:id="rId47"/>
    <p:sldId id="602" r:id="rId48"/>
    <p:sldId id="612" r:id="rId49"/>
    <p:sldId id="613" r:id="rId50"/>
    <p:sldId id="615" r:id="rId51"/>
    <p:sldId id="618" r:id="rId52"/>
    <p:sldId id="646" r:id="rId53"/>
    <p:sldId id="647" r:id="rId54"/>
    <p:sldId id="648" r:id="rId55"/>
    <p:sldId id="650" r:id="rId56"/>
    <p:sldId id="651" r:id="rId57"/>
    <p:sldId id="652" r:id="rId58"/>
    <p:sldId id="653" r:id="rId59"/>
    <p:sldId id="654" r:id="rId60"/>
    <p:sldId id="655" r:id="rId61"/>
    <p:sldId id="656" r:id="rId62"/>
    <p:sldId id="657" r:id="rId63"/>
    <p:sldId id="658" r:id="rId64"/>
    <p:sldId id="659" r:id="rId65"/>
    <p:sldId id="662" r:id="rId66"/>
    <p:sldId id="663" r:id="rId67"/>
    <p:sldId id="664" r:id="rId68"/>
    <p:sldId id="665" r:id="rId69"/>
    <p:sldId id="666" r:id="rId70"/>
    <p:sldId id="667" r:id="rId71"/>
    <p:sldId id="660" r:id="rId72"/>
    <p:sldId id="661" r:id="rId73"/>
    <p:sldId id="668" r:id="rId74"/>
    <p:sldId id="669" r:id="rId75"/>
    <p:sldId id="670" r:id="rId76"/>
    <p:sldId id="671" r:id="rId77"/>
    <p:sldId id="673" r:id="rId78"/>
    <p:sldId id="674" r:id="rId79"/>
    <p:sldId id="675" r:id="rId80"/>
    <p:sldId id="677" r:id="rId81"/>
    <p:sldId id="676" r:id="rId82"/>
    <p:sldId id="678" r:id="rId83"/>
    <p:sldId id="679" r:id="rId84"/>
    <p:sldId id="680" r:id="rId85"/>
    <p:sldId id="681" r:id="rId86"/>
    <p:sldId id="682" r:id="rId87"/>
    <p:sldId id="683" r:id="rId88"/>
    <p:sldId id="684" r:id="rId89"/>
    <p:sldId id="685" r:id="rId90"/>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C91FC8D-773A-3245-8B54-0105AC1A811A}">
          <p14:sldIdLst>
            <p14:sldId id="566"/>
          </p14:sldIdLst>
        </p14:section>
        <p14:section name="former" id="{B7319618-86AE-4646-B0B6-43BA0CDBB2E9}">
          <p14:sldIdLst>
            <p14:sldId id="541"/>
            <p14:sldId id="597"/>
            <p14:sldId id="598"/>
            <p14:sldId id="599"/>
            <p14:sldId id="600"/>
            <p14:sldId id="619"/>
            <p14:sldId id="643"/>
            <p14:sldId id="620"/>
            <p14:sldId id="621"/>
            <p14:sldId id="622"/>
            <p14:sldId id="623"/>
            <p14:sldId id="624"/>
            <p14:sldId id="626"/>
            <p14:sldId id="625"/>
            <p14:sldId id="627"/>
            <p14:sldId id="628"/>
            <p14:sldId id="629"/>
            <p14:sldId id="630"/>
            <p14:sldId id="631"/>
            <p14:sldId id="637"/>
            <p14:sldId id="638"/>
            <p14:sldId id="632"/>
            <p14:sldId id="633"/>
            <p14:sldId id="634"/>
            <p14:sldId id="635"/>
            <p14:sldId id="636"/>
            <p14:sldId id="639"/>
            <p14:sldId id="641"/>
            <p14:sldId id="640"/>
            <p14:sldId id="642"/>
            <p14:sldId id="644"/>
            <p14:sldId id="645"/>
            <p14:sldId id="601"/>
            <p14:sldId id="608"/>
            <p14:sldId id="614"/>
            <p14:sldId id="603"/>
            <p14:sldId id="604"/>
            <p14:sldId id="616"/>
            <p14:sldId id="617"/>
            <p14:sldId id="605"/>
            <p14:sldId id="606"/>
            <p14:sldId id="610"/>
            <p14:sldId id="611"/>
            <p14:sldId id="609"/>
            <p14:sldId id="607"/>
            <p14:sldId id="602"/>
            <p14:sldId id="612"/>
            <p14:sldId id="613"/>
            <p14:sldId id="615"/>
            <p14:sldId id="618"/>
          </p14:sldIdLst>
        </p14:section>
        <p14:section name="Linked" id="{70BBEC90-9A87-8D4B-B50C-EBF76A6FB8D8}">
          <p14:sldIdLst>
            <p14:sldId id="646"/>
            <p14:sldId id="647"/>
            <p14:sldId id="648"/>
            <p14:sldId id="650"/>
            <p14:sldId id="651"/>
            <p14:sldId id="652"/>
            <p14:sldId id="653"/>
            <p14:sldId id="654"/>
            <p14:sldId id="655"/>
            <p14:sldId id="656"/>
            <p14:sldId id="657"/>
            <p14:sldId id="658"/>
            <p14:sldId id="659"/>
            <p14:sldId id="662"/>
            <p14:sldId id="663"/>
            <p14:sldId id="664"/>
            <p14:sldId id="665"/>
            <p14:sldId id="666"/>
            <p14:sldId id="667"/>
            <p14:sldId id="660"/>
            <p14:sldId id="661"/>
            <p14:sldId id="668"/>
            <p14:sldId id="669"/>
            <p14:sldId id="670"/>
            <p14:sldId id="671"/>
            <p14:sldId id="673"/>
            <p14:sldId id="674"/>
            <p14:sldId id="675"/>
            <p14:sldId id="677"/>
            <p14:sldId id="676"/>
            <p14:sldId id="678"/>
            <p14:sldId id="679"/>
            <p14:sldId id="680"/>
            <p14:sldId id="681"/>
            <p14:sldId id="682"/>
            <p14:sldId id="683"/>
            <p14:sldId id="684"/>
            <p14:sldId id="6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 Amstroy" initials="FA" lastIdx="1" clrIdx="0">
    <p:extLst>
      <p:ext uri="{19B8F6BF-5375-455C-9EA6-DF929625EA0E}">
        <p15:presenceInfo xmlns:p15="http://schemas.microsoft.com/office/powerpoint/2012/main" userId="556ad5b45570a3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565657"/>
    <a:srgbClr val="FB494C"/>
    <a:srgbClr val="FD494E"/>
    <a:srgbClr val="FFC000"/>
    <a:srgbClr val="003F87"/>
    <a:srgbClr val="FF3399"/>
    <a:srgbClr val="FF00FF"/>
    <a:srgbClr val="C929D5"/>
    <a:srgbClr val="8DA1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78326" autoAdjust="0"/>
  </p:normalViewPr>
  <p:slideViewPr>
    <p:cSldViewPr snapToGrid="0" showGuides="1">
      <p:cViewPr varScale="1">
        <p:scale>
          <a:sx n="90" d="100"/>
          <a:sy n="90" d="100"/>
        </p:scale>
        <p:origin x="224"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2024/11/14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176406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2488886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88858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3509463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260189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222416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2898315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165367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17</a:t>
            </a:fld>
            <a:endParaRPr lang="zh-CN" altLang="en-US"/>
          </a:p>
        </p:txBody>
      </p:sp>
    </p:spTree>
    <p:extLst>
      <p:ext uri="{BB962C8B-B14F-4D97-AF65-F5344CB8AC3E}">
        <p14:creationId xmlns:p14="http://schemas.microsoft.com/office/powerpoint/2010/main" val="3362860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18</a:t>
            </a:fld>
            <a:endParaRPr lang="zh-CN" altLang="en-US"/>
          </a:p>
        </p:txBody>
      </p:sp>
    </p:spTree>
    <p:extLst>
      <p:ext uri="{BB962C8B-B14F-4D97-AF65-F5344CB8AC3E}">
        <p14:creationId xmlns:p14="http://schemas.microsoft.com/office/powerpoint/2010/main" val="940016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19</a:t>
            </a:fld>
            <a:endParaRPr lang="zh-CN" altLang="en-US"/>
          </a:p>
        </p:txBody>
      </p:sp>
    </p:spTree>
    <p:extLst>
      <p:ext uri="{BB962C8B-B14F-4D97-AF65-F5344CB8AC3E}">
        <p14:creationId xmlns:p14="http://schemas.microsoft.com/office/powerpoint/2010/main" val="2758959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1516412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20</a:t>
            </a:fld>
            <a:endParaRPr lang="zh-CN" altLang="en-US"/>
          </a:p>
        </p:txBody>
      </p:sp>
    </p:spTree>
    <p:extLst>
      <p:ext uri="{BB962C8B-B14F-4D97-AF65-F5344CB8AC3E}">
        <p14:creationId xmlns:p14="http://schemas.microsoft.com/office/powerpoint/2010/main" val="2623886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21</a:t>
            </a:fld>
            <a:endParaRPr lang="zh-CN" altLang="en-US"/>
          </a:p>
        </p:txBody>
      </p:sp>
    </p:spTree>
    <p:extLst>
      <p:ext uri="{BB962C8B-B14F-4D97-AF65-F5344CB8AC3E}">
        <p14:creationId xmlns:p14="http://schemas.microsoft.com/office/powerpoint/2010/main" val="1926170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22</a:t>
            </a:fld>
            <a:endParaRPr lang="zh-CN" altLang="en-US"/>
          </a:p>
        </p:txBody>
      </p:sp>
    </p:spTree>
    <p:extLst>
      <p:ext uri="{BB962C8B-B14F-4D97-AF65-F5344CB8AC3E}">
        <p14:creationId xmlns:p14="http://schemas.microsoft.com/office/powerpoint/2010/main" val="700261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23</a:t>
            </a:fld>
            <a:endParaRPr lang="zh-CN" altLang="en-US"/>
          </a:p>
        </p:txBody>
      </p:sp>
    </p:spTree>
    <p:extLst>
      <p:ext uri="{BB962C8B-B14F-4D97-AF65-F5344CB8AC3E}">
        <p14:creationId xmlns:p14="http://schemas.microsoft.com/office/powerpoint/2010/main" val="636620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24</a:t>
            </a:fld>
            <a:endParaRPr lang="zh-CN" altLang="en-US"/>
          </a:p>
        </p:txBody>
      </p:sp>
    </p:spTree>
    <p:extLst>
      <p:ext uri="{BB962C8B-B14F-4D97-AF65-F5344CB8AC3E}">
        <p14:creationId xmlns:p14="http://schemas.microsoft.com/office/powerpoint/2010/main" val="2774725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25</a:t>
            </a:fld>
            <a:endParaRPr lang="zh-CN" altLang="en-US"/>
          </a:p>
        </p:txBody>
      </p:sp>
    </p:spTree>
    <p:extLst>
      <p:ext uri="{BB962C8B-B14F-4D97-AF65-F5344CB8AC3E}">
        <p14:creationId xmlns:p14="http://schemas.microsoft.com/office/powerpoint/2010/main" val="1538889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26</a:t>
            </a:fld>
            <a:endParaRPr lang="zh-CN" altLang="en-US"/>
          </a:p>
        </p:txBody>
      </p:sp>
    </p:spTree>
    <p:extLst>
      <p:ext uri="{BB962C8B-B14F-4D97-AF65-F5344CB8AC3E}">
        <p14:creationId xmlns:p14="http://schemas.microsoft.com/office/powerpoint/2010/main" val="1511653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27</a:t>
            </a:fld>
            <a:endParaRPr lang="zh-CN" altLang="en-US"/>
          </a:p>
        </p:txBody>
      </p:sp>
    </p:spTree>
    <p:extLst>
      <p:ext uri="{BB962C8B-B14F-4D97-AF65-F5344CB8AC3E}">
        <p14:creationId xmlns:p14="http://schemas.microsoft.com/office/powerpoint/2010/main" val="2831175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28</a:t>
            </a:fld>
            <a:endParaRPr lang="zh-CN" altLang="en-US"/>
          </a:p>
        </p:txBody>
      </p:sp>
    </p:spTree>
    <p:extLst>
      <p:ext uri="{BB962C8B-B14F-4D97-AF65-F5344CB8AC3E}">
        <p14:creationId xmlns:p14="http://schemas.microsoft.com/office/powerpoint/2010/main" val="160025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29</a:t>
            </a:fld>
            <a:endParaRPr lang="zh-CN" altLang="en-US"/>
          </a:p>
        </p:txBody>
      </p:sp>
    </p:spTree>
    <p:extLst>
      <p:ext uri="{BB962C8B-B14F-4D97-AF65-F5344CB8AC3E}">
        <p14:creationId xmlns:p14="http://schemas.microsoft.com/office/powerpoint/2010/main" val="152585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553294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30</a:t>
            </a:fld>
            <a:endParaRPr lang="zh-CN" altLang="en-US"/>
          </a:p>
        </p:txBody>
      </p:sp>
    </p:spTree>
    <p:extLst>
      <p:ext uri="{BB962C8B-B14F-4D97-AF65-F5344CB8AC3E}">
        <p14:creationId xmlns:p14="http://schemas.microsoft.com/office/powerpoint/2010/main" val="3441603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31</a:t>
            </a:fld>
            <a:endParaRPr lang="zh-CN" altLang="en-US"/>
          </a:p>
        </p:txBody>
      </p:sp>
    </p:spTree>
    <p:extLst>
      <p:ext uri="{BB962C8B-B14F-4D97-AF65-F5344CB8AC3E}">
        <p14:creationId xmlns:p14="http://schemas.microsoft.com/office/powerpoint/2010/main" val="3761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32</a:t>
            </a:fld>
            <a:endParaRPr lang="zh-CN" altLang="en-US"/>
          </a:p>
        </p:txBody>
      </p:sp>
    </p:spTree>
    <p:extLst>
      <p:ext uri="{BB962C8B-B14F-4D97-AF65-F5344CB8AC3E}">
        <p14:creationId xmlns:p14="http://schemas.microsoft.com/office/powerpoint/2010/main" val="4142918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33</a:t>
            </a:fld>
            <a:endParaRPr lang="zh-CN" altLang="en-US"/>
          </a:p>
        </p:txBody>
      </p:sp>
    </p:spTree>
    <p:extLst>
      <p:ext uri="{BB962C8B-B14F-4D97-AF65-F5344CB8AC3E}">
        <p14:creationId xmlns:p14="http://schemas.microsoft.com/office/powerpoint/2010/main" val="2368909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34</a:t>
            </a:fld>
            <a:endParaRPr lang="zh-CN" altLang="en-US"/>
          </a:p>
        </p:txBody>
      </p:sp>
    </p:spTree>
    <p:extLst>
      <p:ext uri="{BB962C8B-B14F-4D97-AF65-F5344CB8AC3E}">
        <p14:creationId xmlns:p14="http://schemas.microsoft.com/office/powerpoint/2010/main" val="1693926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35</a:t>
            </a:fld>
            <a:endParaRPr lang="zh-CN" altLang="en-US"/>
          </a:p>
        </p:txBody>
      </p:sp>
    </p:spTree>
    <p:extLst>
      <p:ext uri="{BB962C8B-B14F-4D97-AF65-F5344CB8AC3E}">
        <p14:creationId xmlns:p14="http://schemas.microsoft.com/office/powerpoint/2010/main" val="2633986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36</a:t>
            </a:fld>
            <a:endParaRPr lang="zh-CN" altLang="en-US"/>
          </a:p>
        </p:txBody>
      </p:sp>
    </p:spTree>
    <p:extLst>
      <p:ext uri="{BB962C8B-B14F-4D97-AF65-F5344CB8AC3E}">
        <p14:creationId xmlns:p14="http://schemas.microsoft.com/office/powerpoint/2010/main" val="77996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37</a:t>
            </a:fld>
            <a:endParaRPr lang="zh-CN" altLang="en-US"/>
          </a:p>
        </p:txBody>
      </p:sp>
    </p:spTree>
    <p:extLst>
      <p:ext uri="{BB962C8B-B14F-4D97-AF65-F5344CB8AC3E}">
        <p14:creationId xmlns:p14="http://schemas.microsoft.com/office/powerpoint/2010/main" val="378962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0" i="0" dirty="0">
                <a:solidFill>
                  <a:srgbClr val="191B1F"/>
                </a:solidFill>
                <a:effectLst/>
                <a:highlight>
                  <a:srgbClr val="FFFFFF"/>
                </a:highlight>
                <a:latin typeface="+mj-ea"/>
                <a:ea typeface="+mj-ea"/>
              </a:rPr>
              <a:t>MQA</a:t>
            </a:r>
            <a:r>
              <a:rPr lang="en-US" altLang="zh-CN" b="0" i="0" dirty="0">
                <a:solidFill>
                  <a:srgbClr val="191B1F"/>
                </a:solidFill>
                <a:effectLst/>
                <a:highlight>
                  <a:srgbClr val="FFFFFF"/>
                </a:highlight>
                <a:latin typeface="+mj-ea"/>
                <a:ea typeface="+mj-ea"/>
              </a:rPr>
              <a:t>(</a:t>
            </a:r>
            <a:r>
              <a:rPr lang="en" altLang="zh-CN" b="0" i="0" dirty="0">
                <a:solidFill>
                  <a:srgbClr val="4D4D4D"/>
                </a:solidFill>
                <a:effectLst/>
                <a:highlight>
                  <a:srgbClr val="FFFFFF"/>
                </a:highlight>
                <a:latin typeface="+mj-ea"/>
                <a:ea typeface="+mj-ea"/>
              </a:rPr>
              <a:t> Multi Query Attention</a:t>
            </a:r>
            <a:r>
              <a:rPr lang="en-US" altLang="zh-CN" b="0" i="0" dirty="0">
                <a:solidFill>
                  <a:srgbClr val="4D4D4D"/>
                </a:solidFill>
                <a:effectLst/>
                <a:highlight>
                  <a:srgbClr val="FFFFFF"/>
                </a:highlight>
                <a:latin typeface="+mj-ea"/>
                <a:ea typeface="+mj-ea"/>
              </a:rPr>
              <a:t>)</a:t>
            </a:r>
            <a:r>
              <a:rPr lang="zh-CN" altLang="en" b="0" i="0" dirty="0">
                <a:solidFill>
                  <a:srgbClr val="191B1F"/>
                </a:solidFill>
                <a:effectLst/>
                <a:highlight>
                  <a:srgbClr val="FFFFFF"/>
                </a:highlight>
                <a:latin typeface="+mj-ea"/>
                <a:ea typeface="+mj-ea"/>
              </a:rPr>
              <a:t>：</a:t>
            </a:r>
            <a:r>
              <a:rPr lang="zh-CN" altLang="en-US" b="0" i="0" dirty="0">
                <a:solidFill>
                  <a:srgbClr val="191B1F"/>
                </a:solidFill>
                <a:effectLst/>
                <a:highlight>
                  <a:srgbClr val="FFFFFF"/>
                </a:highlight>
                <a:latin typeface="+mj-ea"/>
                <a:ea typeface="+mj-ea"/>
              </a:rPr>
              <a:t>有性能损失</a:t>
            </a:r>
            <a:endParaRPr lang="en-US" altLang="zh-CN" b="0" i="0" dirty="0">
              <a:solidFill>
                <a:srgbClr val="191B1F"/>
              </a:solidFill>
              <a:effectLst/>
              <a:highlight>
                <a:srgbClr val="FFFFFF"/>
              </a:highlight>
              <a:latin typeface="+mj-ea"/>
              <a:ea typeface="+mj-ea"/>
            </a:endParaRPr>
          </a:p>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38</a:t>
            </a:fld>
            <a:endParaRPr lang="zh-CN" altLang="en-US"/>
          </a:p>
        </p:txBody>
      </p:sp>
    </p:spTree>
    <p:extLst>
      <p:ext uri="{BB962C8B-B14F-4D97-AF65-F5344CB8AC3E}">
        <p14:creationId xmlns:p14="http://schemas.microsoft.com/office/powerpoint/2010/main" val="3083676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39</a:t>
            </a:fld>
            <a:endParaRPr lang="zh-CN" altLang="en-US"/>
          </a:p>
        </p:txBody>
      </p:sp>
    </p:spTree>
    <p:extLst>
      <p:ext uri="{BB962C8B-B14F-4D97-AF65-F5344CB8AC3E}">
        <p14:creationId xmlns:p14="http://schemas.microsoft.com/office/powerpoint/2010/main" val="170908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3329875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40</a:t>
            </a:fld>
            <a:endParaRPr lang="zh-CN" altLang="en-US"/>
          </a:p>
        </p:txBody>
      </p:sp>
    </p:spTree>
    <p:extLst>
      <p:ext uri="{BB962C8B-B14F-4D97-AF65-F5344CB8AC3E}">
        <p14:creationId xmlns:p14="http://schemas.microsoft.com/office/powerpoint/2010/main" val="3654373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41</a:t>
            </a:fld>
            <a:endParaRPr lang="zh-CN" altLang="en-US"/>
          </a:p>
        </p:txBody>
      </p:sp>
    </p:spTree>
    <p:extLst>
      <p:ext uri="{BB962C8B-B14F-4D97-AF65-F5344CB8AC3E}">
        <p14:creationId xmlns:p14="http://schemas.microsoft.com/office/powerpoint/2010/main" val="1568504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42</a:t>
            </a:fld>
            <a:endParaRPr lang="zh-CN" altLang="en-US"/>
          </a:p>
        </p:txBody>
      </p:sp>
    </p:spTree>
    <p:extLst>
      <p:ext uri="{BB962C8B-B14F-4D97-AF65-F5344CB8AC3E}">
        <p14:creationId xmlns:p14="http://schemas.microsoft.com/office/powerpoint/2010/main" val="1275492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43</a:t>
            </a:fld>
            <a:endParaRPr lang="zh-CN" altLang="en-US"/>
          </a:p>
        </p:txBody>
      </p:sp>
    </p:spTree>
    <p:extLst>
      <p:ext uri="{BB962C8B-B14F-4D97-AF65-F5344CB8AC3E}">
        <p14:creationId xmlns:p14="http://schemas.microsoft.com/office/powerpoint/2010/main" val="3730498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44</a:t>
            </a:fld>
            <a:endParaRPr lang="zh-CN" altLang="en-US"/>
          </a:p>
        </p:txBody>
      </p:sp>
    </p:spTree>
    <p:extLst>
      <p:ext uri="{BB962C8B-B14F-4D97-AF65-F5344CB8AC3E}">
        <p14:creationId xmlns:p14="http://schemas.microsoft.com/office/powerpoint/2010/main" val="112753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45</a:t>
            </a:fld>
            <a:endParaRPr lang="zh-CN" altLang="en-US"/>
          </a:p>
        </p:txBody>
      </p:sp>
    </p:spTree>
    <p:extLst>
      <p:ext uri="{BB962C8B-B14F-4D97-AF65-F5344CB8AC3E}">
        <p14:creationId xmlns:p14="http://schemas.microsoft.com/office/powerpoint/2010/main" val="3043516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46</a:t>
            </a:fld>
            <a:endParaRPr lang="zh-CN" altLang="en-US"/>
          </a:p>
        </p:txBody>
      </p:sp>
    </p:spTree>
    <p:extLst>
      <p:ext uri="{BB962C8B-B14F-4D97-AF65-F5344CB8AC3E}">
        <p14:creationId xmlns:p14="http://schemas.microsoft.com/office/powerpoint/2010/main" val="2832034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47</a:t>
            </a:fld>
            <a:endParaRPr lang="zh-CN" altLang="en-US"/>
          </a:p>
        </p:txBody>
      </p:sp>
    </p:spTree>
    <p:extLst>
      <p:ext uri="{BB962C8B-B14F-4D97-AF65-F5344CB8AC3E}">
        <p14:creationId xmlns:p14="http://schemas.microsoft.com/office/powerpoint/2010/main" val="19195715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48</a:t>
            </a:fld>
            <a:endParaRPr lang="zh-CN" altLang="en-US"/>
          </a:p>
        </p:txBody>
      </p:sp>
    </p:spTree>
    <p:extLst>
      <p:ext uri="{BB962C8B-B14F-4D97-AF65-F5344CB8AC3E}">
        <p14:creationId xmlns:p14="http://schemas.microsoft.com/office/powerpoint/2010/main" val="1189006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49</a:t>
            </a:fld>
            <a:endParaRPr lang="zh-CN" altLang="en-US"/>
          </a:p>
        </p:txBody>
      </p:sp>
    </p:spTree>
    <p:extLst>
      <p:ext uri="{BB962C8B-B14F-4D97-AF65-F5344CB8AC3E}">
        <p14:creationId xmlns:p14="http://schemas.microsoft.com/office/powerpoint/2010/main" val="522625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773605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50</a:t>
            </a:fld>
            <a:endParaRPr lang="zh-CN" altLang="en-US"/>
          </a:p>
        </p:txBody>
      </p:sp>
    </p:spTree>
    <p:extLst>
      <p:ext uri="{BB962C8B-B14F-4D97-AF65-F5344CB8AC3E}">
        <p14:creationId xmlns:p14="http://schemas.microsoft.com/office/powerpoint/2010/main" val="1988742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52</a:t>
            </a:fld>
            <a:endParaRPr lang="zh-CN" altLang="en-US"/>
          </a:p>
        </p:txBody>
      </p:sp>
    </p:spTree>
    <p:extLst>
      <p:ext uri="{BB962C8B-B14F-4D97-AF65-F5344CB8AC3E}">
        <p14:creationId xmlns:p14="http://schemas.microsoft.com/office/powerpoint/2010/main" val="3743316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53</a:t>
            </a:fld>
            <a:endParaRPr lang="zh-CN" altLang="en-US"/>
          </a:p>
        </p:txBody>
      </p:sp>
    </p:spTree>
    <p:extLst>
      <p:ext uri="{BB962C8B-B14F-4D97-AF65-F5344CB8AC3E}">
        <p14:creationId xmlns:p14="http://schemas.microsoft.com/office/powerpoint/2010/main" val="3268406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Transformer</a:t>
            </a:r>
            <a:r>
              <a:rPr lang="zh-CN" altLang="en-US" dirty="0"/>
              <a:t> 残差</a:t>
            </a:r>
            <a:endParaRPr lang="en-US" altLang="zh-CN" dirty="0"/>
          </a:p>
          <a:p>
            <a:r>
              <a:rPr lang="en-US" altLang="zh-CN" dirty="0"/>
              <a:t>Model1</a:t>
            </a:r>
            <a:r>
              <a:rPr lang="zh-CN" altLang="en-US" dirty="0"/>
              <a:t>怎么跑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54</a:t>
            </a:fld>
            <a:endParaRPr lang="zh-CN" altLang="en-US"/>
          </a:p>
        </p:txBody>
      </p:sp>
    </p:spTree>
    <p:extLst>
      <p:ext uri="{BB962C8B-B14F-4D97-AF65-F5344CB8AC3E}">
        <p14:creationId xmlns:p14="http://schemas.microsoft.com/office/powerpoint/2010/main" val="1535644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55</a:t>
            </a:fld>
            <a:endParaRPr lang="zh-CN" altLang="en-US"/>
          </a:p>
        </p:txBody>
      </p:sp>
    </p:spTree>
    <p:extLst>
      <p:ext uri="{BB962C8B-B14F-4D97-AF65-F5344CB8AC3E}">
        <p14:creationId xmlns:p14="http://schemas.microsoft.com/office/powerpoint/2010/main" val="116207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56</a:t>
            </a:fld>
            <a:endParaRPr lang="zh-CN" altLang="en-US"/>
          </a:p>
        </p:txBody>
      </p:sp>
    </p:spTree>
    <p:extLst>
      <p:ext uri="{BB962C8B-B14F-4D97-AF65-F5344CB8AC3E}">
        <p14:creationId xmlns:p14="http://schemas.microsoft.com/office/powerpoint/2010/main" val="3773347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57</a:t>
            </a:fld>
            <a:endParaRPr lang="zh-CN" altLang="en-US"/>
          </a:p>
        </p:txBody>
      </p:sp>
    </p:spTree>
    <p:extLst>
      <p:ext uri="{BB962C8B-B14F-4D97-AF65-F5344CB8AC3E}">
        <p14:creationId xmlns:p14="http://schemas.microsoft.com/office/powerpoint/2010/main" val="100966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 altLang="zh-CN" dirty="0"/>
              <a:t>https://</a:t>
            </a:r>
            <a:r>
              <a:rPr lang="en" altLang="zh-CN" dirty="0" err="1"/>
              <a:t>blog.csdn.net</a:t>
            </a:r>
            <a:r>
              <a:rPr lang="en" altLang="zh-CN" dirty="0"/>
              <a:t>/qq_38816432/article/details/115741329</a:t>
            </a:r>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58</a:t>
            </a:fld>
            <a:endParaRPr lang="zh-CN" altLang="en-US"/>
          </a:p>
        </p:txBody>
      </p:sp>
    </p:spTree>
    <p:extLst>
      <p:ext uri="{BB962C8B-B14F-4D97-AF65-F5344CB8AC3E}">
        <p14:creationId xmlns:p14="http://schemas.microsoft.com/office/powerpoint/2010/main" val="263420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 altLang="zh-CN" dirty="0"/>
              <a:t>https://</a:t>
            </a:r>
            <a:r>
              <a:rPr lang="en" altLang="zh-CN" dirty="0" err="1"/>
              <a:t>blog.csdn.net</a:t>
            </a:r>
            <a:r>
              <a:rPr lang="en" altLang="zh-CN" dirty="0"/>
              <a:t>/qq_38816432/article/details/115741329</a:t>
            </a:r>
            <a:r>
              <a:rPr lang="zh-CN" altLang="en-US" dirty="0"/>
              <a:t>                                                                                                                                                                                                                                                                                                                                                                                                                                                                                                                                                                                                                                                                                                                                                                                                                                                                                                                                                                                                                                                                                                                   </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59</a:t>
            </a:fld>
            <a:endParaRPr lang="zh-CN" altLang="en-US"/>
          </a:p>
        </p:txBody>
      </p:sp>
    </p:spTree>
    <p:extLst>
      <p:ext uri="{BB962C8B-B14F-4D97-AF65-F5344CB8AC3E}">
        <p14:creationId xmlns:p14="http://schemas.microsoft.com/office/powerpoint/2010/main" val="4058852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评测通信代价</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60</a:t>
            </a:fld>
            <a:endParaRPr lang="zh-CN" altLang="en-US"/>
          </a:p>
        </p:txBody>
      </p:sp>
    </p:spTree>
    <p:extLst>
      <p:ext uri="{BB962C8B-B14F-4D97-AF65-F5344CB8AC3E}">
        <p14:creationId xmlns:p14="http://schemas.microsoft.com/office/powerpoint/2010/main" val="149232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38212552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每个设备</a:t>
            </a:r>
            <a:r>
              <a:rPr kumimoji="1" lang="en-US" altLang="zh-CN" dirty="0"/>
              <a:t>Load</a:t>
            </a:r>
            <a:r>
              <a:rPr kumimoji="1" lang="zh-CN" altLang="en-US" dirty="0"/>
              <a:t>的量不一样</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62</a:t>
            </a:fld>
            <a:endParaRPr lang="zh-CN" altLang="en-US"/>
          </a:p>
        </p:txBody>
      </p:sp>
    </p:spTree>
    <p:extLst>
      <p:ext uri="{BB962C8B-B14F-4D97-AF65-F5344CB8AC3E}">
        <p14:creationId xmlns:p14="http://schemas.microsoft.com/office/powerpoint/2010/main" val="3847243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崩了能不能快速接上</a:t>
            </a:r>
            <a:endParaRPr kumimoji="1" lang="en-US" altLang="zh-CN" dirty="0"/>
          </a:p>
          <a:p>
            <a:r>
              <a:rPr kumimoji="1" lang="zh-CN" altLang="en-US" dirty="0"/>
              <a:t>测好每部分数据</a:t>
            </a:r>
            <a:r>
              <a:rPr kumimoji="1" lang="en-US" altLang="zh-CN" dirty="0"/>
              <a:t>-&gt;</a:t>
            </a:r>
            <a:r>
              <a:rPr kumimoji="1" lang="zh-CN" altLang="en-US" dirty="0"/>
              <a:t>先仿真</a:t>
            </a:r>
            <a:r>
              <a:rPr kumimoji="1" lang="en-US" altLang="zh-CN" dirty="0"/>
              <a:t>-&gt;</a:t>
            </a:r>
            <a:r>
              <a:rPr kumimoji="1" lang="zh-CN" altLang="en-US" dirty="0"/>
              <a:t>可视化</a:t>
            </a:r>
            <a:endParaRPr kumimoji="1" lang="en-US" altLang="zh-CN" dirty="0"/>
          </a:p>
          <a:p>
            <a:r>
              <a:rPr kumimoji="1" lang="zh-CN" altLang="en-US" dirty="0"/>
              <a:t>求解器</a:t>
            </a:r>
            <a:endParaRPr kumimoji="1" lang="en-US" altLang="zh-CN" dirty="0"/>
          </a:p>
          <a:p>
            <a:r>
              <a:rPr kumimoji="1" lang="en-US" altLang="zh-CN" dirty="0"/>
              <a:t>balance</a:t>
            </a:r>
          </a:p>
          <a:p>
            <a:endParaRPr kumimoji="1"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64</a:t>
            </a:fld>
            <a:endParaRPr lang="zh-CN" altLang="en-US"/>
          </a:p>
        </p:txBody>
      </p:sp>
    </p:spTree>
    <p:extLst>
      <p:ext uri="{BB962C8B-B14F-4D97-AF65-F5344CB8AC3E}">
        <p14:creationId xmlns:p14="http://schemas.microsoft.com/office/powerpoint/2010/main" val="3131661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2A9B4-A844-ACB0-A722-D8AFBD1B43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AEFF23-038A-EB95-8DB9-9DCC79D387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08D0B5-2880-7526-D5C4-769C85840FF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E72EFB5-9F70-E93F-B953-A04CA9B82533}"/>
              </a:ext>
            </a:extLst>
          </p:cNvPr>
          <p:cNvSpPr>
            <a:spLocks noGrp="1"/>
          </p:cNvSpPr>
          <p:nvPr>
            <p:ph type="sldNum" sz="quarter" idx="5"/>
          </p:nvPr>
        </p:nvSpPr>
        <p:spPr/>
        <p:txBody>
          <a:bodyPr/>
          <a:lstStyle/>
          <a:p>
            <a:fld id="{3D0DA2A2-8270-4ED5-BF5C-C8E0B3242FE8}" type="slidenum">
              <a:rPr lang="zh-CN" altLang="en-US" smtClean="0"/>
              <a:t>65</a:t>
            </a:fld>
            <a:endParaRPr lang="zh-CN" altLang="en-US"/>
          </a:p>
        </p:txBody>
      </p:sp>
    </p:spTree>
    <p:extLst>
      <p:ext uri="{BB962C8B-B14F-4D97-AF65-F5344CB8AC3E}">
        <p14:creationId xmlns:p14="http://schemas.microsoft.com/office/powerpoint/2010/main" val="2973656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FD680-ED9A-7C5B-804C-CA02DA77A3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B08558-4EC9-B513-D585-549F21FBCE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AB2713-2C15-3B47-8EEA-2AEAE8E9913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E82DDAC-F1C5-0BC3-B4FE-18F87EFBFB64}"/>
              </a:ext>
            </a:extLst>
          </p:cNvPr>
          <p:cNvSpPr>
            <a:spLocks noGrp="1"/>
          </p:cNvSpPr>
          <p:nvPr>
            <p:ph type="sldNum" sz="quarter" idx="5"/>
          </p:nvPr>
        </p:nvSpPr>
        <p:spPr/>
        <p:txBody>
          <a:bodyPr/>
          <a:lstStyle/>
          <a:p>
            <a:fld id="{3D0DA2A2-8270-4ED5-BF5C-C8E0B3242FE8}" type="slidenum">
              <a:rPr lang="zh-CN" altLang="en-US" smtClean="0"/>
              <a:t>66</a:t>
            </a:fld>
            <a:endParaRPr lang="zh-CN" altLang="en-US"/>
          </a:p>
        </p:txBody>
      </p:sp>
    </p:spTree>
    <p:extLst>
      <p:ext uri="{BB962C8B-B14F-4D97-AF65-F5344CB8AC3E}">
        <p14:creationId xmlns:p14="http://schemas.microsoft.com/office/powerpoint/2010/main" val="3763086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0396-397F-B8A7-C88B-7020C271BE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4B2A16-F695-F16C-BA37-1952E9F6B6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279588-FF36-C7E7-BD76-58EB5E829F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Flops_speed</a:t>
            </a:r>
            <a:br>
              <a:rPr kumimoji="1" lang="en-US" altLang="zh-CN" dirty="0"/>
            </a:br>
            <a:r>
              <a:rPr kumimoji="1" lang="en-US" altLang="zh-CN" dirty="0"/>
              <a:t>ping</a:t>
            </a:r>
            <a:r>
              <a:rPr kumimoji="1" lang="zh-CN" altLang="en-US" dirty="0"/>
              <a:t> </a:t>
            </a:r>
            <a:r>
              <a:rPr kumimoji="1" lang="en-US" altLang="zh-CN" dirty="0"/>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Bandwith</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显存约束</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Available_mem</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6A5794AC-8DC2-8E1E-1D34-EF4662E8791E}"/>
              </a:ext>
            </a:extLst>
          </p:cNvPr>
          <p:cNvSpPr>
            <a:spLocks noGrp="1"/>
          </p:cNvSpPr>
          <p:nvPr>
            <p:ph type="sldNum" sz="quarter" idx="5"/>
          </p:nvPr>
        </p:nvSpPr>
        <p:spPr/>
        <p:txBody>
          <a:bodyPr/>
          <a:lstStyle/>
          <a:p>
            <a:fld id="{3D0DA2A2-8270-4ED5-BF5C-C8E0B3242FE8}" type="slidenum">
              <a:rPr lang="zh-CN" altLang="en-US" smtClean="0"/>
              <a:t>67</a:t>
            </a:fld>
            <a:endParaRPr lang="zh-CN" altLang="en-US"/>
          </a:p>
        </p:txBody>
      </p:sp>
    </p:spTree>
    <p:extLst>
      <p:ext uri="{BB962C8B-B14F-4D97-AF65-F5344CB8AC3E}">
        <p14:creationId xmlns:p14="http://schemas.microsoft.com/office/powerpoint/2010/main" val="1000237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7F42-4AAD-EC4D-0C49-79E6963251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C4F3F1-6921-3FAA-3405-8AE4864025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1E2662-FD7A-B620-C18E-F15C01E572C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2576F5E-1D40-3B7B-B658-30BCA16F8EB5}"/>
              </a:ext>
            </a:extLst>
          </p:cNvPr>
          <p:cNvSpPr>
            <a:spLocks noGrp="1"/>
          </p:cNvSpPr>
          <p:nvPr>
            <p:ph type="sldNum" sz="quarter" idx="5"/>
          </p:nvPr>
        </p:nvSpPr>
        <p:spPr/>
        <p:txBody>
          <a:bodyPr/>
          <a:lstStyle/>
          <a:p>
            <a:fld id="{3D0DA2A2-8270-4ED5-BF5C-C8E0B3242FE8}" type="slidenum">
              <a:rPr lang="zh-CN" altLang="en-US" smtClean="0"/>
              <a:t>68</a:t>
            </a:fld>
            <a:endParaRPr lang="zh-CN" altLang="en-US"/>
          </a:p>
        </p:txBody>
      </p:sp>
    </p:spTree>
    <p:extLst>
      <p:ext uri="{BB962C8B-B14F-4D97-AF65-F5344CB8AC3E}">
        <p14:creationId xmlns:p14="http://schemas.microsoft.com/office/powerpoint/2010/main" val="27978757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3D91D-AA73-F454-149C-01A194CA2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DC2355-E1B9-901B-995F-8E43E67E2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A5ED38-8FB7-F510-0167-62F25F363D0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3059135-030D-395F-961B-FF6FD92CA2F8}"/>
              </a:ext>
            </a:extLst>
          </p:cNvPr>
          <p:cNvSpPr>
            <a:spLocks noGrp="1"/>
          </p:cNvSpPr>
          <p:nvPr>
            <p:ph type="sldNum" sz="quarter" idx="5"/>
          </p:nvPr>
        </p:nvSpPr>
        <p:spPr/>
        <p:txBody>
          <a:bodyPr/>
          <a:lstStyle/>
          <a:p>
            <a:fld id="{3D0DA2A2-8270-4ED5-BF5C-C8E0B3242FE8}" type="slidenum">
              <a:rPr lang="zh-CN" altLang="en-US" smtClean="0"/>
              <a:t>69</a:t>
            </a:fld>
            <a:endParaRPr lang="zh-CN" altLang="en-US"/>
          </a:p>
        </p:txBody>
      </p:sp>
    </p:spTree>
    <p:extLst>
      <p:ext uri="{BB962C8B-B14F-4D97-AF65-F5344CB8AC3E}">
        <p14:creationId xmlns:p14="http://schemas.microsoft.com/office/powerpoint/2010/main" val="2537522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BAEC-5606-99D3-BD0F-449F6633A2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76CB0-9030-5223-20E8-5449D6E0D4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FFDDD4-F6E4-3D71-A001-D258522DB64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5DCF60F-4B68-AB7D-72DD-C80235E78725}"/>
              </a:ext>
            </a:extLst>
          </p:cNvPr>
          <p:cNvSpPr>
            <a:spLocks noGrp="1"/>
          </p:cNvSpPr>
          <p:nvPr>
            <p:ph type="sldNum" sz="quarter" idx="5"/>
          </p:nvPr>
        </p:nvSpPr>
        <p:spPr/>
        <p:txBody>
          <a:bodyPr/>
          <a:lstStyle/>
          <a:p>
            <a:fld id="{3D0DA2A2-8270-4ED5-BF5C-C8E0B3242FE8}" type="slidenum">
              <a:rPr lang="zh-CN" altLang="en-US" smtClean="0"/>
              <a:t>70</a:t>
            </a:fld>
            <a:endParaRPr lang="zh-CN" altLang="en-US"/>
          </a:p>
        </p:txBody>
      </p:sp>
    </p:spTree>
    <p:extLst>
      <p:ext uri="{BB962C8B-B14F-4D97-AF65-F5344CB8AC3E}">
        <p14:creationId xmlns:p14="http://schemas.microsoft.com/office/powerpoint/2010/main" val="1643765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A68E-899B-A4EF-181B-B76CCF4F9F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3F6589-112F-0D64-465C-CE88A1FAD6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30427C-037A-D018-1E95-99406C542036}"/>
              </a:ext>
            </a:extLst>
          </p:cNvPr>
          <p:cNvSpPr>
            <a:spLocks noGrp="1"/>
          </p:cNvSpPr>
          <p:nvPr>
            <p:ph type="body" idx="1"/>
          </p:nvPr>
        </p:nvSpPr>
        <p:spPr/>
        <p:txBody>
          <a:bodyPr/>
          <a:lstStyle/>
          <a:p>
            <a:r>
              <a:rPr kumimoji="1" lang="zh-CN" altLang="en-US" dirty="0"/>
              <a:t>崩了能不能快速接上</a:t>
            </a:r>
            <a:endParaRPr kumimoji="1" lang="en-US" altLang="zh-CN" dirty="0"/>
          </a:p>
          <a:p>
            <a:r>
              <a:rPr kumimoji="1" lang="zh-CN" altLang="en-US" dirty="0"/>
              <a:t>测好每部分数据</a:t>
            </a:r>
            <a:r>
              <a:rPr kumimoji="1" lang="en-US" altLang="zh-CN" dirty="0"/>
              <a:t>-&gt;</a:t>
            </a:r>
            <a:r>
              <a:rPr kumimoji="1" lang="zh-CN" altLang="en-US" dirty="0"/>
              <a:t>先仿真</a:t>
            </a:r>
            <a:r>
              <a:rPr kumimoji="1" lang="en-US" altLang="zh-CN" dirty="0"/>
              <a:t>-&gt;</a:t>
            </a:r>
            <a:r>
              <a:rPr kumimoji="1" lang="zh-CN" altLang="en-US" dirty="0"/>
              <a:t>可视化</a:t>
            </a:r>
            <a:endParaRPr kumimoji="1" lang="en-US" altLang="zh-CN" dirty="0"/>
          </a:p>
          <a:p>
            <a:r>
              <a:rPr kumimoji="1" lang="zh-CN" altLang="en-US" dirty="0"/>
              <a:t>求解器</a:t>
            </a:r>
            <a:endParaRPr kumimoji="1" lang="en-US" altLang="zh-CN" dirty="0"/>
          </a:p>
          <a:p>
            <a:r>
              <a:rPr kumimoji="1" lang="en-US" altLang="zh-CN" dirty="0"/>
              <a:t>balance</a:t>
            </a:r>
          </a:p>
          <a:p>
            <a:r>
              <a:rPr kumimoji="1" lang="en-US" altLang="zh-CN" dirty="0"/>
              <a:t>1. </a:t>
            </a:r>
            <a:r>
              <a:rPr kumimoji="1" lang="zh-CN" altLang="en-US" dirty="0"/>
              <a:t>传输时间 可视化结果 原始流水线崩了 </a:t>
            </a:r>
            <a:r>
              <a:rPr kumimoji="1" lang="en" altLang="zh-CN" dirty="0"/>
              <a:t>load-comp balance </a:t>
            </a:r>
            <a:r>
              <a:rPr kumimoji="1" lang="zh-CN" altLang="en-US" dirty="0"/>
              <a:t>热切换：求解器 仿真器 参数写出来</a:t>
            </a:r>
          </a:p>
        </p:txBody>
      </p:sp>
      <p:sp>
        <p:nvSpPr>
          <p:cNvPr id="4" name="灯片编号占位符 3">
            <a:extLst>
              <a:ext uri="{FF2B5EF4-FFF2-40B4-BE49-F238E27FC236}">
                <a16:creationId xmlns:a16="http://schemas.microsoft.com/office/drawing/2014/main" id="{20604C94-9A23-493C-2EA5-954313A3F246}"/>
              </a:ext>
            </a:extLst>
          </p:cNvPr>
          <p:cNvSpPr>
            <a:spLocks noGrp="1"/>
          </p:cNvSpPr>
          <p:nvPr>
            <p:ph type="sldNum" sz="quarter" idx="5"/>
          </p:nvPr>
        </p:nvSpPr>
        <p:spPr/>
        <p:txBody>
          <a:bodyPr/>
          <a:lstStyle/>
          <a:p>
            <a:fld id="{3D0DA2A2-8270-4ED5-BF5C-C8E0B3242FE8}" type="slidenum">
              <a:rPr lang="zh-CN" altLang="en-US" smtClean="0"/>
              <a:t>71</a:t>
            </a:fld>
            <a:endParaRPr lang="zh-CN" altLang="en-US"/>
          </a:p>
        </p:txBody>
      </p:sp>
    </p:spTree>
    <p:extLst>
      <p:ext uri="{BB962C8B-B14F-4D97-AF65-F5344CB8AC3E}">
        <p14:creationId xmlns:p14="http://schemas.microsoft.com/office/powerpoint/2010/main" val="141193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20B60-6946-C28B-23DA-876C5E9285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6A7D03-C274-8395-7679-3AE660EAC3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13FADE-DD80-3F28-7627-9E782C171A31}"/>
              </a:ext>
            </a:extLst>
          </p:cNvPr>
          <p:cNvSpPr>
            <a:spLocks noGrp="1"/>
          </p:cNvSpPr>
          <p:nvPr>
            <p:ph type="body" idx="1"/>
          </p:nvPr>
        </p:nvSpPr>
        <p:spPr/>
        <p:txBody>
          <a:bodyPr/>
          <a:lstStyle/>
          <a:p>
            <a:r>
              <a:rPr kumimoji="1" lang="zh-CN" altLang="en-US" dirty="0"/>
              <a:t>崩了能不能快速接上</a:t>
            </a:r>
            <a:endParaRPr kumimoji="1" lang="en-US" altLang="zh-CN" dirty="0"/>
          </a:p>
          <a:p>
            <a:r>
              <a:rPr kumimoji="1" lang="zh-CN" altLang="en-US" dirty="0"/>
              <a:t>测好每部分数据</a:t>
            </a:r>
            <a:r>
              <a:rPr kumimoji="1" lang="en-US" altLang="zh-CN" dirty="0"/>
              <a:t>-&gt;</a:t>
            </a:r>
            <a:r>
              <a:rPr kumimoji="1" lang="zh-CN" altLang="en-US" dirty="0"/>
              <a:t>先仿真</a:t>
            </a:r>
            <a:r>
              <a:rPr kumimoji="1" lang="en-US" altLang="zh-CN" dirty="0"/>
              <a:t>-&gt;</a:t>
            </a:r>
            <a:r>
              <a:rPr kumimoji="1" lang="zh-CN" altLang="en-US" dirty="0"/>
              <a:t>可视化</a:t>
            </a:r>
            <a:endParaRPr kumimoji="1" lang="en-US" altLang="zh-CN" dirty="0"/>
          </a:p>
          <a:p>
            <a:r>
              <a:rPr kumimoji="1" lang="zh-CN" altLang="en-US" dirty="0"/>
              <a:t>求解器</a:t>
            </a:r>
            <a:endParaRPr kumimoji="1" lang="en-US" altLang="zh-CN" dirty="0"/>
          </a:p>
          <a:p>
            <a:r>
              <a:rPr kumimoji="1" lang="en-US" altLang="zh-CN" dirty="0"/>
              <a:t>balance</a:t>
            </a:r>
          </a:p>
          <a:p>
            <a:pPr marL="228600" indent="-228600">
              <a:buAutoNum type="arabicPeriod"/>
            </a:pPr>
            <a:r>
              <a:rPr kumimoji="1" lang="zh-CN" altLang="en-US" dirty="0"/>
              <a:t>传输时间 可视化结果 原始流水线崩了 </a:t>
            </a:r>
            <a:r>
              <a:rPr kumimoji="1" lang="en" altLang="zh-CN" dirty="0"/>
              <a:t>load-comp balance </a:t>
            </a:r>
            <a:r>
              <a:rPr kumimoji="1" lang="zh-CN" altLang="en-US" dirty="0"/>
              <a:t>热切换：求解器 仿真器 参数写出来</a:t>
            </a: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可以节省多少时间</a:t>
            </a:r>
            <a:endParaRPr kumimoji="1" lang="en-US" altLang="zh-CN" dirty="0"/>
          </a:p>
          <a:p>
            <a:pPr marL="228600" indent="-228600">
              <a:buAutoNum type="arabicPeriod"/>
            </a:pPr>
            <a:r>
              <a:rPr kumimoji="1" lang="zh-CN" altLang="en-US" dirty="0"/>
              <a:t>有多少个设备，分别是多少时间</a:t>
            </a:r>
            <a:endParaRPr kumimoji="1" lang="en-US" altLang="zh-CN" dirty="0"/>
          </a:p>
          <a:p>
            <a:pPr marL="228600" indent="-228600">
              <a:buAutoNum type="arabicPeriod"/>
            </a:pPr>
            <a:r>
              <a:rPr kumimoji="1" lang="zh-CN" altLang="en-US" dirty="0"/>
              <a:t>个数不是越多越好</a:t>
            </a:r>
            <a:endParaRPr kumimoji="1" lang="en-US" altLang="zh-CN" dirty="0"/>
          </a:p>
          <a:p>
            <a:pPr marL="228600" indent="-228600">
              <a:buAutoNum type="arabicPeriod"/>
            </a:pPr>
            <a:r>
              <a:rPr kumimoji="1" lang="zh-CN" altLang="en-US" dirty="0"/>
              <a:t>同步问题要解决</a:t>
            </a:r>
            <a:endParaRPr kumimoji="1" lang="en-US" altLang="zh-CN" dirty="0"/>
          </a:p>
          <a:p>
            <a:pPr marL="228600" indent="-228600">
              <a:buAutoNum type="arabicPeriod"/>
            </a:pPr>
            <a:endParaRPr kumimoji="1" lang="zh-CN" altLang="en-US" dirty="0"/>
          </a:p>
        </p:txBody>
      </p:sp>
      <p:sp>
        <p:nvSpPr>
          <p:cNvPr id="4" name="灯片编号占位符 3">
            <a:extLst>
              <a:ext uri="{FF2B5EF4-FFF2-40B4-BE49-F238E27FC236}">
                <a16:creationId xmlns:a16="http://schemas.microsoft.com/office/drawing/2014/main" id="{16810946-FAA8-D0A3-6700-1906D29EB698}"/>
              </a:ext>
            </a:extLst>
          </p:cNvPr>
          <p:cNvSpPr>
            <a:spLocks noGrp="1"/>
          </p:cNvSpPr>
          <p:nvPr>
            <p:ph type="sldNum" sz="quarter" idx="5"/>
          </p:nvPr>
        </p:nvSpPr>
        <p:spPr/>
        <p:txBody>
          <a:bodyPr/>
          <a:lstStyle/>
          <a:p>
            <a:fld id="{3D0DA2A2-8270-4ED5-BF5C-C8E0B3242FE8}" type="slidenum">
              <a:rPr lang="zh-CN" altLang="en-US" smtClean="0"/>
              <a:t>72</a:t>
            </a:fld>
            <a:endParaRPr lang="zh-CN" altLang="en-US"/>
          </a:p>
        </p:txBody>
      </p:sp>
    </p:spTree>
    <p:extLst>
      <p:ext uri="{BB962C8B-B14F-4D97-AF65-F5344CB8AC3E}">
        <p14:creationId xmlns:p14="http://schemas.microsoft.com/office/powerpoint/2010/main" val="2553552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Encoder</a:t>
            </a:r>
            <a:r>
              <a:rPr lang="zh-CN" altLang="en-US" dirty="0"/>
              <a:t>用不起来的话，用</a:t>
            </a:r>
            <a:r>
              <a:rPr lang="en-US" altLang="zh-CN" dirty="0" err="1"/>
              <a:t>OneLLM</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2480861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1D07E-02D5-1A66-6F98-FB86F8D3E3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47BC8E-7BD0-619B-8DF2-0091AAFBE7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115DDD-7155-3BEE-DB1F-4551D29BC68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EBDAEBC-F3F0-F5A5-86A5-B046193BE701}"/>
              </a:ext>
            </a:extLst>
          </p:cNvPr>
          <p:cNvSpPr>
            <a:spLocks noGrp="1"/>
          </p:cNvSpPr>
          <p:nvPr>
            <p:ph type="sldNum" sz="quarter" idx="5"/>
          </p:nvPr>
        </p:nvSpPr>
        <p:spPr/>
        <p:txBody>
          <a:bodyPr/>
          <a:lstStyle/>
          <a:p>
            <a:fld id="{3D0DA2A2-8270-4ED5-BF5C-C8E0B3242FE8}" type="slidenum">
              <a:rPr lang="zh-CN" altLang="en-US" smtClean="0"/>
              <a:t>73</a:t>
            </a:fld>
            <a:endParaRPr lang="zh-CN" altLang="en-US"/>
          </a:p>
        </p:txBody>
      </p:sp>
    </p:spTree>
    <p:extLst>
      <p:ext uri="{BB962C8B-B14F-4D97-AF65-F5344CB8AC3E}">
        <p14:creationId xmlns:p14="http://schemas.microsoft.com/office/powerpoint/2010/main" val="25599092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962B5-E2B4-E85F-B9B7-5A4FB95D2F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790008-50BF-4D2A-39B4-D1E2924E54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233A31-D025-3F51-2A08-2C8159B68DB1}"/>
              </a:ext>
            </a:extLst>
          </p:cNvPr>
          <p:cNvSpPr>
            <a:spLocks noGrp="1"/>
          </p:cNvSpPr>
          <p:nvPr>
            <p:ph type="body" idx="1"/>
          </p:nvPr>
        </p:nvSpPr>
        <p:spPr/>
        <p:txBody>
          <a:bodyPr/>
          <a:lstStyle/>
          <a:p>
            <a:r>
              <a:rPr kumimoji="1" lang="zh-CN" altLang="en-US" dirty="0"/>
              <a:t>崩了能不能快速接上</a:t>
            </a:r>
            <a:endParaRPr kumimoji="1" lang="en-US" altLang="zh-CN" dirty="0"/>
          </a:p>
          <a:p>
            <a:r>
              <a:rPr kumimoji="1" lang="zh-CN" altLang="en-US" dirty="0"/>
              <a:t>测好每部分数据</a:t>
            </a:r>
            <a:r>
              <a:rPr kumimoji="1" lang="en-US" altLang="zh-CN" dirty="0"/>
              <a:t>-&gt;</a:t>
            </a:r>
            <a:r>
              <a:rPr kumimoji="1" lang="zh-CN" altLang="en-US" dirty="0"/>
              <a:t>先仿真</a:t>
            </a:r>
            <a:r>
              <a:rPr kumimoji="1" lang="en-US" altLang="zh-CN" dirty="0"/>
              <a:t>-&gt;</a:t>
            </a:r>
            <a:r>
              <a:rPr kumimoji="1" lang="zh-CN" altLang="en-US" dirty="0"/>
              <a:t>可视化</a:t>
            </a:r>
            <a:endParaRPr kumimoji="1" lang="en-US" altLang="zh-CN" dirty="0"/>
          </a:p>
          <a:p>
            <a:r>
              <a:rPr kumimoji="1" lang="zh-CN" altLang="en-US" dirty="0"/>
              <a:t>求解器</a:t>
            </a:r>
            <a:endParaRPr kumimoji="1" lang="en-US" altLang="zh-CN" dirty="0"/>
          </a:p>
          <a:p>
            <a:r>
              <a:rPr kumimoji="1" lang="en-US" altLang="zh-CN" dirty="0"/>
              <a:t>balance</a:t>
            </a:r>
          </a:p>
          <a:p>
            <a:r>
              <a:rPr kumimoji="1" lang="en-US" altLang="zh-CN" dirty="0"/>
              <a:t>1. </a:t>
            </a:r>
            <a:r>
              <a:rPr kumimoji="1" lang="zh-CN" altLang="en-US" dirty="0"/>
              <a:t>传输时间 可视化结果 原始流水线崩了 </a:t>
            </a:r>
            <a:r>
              <a:rPr kumimoji="1" lang="en" altLang="zh-CN" dirty="0"/>
              <a:t>load-comp balance </a:t>
            </a:r>
            <a:r>
              <a:rPr kumimoji="1" lang="zh-CN" altLang="en-US" dirty="0"/>
              <a:t>热切换：求解器 仿真器 参数写出来</a:t>
            </a:r>
          </a:p>
        </p:txBody>
      </p:sp>
      <p:sp>
        <p:nvSpPr>
          <p:cNvPr id="4" name="灯片编号占位符 3">
            <a:extLst>
              <a:ext uri="{FF2B5EF4-FFF2-40B4-BE49-F238E27FC236}">
                <a16:creationId xmlns:a16="http://schemas.microsoft.com/office/drawing/2014/main" id="{FCC2669A-3E31-610E-5593-507E09564820}"/>
              </a:ext>
            </a:extLst>
          </p:cNvPr>
          <p:cNvSpPr>
            <a:spLocks noGrp="1"/>
          </p:cNvSpPr>
          <p:nvPr>
            <p:ph type="sldNum" sz="quarter" idx="5"/>
          </p:nvPr>
        </p:nvSpPr>
        <p:spPr/>
        <p:txBody>
          <a:bodyPr/>
          <a:lstStyle/>
          <a:p>
            <a:fld id="{3D0DA2A2-8270-4ED5-BF5C-C8E0B3242FE8}" type="slidenum">
              <a:rPr lang="zh-CN" altLang="en-US" smtClean="0"/>
              <a:t>74</a:t>
            </a:fld>
            <a:endParaRPr lang="zh-CN" altLang="en-US"/>
          </a:p>
        </p:txBody>
      </p:sp>
    </p:spTree>
    <p:extLst>
      <p:ext uri="{BB962C8B-B14F-4D97-AF65-F5344CB8AC3E}">
        <p14:creationId xmlns:p14="http://schemas.microsoft.com/office/powerpoint/2010/main" val="12690897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E14FD-0CB3-DDC6-15F5-7B350DE690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A21D0A-5874-20E5-341A-7653F79248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7E5FA9-4EE3-9BDE-65C6-5CBD64EE22B7}"/>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B2BF3BCB-3298-CA8A-7E73-A1263C4809A0}"/>
              </a:ext>
            </a:extLst>
          </p:cNvPr>
          <p:cNvSpPr>
            <a:spLocks noGrp="1"/>
          </p:cNvSpPr>
          <p:nvPr>
            <p:ph type="sldNum" sz="quarter" idx="5"/>
          </p:nvPr>
        </p:nvSpPr>
        <p:spPr/>
        <p:txBody>
          <a:bodyPr/>
          <a:lstStyle/>
          <a:p>
            <a:fld id="{3D0DA2A2-8270-4ED5-BF5C-C8E0B3242FE8}" type="slidenum">
              <a:rPr lang="zh-CN" altLang="en-US" smtClean="0"/>
              <a:t>75</a:t>
            </a:fld>
            <a:endParaRPr lang="zh-CN" altLang="en-US"/>
          </a:p>
        </p:txBody>
      </p:sp>
    </p:spTree>
    <p:extLst>
      <p:ext uri="{BB962C8B-B14F-4D97-AF65-F5344CB8AC3E}">
        <p14:creationId xmlns:p14="http://schemas.microsoft.com/office/powerpoint/2010/main" val="10247537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BAC2-9BFC-4630-4DF8-9CED9A4565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31343D4-1EDF-02AC-C97D-3DB8952579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DB33FC-C0CB-F0FA-AAD6-A0703DE4A439}"/>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79CA9895-05B8-0C31-4651-A9F52D89BE5F}"/>
              </a:ext>
            </a:extLst>
          </p:cNvPr>
          <p:cNvSpPr>
            <a:spLocks noGrp="1"/>
          </p:cNvSpPr>
          <p:nvPr>
            <p:ph type="sldNum" sz="quarter" idx="5"/>
          </p:nvPr>
        </p:nvSpPr>
        <p:spPr/>
        <p:txBody>
          <a:bodyPr/>
          <a:lstStyle/>
          <a:p>
            <a:fld id="{3D0DA2A2-8270-4ED5-BF5C-C8E0B3242FE8}" type="slidenum">
              <a:rPr lang="zh-CN" altLang="en-US" smtClean="0"/>
              <a:t>76</a:t>
            </a:fld>
            <a:endParaRPr lang="zh-CN" altLang="en-US"/>
          </a:p>
        </p:txBody>
      </p:sp>
    </p:spTree>
    <p:extLst>
      <p:ext uri="{BB962C8B-B14F-4D97-AF65-F5344CB8AC3E}">
        <p14:creationId xmlns:p14="http://schemas.microsoft.com/office/powerpoint/2010/main" val="29183365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0BA1F-06CD-6D7E-85B3-CEB524B253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493673-A2E6-A9F0-3517-CF648F8FFE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847026-AF26-30F9-6B9B-F4E4AB6C9977}"/>
              </a:ext>
            </a:extLst>
          </p:cNvPr>
          <p:cNvSpPr>
            <a:spLocks noGrp="1"/>
          </p:cNvSpPr>
          <p:nvPr>
            <p:ph type="body" idx="1"/>
          </p:nvPr>
        </p:nvSpPr>
        <p:spPr/>
        <p:txBody>
          <a:bodyPr/>
          <a:lstStyle/>
          <a:p>
            <a:r>
              <a:rPr kumimoji="1" lang="zh-CN" altLang="en-US" dirty="0"/>
              <a:t>五个手机流水线恢复</a:t>
            </a:r>
            <a:endParaRPr kumimoji="1" lang="en-US" altLang="zh-CN" dirty="0"/>
          </a:p>
          <a:p>
            <a:r>
              <a:rPr kumimoji="1" lang="zh-CN" altLang="en-US" dirty="0"/>
              <a:t>另一个手机全程加载</a:t>
            </a:r>
            <a:endParaRPr kumimoji="1" lang="en-US" altLang="zh-CN" dirty="0"/>
          </a:p>
          <a:p>
            <a:endParaRPr kumimoji="1" lang="en-US" altLang="zh-CN" dirty="0"/>
          </a:p>
          <a:p>
            <a:r>
              <a:rPr kumimoji="1" lang="zh-CN" altLang="en-US" dirty="0"/>
              <a:t>恢复正常所需要的时间</a:t>
            </a:r>
            <a:endParaRPr kumimoji="1" lang="en-US" altLang="zh-CN" dirty="0"/>
          </a:p>
          <a:p>
            <a:r>
              <a:rPr kumimoji="1" lang="en-US" altLang="zh-CN" dirty="0"/>
              <a:t>5.57s</a:t>
            </a:r>
          </a:p>
          <a:p>
            <a:endParaRPr kumimoji="1" lang="en-US" altLang="zh-CN" dirty="0"/>
          </a:p>
          <a:p>
            <a:r>
              <a:rPr kumimoji="1" lang="zh-CN" altLang="en-US" dirty="0"/>
              <a:t>第二轮完成推理：</a:t>
            </a:r>
            <a:r>
              <a:rPr kumimoji="1" lang="en-US" altLang="zh-CN" dirty="0"/>
              <a:t>5.57+0.5s+0.5</a:t>
            </a:r>
            <a:r>
              <a:rPr kumimoji="1" lang="zh-CN" altLang="en-US" dirty="0"/>
              <a:t> </a:t>
            </a:r>
            <a:r>
              <a:rPr kumimoji="1" lang="en-US" altLang="zh-CN" dirty="0"/>
              <a:t>=</a:t>
            </a:r>
            <a:r>
              <a:rPr kumimoji="1" lang="zh-CN" altLang="en-US" dirty="0"/>
              <a:t> </a:t>
            </a:r>
            <a:r>
              <a:rPr kumimoji="1" lang="en-US" altLang="zh-CN" dirty="0"/>
              <a:t>6.5</a:t>
            </a:r>
            <a:r>
              <a:rPr kumimoji="1" lang="zh-CN" altLang="en-US" dirty="0"/>
              <a:t> </a:t>
            </a:r>
            <a:r>
              <a:rPr kumimoji="1" lang="en-US" altLang="zh-CN" dirty="0"/>
              <a:t>s</a:t>
            </a:r>
            <a:r>
              <a:rPr kumimoji="1" lang="zh-CN" altLang="en-US" dirty="0"/>
              <a:t>    </a:t>
            </a:r>
            <a:r>
              <a:rPr kumimoji="1" lang="en-US" altLang="zh-CN" dirty="0"/>
              <a:t>7s</a:t>
            </a:r>
            <a:r>
              <a:rPr kumimoji="1" lang="zh-CN" altLang="en-US" dirty="0"/>
              <a:t>   </a:t>
            </a:r>
            <a:endParaRPr kumimoji="1" lang="en-US" altLang="zh-CN" dirty="0"/>
          </a:p>
          <a:p>
            <a:r>
              <a:rPr kumimoji="1" lang="zh-CN" altLang="en-US" dirty="0"/>
              <a:t>我们的算法：第二轮完成推理</a:t>
            </a:r>
            <a:r>
              <a:rPr kumimoji="1" lang="en-US" altLang="zh-CN" dirty="0"/>
              <a:t>3.5+1</a:t>
            </a:r>
            <a:r>
              <a:rPr kumimoji="1" lang="zh-CN" altLang="en-US" dirty="0"/>
              <a:t> </a:t>
            </a:r>
            <a:r>
              <a:rPr kumimoji="1" lang="en-US" altLang="zh-CN" dirty="0"/>
              <a:t>=</a:t>
            </a:r>
            <a:r>
              <a:rPr kumimoji="1" lang="zh-CN" altLang="en-US" dirty="0"/>
              <a:t> </a:t>
            </a:r>
            <a:r>
              <a:rPr kumimoji="1" lang="en-US" altLang="zh-CN" dirty="0"/>
              <a:t>4.5</a:t>
            </a:r>
            <a:r>
              <a:rPr kumimoji="1" lang="zh-CN" altLang="en-US" dirty="0"/>
              <a:t> </a:t>
            </a:r>
            <a:r>
              <a:rPr kumimoji="1" lang="en-US" altLang="zh-CN" dirty="0"/>
              <a:t>s</a:t>
            </a:r>
            <a:r>
              <a:rPr kumimoji="1" lang="zh-CN" altLang="en-US" dirty="0"/>
              <a:t>  </a:t>
            </a:r>
            <a:r>
              <a:rPr kumimoji="1" lang="en-US" altLang="zh-CN" dirty="0"/>
              <a:t>5.5s</a:t>
            </a:r>
          </a:p>
          <a:p>
            <a:endParaRPr kumimoji="1" lang="en-US" altLang="zh-CN" dirty="0"/>
          </a:p>
          <a:p>
            <a:r>
              <a:rPr kumimoji="1" lang="zh-CN" altLang="en-US" dirty="0"/>
              <a:t>第六轮才能持平</a:t>
            </a:r>
            <a:endParaRPr kumimoji="1" lang="en-US" altLang="zh-CN" dirty="0"/>
          </a:p>
          <a:p>
            <a:endParaRPr kumimoji="1" lang="en-US" altLang="zh-CN" dirty="0"/>
          </a:p>
          <a:p>
            <a:r>
              <a:rPr kumimoji="1" lang="zh-CN" altLang="en-US" dirty="0"/>
              <a:t>要在六轮内加载完成</a:t>
            </a:r>
            <a:endParaRPr kumimoji="1" lang="en-US" altLang="zh-CN" dirty="0"/>
          </a:p>
          <a:p>
            <a:r>
              <a:rPr kumimoji="1" lang="zh-CN" altLang="en-US" dirty="0"/>
              <a:t>越早加载完成</a:t>
            </a:r>
            <a:endParaRPr kumimoji="1" lang="en-US" altLang="zh-CN" dirty="0"/>
          </a:p>
          <a:p>
            <a:r>
              <a:rPr kumimoji="1" lang="zh-CN" altLang="en-US" dirty="0"/>
              <a:t>一个手机用最早的时间加载完全部的模型（找第六块手机）</a:t>
            </a:r>
            <a:endParaRPr kumimoji="1" lang="en-US" altLang="zh-CN" dirty="0"/>
          </a:p>
          <a:p>
            <a:r>
              <a:rPr kumimoji="1" lang="zh-CN" altLang="en-US" dirty="0"/>
              <a:t>第三轮可以加载完并且不用额外的手机</a:t>
            </a:r>
            <a:endParaRPr kumimoji="1" lang="en-US" altLang="zh-CN" dirty="0"/>
          </a:p>
          <a:p>
            <a:r>
              <a:rPr kumimoji="1" lang="zh-CN" altLang="en-US" dirty="0"/>
              <a:t>设备</a:t>
            </a:r>
            <a:r>
              <a:rPr kumimoji="1" lang="en-US" altLang="zh-CN" dirty="0"/>
              <a:t>2</a:t>
            </a:r>
            <a:r>
              <a:rPr kumimoji="1" lang="zh-CN" altLang="en-US" dirty="0"/>
              <a:t> 空闲的了</a:t>
            </a:r>
            <a:endParaRPr kumimoji="1" lang="en-US" altLang="zh-CN" dirty="0"/>
          </a:p>
          <a:p>
            <a:r>
              <a:rPr kumimoji="1" lang="zh-CN" altLang="en-US" dirty="0"/>
              <a:t>每次减少一个手机</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A96A76FF-384F-D4D2-686B-498DFEDF18FD}"/>
              </a:ext>
            </a:extLst>
          </p:cNvPr>
          <p:cNvSpPr>
            <a:spLocks noGrp="1"/>
          </p:cNvSpPr>
          <p:nvPr>
            <p:ph type="sldNum" sz="quarter" idx="5"/>
          </p:nvPr>
        </p:nvSpPr>
        <p:spPr/>
        <p:txBody>
          <a:bodyPr/>
          <a:lstStyle/>
          <a:p>
            <a:fld id="{3D0DA2A2-8270-4ED5-BF5C-C8E0B3242FE8}" type="slidenum">
              <a:rPr lang="zh-CN" altLang="en-US" smtClean="0"/>
              <a:t>77</a:t>
            </a:fld>
            <a:endParaRPr lang="zh-CN" altLang="en-US"/>
          </a:p>
        </p:txBody>
      </p:sp>
    </p:spTree>
    <p:extLst>
      <p:ext uri="{BB962C8B-B14F-4D97-AF65-F5344CB8AC3E}">
        <p14:creationId xmlns:p14="http://schemas.microsoft.com/office/powerpoint/2010/main" val="35689229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7EA90-B90C-DA1F-1043-13C8591B8B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FE00C9-EE2A-B756-09A1-B83DCE7A13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40154F-76E0-43E9-0E1D-36219D9DEBD6}"/>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05E899C9-D9D7-2774-EC28-72BA5DB30F67}"/>
              </a:ext>
            </a:extLst>
          </p:cNvPr>
          <p:cNvSpPr>
            <a:spLocks noGrp="1"/>
          </p:cNvSpPr>
          <p:nvPr>
            <p:ph type="sldNum" sz="quarter" idx="5"/>
          </p:nvPr>
        </p:nvSpPr>
        <p:spPr/>
        <p:txBody>
          <a:bodyPr/>
          <a:lstStyle/>
          <a:p>
            <a:fld id="{3D0DA2A2-8270-4ED5-BF5C-C8E0B3242FE8}" type="slidenum">
              <a:rPr lang="zh-CN" altLang="en-US" smtClean="0"/>
              <a:t>78</a:t>
            </a:fld>
            <a:endParaRPr lang="zh-CN" altLang="en-US"/>
          </a:p>
        </p:txBody>
      </p:sp>
    </p:spTree>
    <p:extLst>
      <p:ext uri="{BB962C8B-B14F-4D97-AF65-F5344CB8AC3E}">
        <p14:creationId xmlns:p14="http://schemas.microsoft.com/office/powerpoint/2010/main" val="39408669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37F67-8E18-172F-6EF6-D61D2DBCE4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3B62A1-1809-6CD9-7A77-9298C15C1F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F19A9E-2346-AA64-AF8A-F6C55F09922A}"/>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B418B0DD-A27B-DCCF-9C95-F03EA24F8A6B}"/>
              </a:ext>
            </a:extLst>
          </p:cNvPr>
          <p:cNvSpPr>
            <a:spLocks noGrp="1"/>
          </p:cNvSpPr>
          <p:nvPr>
            <p:ph type="sldNum" sz="quarter" idx="5"/>
          </p:nvPr>
        </p:nvSpPr>
        <p:spPr/>
        <p:txBody>
          <a:bodyPr/>
          <a:lstStyle/>
          <a:p>
            <a:fld id="{3D0DA2A2-8270-4ED5-BF5C-C8E0B3242FE8}" type="slidenum">
              <a:rPr lang="zh-CN" altLang="en-US" smtClean="0"/>
              <a:t>79</a:t>
            </a:fld>
            <a:endParaRPr lang="zh-CN" altLang="en-US"/>
          </a:p>
        </p:txBody>
      </p:sp>
    </p:spTree>
    <p:extLst>
      <p:ext uri="{BB962C8B-B14F-4D97-AF65-F5344CB8AC3E}">
        <p14:creationId xmlns:p14="http://schemas.microsoft.com/office/powerpoint/2010/main" val="17217938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A8D34-17B0-758C-0A87-5F5314A069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F16D09-3723-DDEC-0652-8086B052BD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68F6A4-F730-F92C-EFB2-7C3926197ACE}"/>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D4F98526-DC93-461C-653D-14CCFADE98E6}"/>
              </a:ext>
            </a:extLst>
          </p:cNvPr>
          <p:cNvSpPr>
            <a:spLocks noGrp="1"/>
          </p:cNvSpPr>
          <p:nvPr>
            <p:ph type="sldNum" sz="quarter" idx="5"/>
          </p:nvPr>
        </p:nvSpPr>
        <p:spPr/>
        <p:txBody>
          <a:bodyPr/>
          <a:lstStyle/>
          <a:p>
            <a:fld id="{3D0DA2A2-8270-4ED5-BF5C-C8E0B3242FE8}" type="slidenum">
              <a:rPr lang="zh-CN" altLang="en-US" smtClean="0"/>
              <a:t>80</a:t>
            </a:fld>
            <a:endParaRPr lang="zh-CN" altLang="en-US"/>
          </a:p>
        </p:txBody>
      </p:sp>
    </p:spTree>
    <p:extLst>
      <p:ext uri="{BB962C8B-B14F-4D97-AF65-F5344CB8AC3E}">
        <p14:creationId xmlns:p14="http://schemas.microsoft.com/office/powerpoint/2010/main" val="3608674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8D676-BF8C-45B0-E9E4-A0E68A91BF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9DBE01-5160-B8F0-5464-7ADA6D9962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B14B0E-CAC5-206E-9B8F-CC617640F2FC}"/>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DACAE502-1F4C-5694-2342-5F552CC87BED}"/>
              </a:ext>
            </a:extLst>
          </p:cNvPr>
          <p:cNvSpPr>
            <a:spLocks noGrp="1"/>
          </p:cNvSpPr>
          <p:nvPr>
            <p:ph type="sldNum" sz="quarter" idx="5"/>
          </p:nvPr>
        </p:nvSpPr>
        <p:spPr/>
        <p:txBody>
          <a:bodyPr/>
          <a:lstStyle/>
          <a:p>
            <a:fld id="{3D0DA2A2-8270-4ED5-BF5C-C8E0B3242FE8}" type="slidenum">
              <a:rPr lang="zh-CN" altLang="en-US" smtClean="0"/>
              <a:t>81</a:t>
            </a:fld>
            <a:endParaRPr lang="zh-CN" altLang="en-US"/>
          </a:p>
        </p:txBody>
      </p:sp>
    </p:spTree>
    <p:extLst>
      <p:ext uri="{BB962C8B-B14F-4D97-AF65-F5344CB8AC3E}">
        <p14:creationId xmlns:p14="http://schemas.microsoft.com/office/powerpoint/2010/main" val="24701340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4621B-9706-4969-5B6B-B148A76E7D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F7C2EC-4117-63DB-F754-813EEBCBAE4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1BEC02-EC8D-9B06-F8C5-FCDBBB7BC960}"/>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p:txBody>
      </p:sp>
      <p:sp>
        <p:nvSpPr>
          <p:cNvPr id="4" name="灯片编号占位符 3">
            <a:extLst>
              <a:ext uri="{FF2B5EF4-FFF2-40B4-BE49-F238E27FC236}">
                <a16:creationId xmlns:a16="http://schemas.microsoft.com/office/drawing/2014/main" id="{25AF9FBE-83DE-778A-06FA-E38ECD4DE209}"/>
              </a:ext>
            </a:extLst>
          </p:cNvPr>
          <p:cNvSpPr>
            <a:spLocks noGrp="1"/>
          </p:cNvSpPr>
          <p:nvPr>
            <p:ph type="sldNum" sz="quarter" idx="5"/>
          </p:nvPr>
        </p:nvSpPr>
        <p:spPr/>
        <p:txBody>
          <a:bodyPr/>
          <a:lstStyle/>
          <a:p>
            <a:fld id="{3D0DA2A2-8270-4ED5-BF5C-C8E0B3242FE8}" type="slidenum">
              <a:rPr lang="zh-CN" altLang="en-US" smtClean="0"/>
              <a:t>82</a:t>
            </a:fld>
            <a:endParaRPr lang="zh-CN" altLang="en-US"/>
          </a:p>
        </p:txBody>
      </p:sp>
    </p:spTree>
    <p:extLst>
      <p:ext uri="{BB962C8B-B14F-4D97-AF65-F5344CB8AC3E}">
        <p14:creationId xmlns:p14="http://schemas.microsoft.com/office/powerpoint/2010/main" val="4066818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4547173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9BA57-5BFB-DBB2-B3C7-72BEEE31A8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FA4962-ED5E-A681-69A6-F3EFF73437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C870F2-82A9-DE3E-602F-3E40E8C68E3B}"/>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选一个，尽快保证无感时间</a:t>
            </a:r>
            <a:endParaRPr kumimoji="1" lang="en-US" altLang="zh-CN" dirty="0"/>
          </a:p>
          <a:p>
            <a:pPr marL="228600" indent="-228600">
              <a:buAutoNum type="arabicPeriod"/>
            </a:pPr>
            <a:r>
              <a:rPr kumimoji="1" lang="zh-CN" altLang="en-US" dirty="0"/>
              <a:t>使用新数据，</a:t>
            </a:r>
            <a:r>
              <a:rPr kumimoji="1" lang="en-US" altLang="zh-CN" dirty="0"/>
              <a:t>load</a:t>
            </a:r>
            <a:r>
              <a:rPr kumimoji="1" lang="zh-CN" altLang="en-US" dirty="0"/>
              <a:t>时间，</a:t>
            </a:r>
            <a:r>
              <a:rPr kumimoji="1" lang="en-US" altLang="zh-CN" dirty="0"/>
              <a:t>inference</a:t>
            </a:r>
            <a:r>
              <a:rPr kumimoji="1" lang="zh-CN" altLang="en-US" dirty="0"/>
              <a:t>时间，流水线的图</a:t>
            </a:r>
            <a:endParaRPr kumimoji="1" lang="en-US" altLang="zh-CN" dirty="0"/>
          </a:p>
          <a:p>
            <a:pPr marL="685800" lvl="1" indent="-228600">
              <a:buAutoNum type="arabicPeriod"/>
            </a:pPr>
            <a:r>
              <a:rPr kumimoji="1" lang="en-US" altLang="zh-CN" dirty="0"/>
              <a:t>3</a:t>
            </a:r>
            <a:r>
              <a:rPr kumimoji="1" lang="zh-CN" altLang="en-US" dirty="0"/>
              <a:t> 个设备</a:t>
            </a:r>
            <a:endParaRPr kumimoji="1" lang="en-US" altLang="zh-CN" dirty="0"/>
          </a:p>
          <a:p>
            <a:pPr marL="685800" lvl="1" indent="-228600">
              <a:buAutoNum type="arabicPeriod"/>
            </a:pPr>
            <a:r>
              <a:rPr kumimoji="1" lang="en-US" altLang="zh-CN" dirty="0"/>
              <a:t>4</a:t>
            </a:r>
            <a:r>
              <a:rPr kumimoji="1" lang="zh-CN" altLang="en-US" dirty="0"/>
              <a:t>个设备</a:t>
            </a:r>
            <a:endParaRPr kumimoji="1" lang="en-US" altLang="zh-CN" dirty="0"/>
          </a:p>
          <a:p>
            <a:pPr marL="685800" lvl="1" indent="-228600">
              <a:buAutoNum type="arabicPeriod"/>
            </a:pPr>
            <a:r>
              <a:rPr kumimoji="1" lang="en-US" altLang="zh-CN" dirty="0"/>
              <a:t>5</a:t>
            </a:r>
            <a:r>
              <a:rPr kumimoji="1" lang="zh-CN" altLang="en-US" dirty="0"/>
              <a:t>个设备</a:t>
            </a:r>
            <a:endParaRPr kumimoji="1" lang="en-US" altLang="zh-CN" dirty="0"/>
          </a:p>
          <a:p>
            <a:pPr marL="685800" lvl="1" indent="-228600">
              <a:buAutoNum type="arabicPeriod"/>
            </a:pPr>
            <a:endParaRPr kumimoji="1" lang="en-US" altLang="zh-CN" dirty="0"/>
          </a:p>
          <a:p>
            <a:pPr marL="228600" lvl="0" indent="-228600">
              <a:buAutoNum type="arabicPeriod"/>
            </a:pPr>
            <a:r>
              <a:rPr kumimoji="1" lang="zh-CN" altLang="en-US" dirty="0"/>
              <a:t>怎么看是不是最优的</a:t>
            </a: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同时进行加载和推理</a:t>
            </a:r>
            <a:endParaRPr kumimoji="1" lang="en-US" altLang="zh-CN" dirty="0"/>
          </a:p>
          <a:p>
            <a:pPr marL="685800" lvl="1" indent="-228600">
              <a:buAutoNum type="arabicPeriod"/>
            </a:pPr>
            <a:r>
              <a:rPr kumimoji="1" lang="zh-CN" altLang="en-US" dirty="0"/>
              <a:t>能不能同时计算</a:t>
            </a:r>
            <a:endParaRPr kumimoji="1" lang="en-US" altLang="zh-CN" dirty="0"/>
          </a:p>
          <a:p>
            <a:pPr marL="685800" lvl="1" indent="-228600">
              <a:buAutoNum type="arabicPeriod"/>
            </a:pP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加载了多少利用起来</a:t>
            </a:r>
            <a:endParaRPr kumimoji="1" lang="en-US" altLang="zh-CN" dirty="0"/>
          </a:p>
          <a:p>
            <a:pPr marL="228600" indent="-228600">
              <a:buAutoNum type="arabicPeriod"/>
            </a:pPr>
            <a:r>
              <a:rPr kumimoji="1" lang="zh-CN" altLang="en-US" dirty="0"/>
              <a:t>尽快修复碎片</a:t>
            </a:r>
            <a:endParaRPr kumimoji="1" lang="en-US" altLang="zh-CN" dirty="0"/>
          </a:p>
          <a:p>
            <a:pPr marL="228600" indent="-228600">
              <a:buAutoNum type="arabicPeriod"/>
            </a:pPr>
            <a:r>
              <a:rPr kumimoji="1" lang="zh-CN" altLang="en-US" dirty="0"/>
              <a:t>实现</a:t>
            </a:r>
            <a:endParaRPr kumimoji="1" lang="en-US" altLang="zh-CN" dirty="0"/>
          </a:p>
          <a:p>
            <a:pPr marL="228600" indent="-228600">
              <a:buAutoNum type="arabicPeriod"/>
            </a:pPr>
            <a:endParaRPr kumimoji="1" lang="en-US" altLang="zh-CN" dirty="0"/>
          </a:p>
        </p:txBody>
      </p:sp>
      <p:sp>
        <p:nvSpPr>
          <p:cNvPr id="4" name="灯片编号占位符 3">
            <a:extLst>
              <a:ext uri="{FF2B5EF4-FFF2-40B4-BE49-F238E27FC236}">
                <a16:creationId xmlns:a16="http://schemas.microsoft.com/office/drawing/2014/main" id="{A58E9AC7-BF66-5623-AA81-4217C9DB889E}"/>
              </a:ext>
            </a:extLst>
          </p:cNvPr>
          <p:cNvSpPr>
            <a:spLocks noGrp="1"/>
          </p:cNvSpPr>
          <p:nvPr>
            <p:ph type="sldNum" sz="quarter" idx="5"/>
          </p:nvPr>
        </p:nvSpPr>
        <p:spPr/>
        <p:txBody>
          <a:bodyPr/>
          <a:lstStyle/>
          <a:p>
            <a:fld id="{3D0DA2A2-8270-4ED5-BF5C-C8E0B3242FE8}" type="slidenum">
              <a:rPr lang="zh-CN" altLang="en-US" smtClean="0"/>
              <a:t>83</a:t>
            </a:fld>
            <a:endParaRPr lang="zh-CN" altLang="en-US"/>
          </a:p>
        </p:txBody>
      </p:sp>
    </p:spTree>
    <p:extLst>
      <p:ext uri="{BB962C8B-B14F-4D97-AF65-F5344CB8AC3E}">
        <p14:creationId xmlns:p14="http://schemas.microsoft.com/office/powerpoint/2010/main" val="24982650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D16E6-F8A7-06EC-F9A9-5E80503C6C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93215B-BE35-0AC6-4D0F-FC6883E236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7BA211-80CE-1367-F8D9-811494C0262C}"/>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选一个，尽快保证无感时间</a:t>
            </a:r>
            <a:endParaRPr kumimoji="1" lang="en-US" altLang="zh-CN" dirty="0"/>
          </a:p>
          <a:p>
            <a:pPr marL="228600" indent="-228600">
              <a:buAutoNum type="arabicPeriod"/>
            </a:pPr>
            <a:r>
              <a:rPr kumimoji="1" lang="zh-CN" altLang="en-US" dirty="0"/>
              <a:t>使用新数据，</a:t>
            </a:r>
            <a:r>
              <a:rPr kumimoji="1" lang="en-US" altLang="zh-CN" dirty="0"/>
              <a:t>load</a:t>
            </a:r>
            <a:r>
              <a:rPr kumimoji="1" lang="zh-CN" altLang="en-US" dirty="0"/>
              <a:t>时间，</a:t>
            </a:r>
            <a:r>
              <a:rPr kumimoji="1" lang="en-US" altLang="zh-CN" dirty="0"/>
              <a:t>inference</a:t>
            </a:r>
            <a:r>
              <a:rPr kumimoji="1" lang="zh-CN" altLang="en-US" dirty="0"/>
              <a:t>时间，流水线的图</a:t>
            </a:r>
            <a:endParaRPr kumimoji="1" lang="en-US" altLang="zh-CN" dirty="0"/>
          </a:p>
          <a:p>
            <a:pPr marL="685800" lvl="1" indent="-228600">
              <a:buAutoNum type="arabicPeriod"/>
            </a:pPr>
            <a:r>
              <a:rPr kumimoji="1" lang="en-US" altLang="zh-CN" dirty="0"/>
              <a:t>3</a:t>
            </a:r>
            <a:r>
              <a:rPr kumimoji="1" lang="zh-CN" altLang="en-US" dirty="0"/>
              <a:t> 个设备</a:t>
            </a:r>
            <a:endParaRPr kumimoji="1" lang="en-US" altLang="zh-CN" dirty="0"/>
          </a:p>
          <a:p>
            <a:pPr marL="685800" lvl="1" indent="-228600">
              <a:buAutoNum type="arabicPeriod"/>
            </a:pPr>
            <a:r>
              <a:rPr kumimoji="1" lang="en-US" altLang="zh-CN" dirty="0"/>
              <a:t>4</a:t>
            </a:r>
            <a:r>
              <a:rPr kumimoji="1" lang="zh-CN" altLang="en-US" dirty="0"/>
              <a:t>个设备</a:t>
            </a:r>
            <a:endParaRPr kumimoji="1" lang="en-US" altLang="zh-CN" dirty="0"/>
          </a:p>
          <a:p>
            <a:pPr marL="685800" lvl="1" indent="-228600">
              <a:buAutoNum type="arabicPeriod"/>
            </a:pPr>
            <a:r>
              <a:rPr kumimoji="1" lang="en-US" altLang="zh-CN" dirty="0"/>
              <a:t>5</a:t>
            </a:r>
            <a:r>
              <a:rPr kumimoji="1" lang="zh-CN" altLang="en-US" dirty="0"/>
              <a:t>个设备</a:t>
            </a:r>
            <a:endParaRPr kumimoji="1" lang="en-US" altLang="zh-CN" dirty="0"/>
          </a:p>
          <a:p>
            <a:pPr marL="685800" lvl="1" indent="-228600">
              <a:buAutoNum type="arabicPeriod"/>
            </a:pPr>
            <a:endParaRPr kumimoji="1" lang="en-US" altLang="zh-CN" dirty="0"/>
          </a:p>
          <a:p>
            <a:pPr marL="228600" lvl="0" indent="-228600">
              <a:buAutoNum type="arabicPeriod"/>
            </a:pPr>
            <a:r>
              <a:rPr kumimoji="1" lang="zh-CN" altLang="en-US" dirty="0"/>
              <a:t>怎么看是不是最优的</a:t>
            </a: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同时进行加载和推理</a:t>
            </a:r>
            <a:endParaRPr kumimoji="1" lang="en-US" altLang="zh-CN" dirty="0"/>
          </a:p>
          <a:p>
            <a:pPr marL="685800" lvl="1" indent="-228600">
              <a:buAutoNum type="arabicPeriod"/>
            </a:pPr>
            <a:r>
              <a:rPr kumimoji="1" lang="zh-CN" altLang="en-US" dirty="0"/>
              <a:t>能不能同时计算</a:t>
            </a:r>
            <a:endParaRPr kumimoji="1" lang="en-US" altLang="zh-CN" dirty="0"/>
          </a:p>
          <a:p>
            <a:pPr marL="685800" lvl="1" indent="-228600">
              <a:buAutoNum type="arabicPeriod"/>
            </a:pP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加载了多少利用起来</a:t>
            </a:r>
            <a:endParaRPr kumimoji="1" lang="en-US" altLang="zh-CN" dirty="0"/>
          </a:p>
          <a:p>
            <a:pPr marL="228600" indent="-228600">
              <a:buAutoNum type="arabicPeriod"/>
            </a:pPr>
            <a:r>
              <a:rPr kumimoji="1" lang="zh-CN" altLang="en-US" dirty="0"/>
              <a:t>尽快修复碎片</a:t>
            </a:r>
            <a:endParaRPr kumimoji="1" lang="en-US" altLang="zh-CN" dirty="0"/>
          </a:p>
          <a:p>
            <a:pPr marL="228600" indent="-228600">
              <a:buAutoNum type="arabicPeriod"/>
            </a:pPr>
            <a:r>
              <a:rPr kumimoji="1" lang="zh-CN" altLang="en-US" dirty="0"/>
              <a:t>实现</a:t>
            </a:r>
            <a:endParaRPr kumimoji="1" lang="en-US" altLang="zh-CN" dirty="0"/>
          </a:p>
          <a:p>
            <a:pPr marL="228600" indent="-228600">
              <a:buAutoNum type="arabicPeriod"/>
            </a:pPr>
            <a:endParaRPr kumimoji="1" lang="en-US" altLang="zh-CN" dirty="0"/>
          </a:p>
        </p:txBody>
      </p:sp>
      <p:sp>
        <p:nvSpPr>
          <p:cNvPr id="4" name="灯片编号占位符 3">
            <a:extLst>
              <a:ext uri="{FF2B5EF4-FFF2-40B4-BE49-F238E27FC236}">
                <a16:creationId xmlns:a16="http://schemas.microsoft.com/office/drawing/2014/main" id="{9AE91D40-51B4-9A0B-5C50-D9B49F4DA3B2}"/>
              </a:ext>
            </a:extLst>
          </p:cNvPr>
          <p:cNvSpPr>
            <a:spLocks noGrp="1"/>
          </p:cNvSpPr>
          <p:nvPr>
            <p:ph type="sldNum" sz="quarter" idx="5"/>
          </p:nvPr>
        </p:nvSpPr>
        <p:spPr/>
        <p:txBody>
          <a:bodyPr/>
          <a:lstStyle/>
          <a:p>
            <a:fld id="{3D0DA2A2-8270-4ED5-BF5C-C8E0B3242FE8}" type="slidenum">
              <a:rPr lang="zh-CN" altLang="en-US" smtClean="0"/>
              <a:t>84</a:t>
            </a:fld>
            <a:endParaRPr lang="zh-CN" altLang="en-US"/>
          </a:p>
        </p:txBody>
      </p:sp>
    </p:spTree>
    <p:extLst>
      <p:ext uri="{BB962C8B-B14F-4D97-AF65-F5344CB8AC3E}">
        <p14:creationId xmlns:p14="http://schemas.microsoft.com/office/powerpoint/2010/main" val="28235091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5D450-4193-9653-42C9-F86F361138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FAF66E-C4EF-28A5-2866-74A68947C2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515AF8-2DBB-17EC-6ECF-0CBFC8284A39}"/>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选一个，尽快保证无感时间</a:t>
            </a:r>
            <a:endParaRPr kumimoji="1" lang="en-US" altLang="zh-CN" dirty="0"/>
          </a:p>
          <a:p>
            <a:pPr marL="228600" indent="-228600">
              <a:buAutoNum type="arabicPeriod"/>
            </a:pPr>
            <a:r>
              <a:rPr kumimoji="1" lang="zh-CN" altLang="en-US" dirty="0"/>
              <a:t>使用新数据，</a:t>
            </a:r>
            <a:r>
              <a:rPr kumimoji="1" lang="en-US" altLang="zh-CN" dirty="0"/>
              <a:t>load</a:t>
            </a:r>
            <a:r>
              <a:rPr kumimoji="1" lang="zh-CN" altLang="en-US" dirty="0"/>
              <a:t>时间，</a:t>
            </a:r>
            <a:r>
              <a:rPr kumimoji="1" lang="en-US" altLang="zh-CN" dirty="0"/>
              <a:t>inference</a:t>
            </a:r>
            <a:r>
              <a:rPr kumimoji="1" lang="zh-CN" altLang="en-US" dirty="0"/>
              <a:t>时间，流水线的图</a:t>
            </a:r>
            <a:endParaRPr kumimoji="1" lang="en-US" altLang="zh-CN" dirty="0"/>
          </a:p>
          <a:p>
            <a:pPr marL="685800" lvl="1" indent="-228600">
              <a:buAutoNum type="arabicPeriod"/>
            </a:pPr>
            <a:r>
              <a:rPr kumimoji="1" lang="en-US" altLang="zh-CN" dirty="0"/>
              <a:t>3</a:t>
            </a:r>
            <a:r>
              <a:rPr kumimoji="1" lang="zh-CN" altLang="en-US" dirty="0"/>
              <a:t> 个设备</a:t>
            </a:r>
            <a:endParaRPr kumimoji="1" lang="en-US" altLang="zh-CN" dirty="0"/>
          </a:p>
          <a:p>
            <a:pPr marL="685800" lvl="1" indent="-228600">
              <a:buAutoNum type="arabicPeriod"/>
            </a:pPr>
            <a:r>
              <a:rPr kumimoji="1" lang="en-US" altLang="zh-CN" dirty="0"/>
              <a:t>4</a:t>
            </a:r>
            <a:r>
              <a:rPr kumimoji="1" lang="zh-CN" altLang="en-US" dirty="0"/>
              <a:t>个设备</a:t>
            </a:r>
            <a:endParaRPr kumimoji="1" lang="en-US" altLang="zh-CN" dirty="0"/>
          </a:p>
          <a:p>
            <a:pPr marL="685800" lvl="1" indent="-228600">
              <a:buAutoNum type="arabicPeriod"/>
            </a:pPr>
            <a:r>
              <a:rPr kumimoji="1" lang="en-US" altLang="zh-CN" dirty="0"/>
              <a:t>5</a:t>
            </a:r>
            <a:r>
              <a:rPr kumimoji="1" lang="zh-CN" altLang="en-US" dirty="0"/>
              <a:t>个设备</a:t>
            </a:r>
            <a:endParaRPr kumimoji="1" lang="en-US" altLang="zh-CN" dirty="0"/>
          </a:p>
          <a:p>
            <a:pPr marL="685800" lvl="1" indent="-228600">
              <a:buAutoNum type="arabicPeriod"/>
            </a:pPr>
            <a:endParaRPr kumimoji="1" lang="en-US" altLang="zh-CN" dirty="0"/>
          </a:p>
          <a:p>
            <a:pPr marL="228600" lvl="0" indent="-228600">
              <a:buAutoNum type="arabicPeriod"/>
            </a:pPr>
            <a:r>
              <a:rPr kumimoji="1" lang="zh-CN" altLang="en-US" dirty="0"/>
              <a:t>怎么看是不是最优的</a:t>
            </a: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同时进行加载和推理</a:t>
            </a:r>
            <a:endParaRPr kumimoji="1" lang="en-US" altLang="zh-CN" dirty="0"/>
          </a:p>
          <a:p>
            <a:pPr marL="685800" lvl="1" indent="-228600">
              <a:buAutoNum type="arabicPeriod"/>
            </a:pPr>
            <a:r>
              <a:rPr kumimoji="1" lang="zh-CN" altLang="en-US" dirty="0"/>
              <a:t>能不能同时计算</a:t>
            </a:r>
            <a:endParaRPr kumimoji="1" lang="en-US" altLang="zh-CN" dirty="0"/>
          </a:p>
          <a:p>
            <a:pPr marL="685800" lvl="1" indent="-228600">
              <a:buAutoNum type="arabicPeriod"/>
            </a:pP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加载了多少利用起来</a:t>
            </a:r>
            <a:endParaRPr kumimoji="1" lang="en-US" altLang="zh-CN" dirty="0"/>
          </a:p>
          <a:p>
            <a:pPr marL="228600" indent="-228600">
              <a:buAutoNum type="arabicPeriod"/>
            </a:pPr>
            <a:r>
              <a:rPr kumimoji="1" lang="zh-CN" altLang="en-US" dirty="0"/>
              <a:t>尽快修复碎片</a:t>
            </a:r>
            <a:endParaRPr kumimoji="1" lang="en-US" altLang="zh-CN" dirty="0"/>
          </a:p>
          <a:p>
            <a:pPr marL="228600" indent="-228600">
              <a:buAutoNum type="arabicPeriod"/>
            </a:pPr>
            <a:r>
              <a:rPr kumimoji="1" lang="zh-CN" altLang="en-US" dirty="0"/>
              <a:t>实现</a:t>
            </a:r>
            <a:endParaRPr kumimoji="1" lang="en-US" altLang="zh-CN" dirty="0"/>
          </a:p>
          <a:p>
            <a:pPr marL="228600" indent="-228600">
              <a:buAutoNum type="arabicPeriod"/>
            </a:pPr>
            <a:endParaRPr kumimoji="1" lang="en-US" altLang="zh-CN" dirty="0"/>
          </a:p>
        </p:txBody>
      </p:sp>
      <p:sp>
        <p:nvSpPr>
          <p:cNvPr id="4" name="灯片编号占位符 3">
            <a:extLst>
              <a:ext uri="{FF2B5EF4-FFF2-40B4-BE49-F238E27FC236}">
                <a16:creationId xmlns:a16="http://schemas.microsoft.com/office/drawing/2014/main" id="{1223FE33-106E-B53D-05B1-FB358024B2A0}"/>
              </a:ext>
            </a:extLst>
          </p:cNvPr>
          <p:cNvSpPr>
            <a:spLocks noGrp="1"/>
          </p:cNvSpPr>
          <p:nvPr>
            <p:ph type="sldNum" sz="quarter" idx="5"/>
          </p:nvPr>
        </p:nvSpPr>
        <p:spPr/>
        <p:txBody>
          <a:bodyPr/>
          <a:lstStyle/>
          <a:p>
            <a:fld id="{3D0DA2A2-8270-4ED5-BF5C-C8E0B3242FE8}" type="slidenum">
              <a:rPr lang="zh-CN" altLang="en-US" smtClean="0"/>
              <a:t>85</a:t>
            </a:fld>
            <a:endParaRPr lang="zh-CN" altLang="en-US"/>
          </a:p>
        </p:txBody>
      </p:sp>
    </p:spTree>
    <p:extLst>
      <p:ext uri="{BB962C8B-B14F-4D97-AF65-F5344CB8AC3E}">
        <p14:creationId xmlns:p14="http://schemas.microsoft.com/office/powerpoint/2010/main" val="10104949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C704B-4837-5334-CD37-740E6C70DB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8AC4D5-F357-78E0-12F2-9173668CD3F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46F344-E2C7-9A7A-B9D1-54F32CB16FAF}"/>
              </a:ext>
            </a:extLst>
          </p:cNvPr>
          <p:cNvSpPr>
            <a:spLocks noGrp="1"/>
          </p:cNvSpPr>
          <p:nvPr>
            <p:ph type="body" idx="1"/>
          </p:nvPr>
        </p:nvSpPr>
        <p:spPr/>
        <p:txBody>
          <a:bodyPr/>
          <a:lstStyle/>
          <a:p>
            <a:pPr marL="228600" indent="-228600">
              <a:buAutoNum type="arabicPeriod"/>
            </a:pPr>
            <a:r>
              <a:rPr kumimoji="1" lang="zh-CN" altLang="en-US" dirty="0"/>
              <a:t>实验环境搭建</a:t>
            </a:r>
            <a:endParaRPr kumimoji="1" lang="en-US" altLang="zh-CN" dirty="0"/>
          </a:p>
          <a:p>
            <a:pPr marL="228600" indent="-228600">
              <a:buAutoNum type="arabicPeriod"/>
            </a:pPr>
            <a:r>
              <a:rPr kumimoji="1" lang="en-US" altLang="zh-CN" dirty="0"/>
              <a:t>GPU</a:t>
            </a:r>
          </a:p>
        </p:txBody>
      </p:sp>
      <p:sp>
        <p:nvSpPr>
          <p:cNvPr id="4" name="灯片编号占位符 3">
            <a:extLst>
              <a:ext uri="{FF2B5EF4-FFF2-40B4-BE49-F238E27FC236}">
                <a16:creationId xmlns:a16="http://schemas.microsoft.com/office/drawing/2014/main" id="{662DA14B-FD4A-80EF-B092-96A2633CDE90}"/>
              </a:ext>
            </a:extLst>
          </p:cNvPr>
          <p:cNvSpPr>
            <a:spLocks noGrp="1"/>
          </p:cNvSpPr>
          <p:nvPr>
            <p:ph type="sldNum" sz="quarter" idx="5"/>
          </p:nvPr>
        </p:nvSpPr>
        <p:spPr/>
        <p:txBody>
          <a:bodyPr/>
          <a:lstStyle/>
          <a:p>
            <a:fld id="{3D0DA2A2-8270-4ED5-BF5C-C8E0B3242FE8}" type="slidenum">
              <a:rPr lang="zh-CN" altLang="en-US" smtClean="0"/>
              <a:t>86</a:t>
            </a:fld>
            <a:endParaRPr lang="zh-CN" altLang="en-US"/>
          </a:p>
        </p:txBody>
      </p:sp>
    </p:spTree>
    <p:extLst>
      <p:ext uri="{BB962C8B-B14F-4D97-AF65-F5344CB8AC3E}">
        <p14:creationId xmlns:p14="http://schemas.microsoft.com/office/powerpoint/2010/main" val="30390140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9BE84-ED58-5D2B-A4C1-9C5FCB620E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0C8EB1-BECA-7745-BF02-22CBF74FC2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E2B310-1BB2-ADCC-F73F-DB64EFFD6E1A}"/>
              </a:ext>
            </a:extLst>
          </p:cNvPr>
          <p:cNvSpPr>
            <a:spLocks noGrp="1"/>
          </p:cNvSpPr>
          <p:nvPr>
            <p:ph type="body" idx="1"/>
          </p:nvPr>
        </p:nvSpPr>
        <p:spPr/>
        <p:txBody>
          <a:bodyPr/>
          <a:lstStyle/>
          <a:p>
            <a:r>
              <a:rPr kumimoji="1" lang="en-US" altLang="zh-CN" dirty="0" err="1"/>
              <a:t>Floop_speed</a:t>
            </a:r>
            <a:endParaRPr kumimoji="1" lang="en-US" altLang="zh-CN" dirty="0"/>
          </a:p>
          <a:p>
            <a:r>
              <a:rPr kumimoji="1" lang="zh-CN" altLang="en-US" dirty="0"/>
              <a:t>两个手机</a:t>
            </a:r>
            <a:endParaRPr kumimoji="1" lang="en-US" altLang="zh-CN" dirty="0"/>
          </a:p>
          <a:p>
            <a:r>
              <a:rPr kumimoji="1" lang="en-US" altLang="zh-CN" dirty="0"/>
              <a:t>D5</a:t>
            </a:r>
            <a:r>
              <a:rPr kumimoji="1" lang="zh-CN" altLang="en-US" dirty="0"/>
              <a:t> 同时</a:t>
            </a:r>
            <a:endParaRPr kumimoji="1" lang="en-US" altLang="zh-CN" dirty="0"/>
          </a:p>
          <a:p>
            <a:endParaRPr kumimoji="1" lang="en-US" altLang="zh-CN" dirty="0"/>
          </a:p>
          <a:p>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endParaRPr kumimoji="1" lang="en-US" altLang="zh-CN" dirty="0"/>
          </a:p>
          <a:p>
            <a:endParaRPr kumimoji="1" lang="en-US" altLang="zh-CN" dirty="0"/>
          </a:p>
          <a:p>
            <a:r>
              <a:rPr kumimoji="1" lang="zh-CN" altLang="en-US" dirty="0"/>
              <a:t>数据对齐</a:t>
            </a:r>
            <a:endParaRPr kumimoji="1" lang="en-US" altLang="zh-CN" dirty="0"/>
          </a:p>
          <a:p>
            <a:endParaRPr kumimoji="1" lang="en-US" altLang="zh-CN" dirty="0"/>
          </a:p>
          <a:p>
            <a:r>
              <a:rPr kumimoji="1" lang="zh-CN" altLang="en-US" dirty="0"/>
              <a:t>完全恢复时间比较短</a:t>
            </a:r>
            <a:endParaRPr kumimoji="1" lang="en-US" altLang="zh-CN" dirty="0"/>
          </a:p>
          <a:p>
            <a:r>
              <a:rPr kumimoji="1" lang="zh-CN" altLang="en-US" dirty="0"/>
              <a:t>建模进入前两个设备</a:t>
            </a:r>
            <a:endParaRPr kumimoji="1" lang="en-US" altLang="zh-CN" dirty="0"/>
          </a:p>
          <a:p>
            <a:endParaRPr kumimoji="1" lang="en-US" altLang="zh-CN" dirty="0"/>
          </a:p>
          <a:p>
            <a:r>
              <a:rPr kumimoji="1" lang="zh-CN" altLang="en-US" dirty="0"/>
              <a:t>多目标优化问题：</a:t>
            </a:r>
            <a:endParaRPr kumimoji="1" lang="en-US" altLang="zh-CN" dirty="0"/>
          </a:p>
          <a:p>
            <a:r>
              <a:rPr lang="en" altLang="zh-CN" dirty="0"/>
              <a:t>Mi </a:t>
            </a:r>
            <a:r>
              <a:rPr lang="zh-CN" altLang="en-US" dirty="0"/>
              <a:t>表示第</a:t>
            </a:r>
            <a:r>
              <a:rPr lang="en" altLang="zh-CN" dirty="0" err="1"/>
              <a:t>i</a:t>
            </a:r>
            <a:r>
              <a:rPr lang="zh-CN" altLang="en-US" dirty="0"/>
              <a:t>个设备上的子模型，</a:t>
            </a:r>
            <a:r>
              <a:rPr lang="en" altLang="zh-CN" dirty="0"/>
              <a:t>M</a:t>
            </a:r>
            <a:r>
              <a:rPr lang="zh-CN" altLang="en-US" dirty="0"/>
              <a:t>表示整个模型</a:t>
            </a:r>
            <a:endParaRPr lang="en-US" altLang="zh-CN" dirty="0"/>
          </a:p>
          <a:p>
            <a:r>
              <a:rPr lang="zh-CN" altLang="en-US" dirty="0"/>
              <a:t>本来有一条流水线，三个设备，但设备</a:t>
            </a:r>
            <a:r>
              <a:rPr lang="en-US" altLang="zh-CN" dirty="0"/>
              <a:t>3</a:t>
            </a:r>
            <a:r>
              <a:rPr lang="zh-CN" altLang="en-US" dirty="0"/>
              <a:t>故障，无法继续推理模型</a:t>
            </a:r>
            <a:endParaRPr lang="en-US" altLang="zh-CN" dirty="0"/>
          </a:p>
          <a:p>
            <a:r>
              <a:rPr lang="zh-CN" altLang="en-US" dirty="0"/>
              <a:t>因此启用</a:t>
            </a:r>
            <a:r>
              <a:rPr lang="en-US" altLang="zh-CN" dirty="0"/>
              <a:t>n</a:t>
            </a:r>
            <a:r>
              <a:rPr lang="zh-CN" altLang="en-US" dirty="0"/>
              <a:t>个手机代替设备</a:t>
            </a:r>
            <a:r>
              <a:rPr lang="en-US" altLang="zh-CN" dirty="0"/>
              <a:t>3</a:t>
            </a:r>
            <a:r>
              <a:rPr lang="zh-CN" altLang="en-US" dirty="0"/>
              <a:t>进行无感恢复与完全恢复</a:t>
            </a:r>
            <a:endParaRPr lang="en-US" altLang="zh-CN" dirty="0"/>
          </a:p>
          <a:p>
            <a:r>
              <a:rPr lang="zh-CN" altLang="en-US" dirty="0"/>
              <a:t>设备第一次推理一块模型，首先需要加载，然后才能进行推理，第一次加载完成后，后续无需再次加载，直接推理即可</a:t>
            </a:r>
            <a:endParaRPr lang="en-US" altLang="zh-CN" dirty="0"/>
          </a:p>
          <a:p>
            <a:r>
              <a:rPr lang="zh-CN" altLang="en-US" dirty="0"/>
              <a:t>也就是设备</a:t>
            </a:r>
            <a:r>
              <a:rPr lang="en-US" altLang="zh-CN" dirty="0"/>
              <a:t>3</a:t>
            </a:r>
            <a:r>
              <a:rPr lang="zh-CN" altLang="en-US" dirty="0"/>
              <a:t>上的模型大小</a:t>
            </a:r>
            <a:r>
              <a:rPr lang="en-US" altLang="zh-CN" dirty="0"/>
              <a:t>M</a:t>
            </a:r>
            <a:r>
              <a:rPr lang="zh-CN" altLang="en-US" dirty="0"/>
              <a:t>需要分配到</a:t>
            </a:r>
            <a:r>
              <a:rPr lang="en-US" altLang="zh-CN" dirty="0"/>
              <a:t>n</a:t>
            </a:r>
            <a:r>
              <a:rPr lang="zh-CN" altLang="en-US" dirty="0"/>
              <a:t>个设备上，这</a:t>
            </a:r>
            <a:r>
              <a:rPr lang="en-US" altLang="zh-CN" dirty="0"/>
              <a:t>n</a:t>
            </a:r>
            <a:r>
              <a:rPr lang="zh-CN" altLang="en-US" dirty="0"/>
              <a:t>个设备需要尽快恢复因设备</a:t>
            </a:r>
            <a:r>
              <a:rPr lang="en-US" altLang="zh-CN" dirty="0"/>
              <a:t>3</a:t>
            </a:r>
            <a:r>
              <a:rPr lang="zh-CN" altLang="en-US" dirty="0"/>
              <a:t>故障而导致的阻塞，也就是要尽快得到推理中断的那次结果，这个是无感恢复时间</a:t>
            </a:r>
            <a:endParaRPr lang="en-US" altLang="zh-CN" dirty="0"/>
          </a:p>
          <a:p>
            <a:r>
              <a:rPr lang="zh-CN" altLang="en-US" dirty="0"/>
              <a:t>注意此时设备</a:t>
            </a:r>
            <a:r>
              <a:rPr lang="en-US" altLang="zh-CN" dirty="0"/>
              <a:t>1</a:t>
            </a:r>
            <a:r>
              <a:rPr lang="zh-CN" altLang="en-US" dirty="0"/>
              <a:t>和设备</a:t>
            </a:r>
            <a:r>
              <a:rPr lang="en-US" altLang="zh-CN" dirty="0"/>
              <a:t>2</a:t>
            </a:r>
            <a:r>
              <a:rPr lang="zh-CN" altLang="en-US" dirty="0"/>
              <a:t>依然正常工作，假设一轮次设备</a:t>
            </a:r>
            <a:r>
              <a:rPr lang="en-US" altLang="zh-CN" dirty="0"/>
              <a:t>1</a:t>
            </a:r>
            <a:r>
              <a:rPr lang="zh-CN" altLang="en-US" dirty="0"/>
              <a:t>和设备</a:t>
            </a:r>
            <a:r>
              <a:rPr lang="en-US" altLang="zh-CN" dirty="0"/>
              <a:t>2</a:t>
            </a:r>
            <a:r>
              <a:rPr lang="zh-CN" altLang="en-US" dirty="0"/>
              <a:t> 工作的时间为</a:t>
            </a:r>
            <a:r>
              <a:rPr lang="en-US" altLang="zh-CN" dirty="0"/>
              <a:t>0.5</a:t>
            </a:r>
            <a:r>
              <a:rPr lang="zh-CN" altLang="en-US" dirty="0"/>
              <a:t> </a:t>
            </a:r>
            <a:r>
              <a:rPr lang="en-US" altLang="zh-CN" dirty="0"/>
              <a:t>s</a:t>
            </a:r>
            <a:r>
              <a:rPr lang="zh-CN" altLang="en-US" dirty="0"/>
              <a:t>，接着数据流来到无感恢复流水线继续推理</a:t>
            </a:r>
            <a:br>
              <a:rPr lang="en-US" altLang="zh-CN" dirty="0"/>
            </a:br>
            <a:r>
              <a:rPr lang="zh-CN" altLang="en-US" dirty="0"/>
              <a:t>除此之外，还应该尽量恢复之前的流水线，也就是使用一个设备完全替代设备</a:t>
            </a:r>
            <a:r>
              <a:rPr lang="en-US" altLang="zh-CN" dirty="0"/>
              <a:t>3</a:t>
            </a:r>
            <a:r>
              <a:rPr lang="zh-CN" altLang="en-US" dirty="0"/>
              <a:t>，这涉及到模型的加载，主要有两种方法，一种方法是</a:t>
            </a:r>
            <a:r>
              <a:rPr lang="en-US" altLang="zh-CN" dirty="0"/>
              <a:t>n</a:t>
            </a:r>
            <a:r>
              <a:rPr lang="zh-CN" altLang="en-US" dirty="0"/>
              <a:t>个设备中的一个，在其它设备推理的时间间隙中加载剩余的模型</a:t>
            </a:r>
            <a:br>
              <a:rPr lang="en-US" altLang="zh-CN" dirty="0"/>
            </a:br>
            <a:r>
              <a:rPr lang="zh-CN" altLang="en-US" dirty="0"/>
              <a:t>另外一种方法是使用一个手机，单独进行加载，一旦模型加载完成，便从无感恢复流水线，变为完全恢复流水线</a:t>
            </a:r>
            <a:endParaRPr lang="en-US" altLang="zh-CN" dirty="0"/>
          </a:p>
          <a:p>
            <a:r>
              <a:rPr lang="zh-CN" altLang="en-US" dirty="0"/>
              <a:t>以下为两个目标</a:t>
            </a:r>
            <a:endParaRPr lang="en-US" altLang="zh-CN" dirty="0"/>
          </a:p>
          <a:p>
            <a:r>
              <a:rPr kumimoji="1" lang="zh-CN" altLang="en-US" dirty="0"/>
              <a:t>假设设备个数</a:t>
            </a:r>
            <a:r>
              <a:rPr kumimoji="1" lang="en-US" altLang="zh-CN" dirty="0"/>
              <a:t>n</a:t>
            </a:r>
            <a:r>
              <a:rPr kumimoji="1" lang="zh-CN" altLang="en-US" dirty="0"/>
              <a:t> </a:t>
            </a:r>
            <a:r>
              <a:rPr kumimoji="1" lang="en-US" altLang="zh-CN" dirty="0"/>
              <a:t>=</a:t>
            </a:r>
            <a:r>
              <a:rPr kumimoji="1" lang="zh-CN" altLang="en-US" dirty="0"/>
              <a:t> </a:t>
            </a:r>
            <a:r>
              <a:rPr kumimoji="1" lang="en-US" altLang="zh-CN" dirty="0"/>
              <a:t>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无感恢复时间（设备故障后推理完故障前的那一轮的时间）比较短</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满足约束：</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|Load(Mi+1</a:t>
            </a:r>
            <a:r>
              <a:rPr kumimoji="1" lang="zh-CN" altLang="en-US" dirty="0"/>
              <a:t>） </a:t>
            </a:r>
            <a:r>
              <a:rPr kumimoji="1" lang="en-US" altLang="zh-CN" dirty="0"/>
              <a:t>-</a:t>
            </a:r>
            <a:r>
              <a:rPr kumimoji="1" lang="zh-CN" altLang="en-US" dirty="0"/>
              <a:t>  </a:t>
            </a:r>
            <a:r>
              <a:rPr kumimoji="1" lang="en-US" altLang="zh-CN" dirty="0"/>
              <a:t>Load</a:t>
            </a:r>
            <a:r>
              <a:rPr kumimoji="1" lang="zh-CN" altLang="en-US" dirty="0"/>
              <a:t>（</a:t>
            </a:r>
            <a:r>
              <a:rPr kumimoji="1" lang="en-US" altLang="zh-CN" dirty="0"/>
              <a:t>Mi</a:t>
            </a:r>
            <a:r>
              <a:rPr kumimoji="1" lang="zh-CN" altLang="en-US" dirty="0"/>
              <a:t>）</a:t>
            </a:r>
            <a:r>
              <a:rPr kumimoji="1" lang="en-US" altLang="zh-CN" dirty="0"/>
              <a:t>-inference</a:t>
            </a:r>
            <a:r>
              <a:rPr kumimoji="1" lang="zh-CN" altLang="en-US" dirty="0"/>
              <a:t> </a:t>
            </a:r>
            <a:r>
              <a:rPr kumimoji="1" lang="en-US" altLang="zh-CN" dirty="0"/>
              <a:t>-</a:t>
            </a:r>
            <a:r>
              <a:rPr kumimoji="1" lang="en-US" altLang="zh-CN" dirty="0" err="1"/>
              <a:t>commu</a:t>
            </a:r>
            <a:r>
              <a:rPr kumimoji="1" lang="en-US" altLang="zh-CN" dirty="0"/>
              <a:t>|&lt;=</a:t>
            </a:r>
            <a:r>
              <a:rPr kumimoji="1" lang="zh-CN" altLang="en-US" dirty="0"/>
              <a:t> </a:t>
            </a:r>
            <a:r>
              <a:rPr kumimoji="1" lang="en-US" altLang="zh-CN" dirty="0" err="1"/>
              <a:t>threshod</a:t>
            </a:r>
            <a:r>
              <a:rPr kumimoji="1" lang="zh-CN" altLang="en-US" dirty="0"/>
              <a:t>  </a:t>
            </a:r>
            <a:r>
              <a:rPr lang="en" altLang="zh-CN" dirty="0"/>
              <a:t>(</a:t>
            </a:r>
            <a:r>
              <a:rPr lang="en" altLang="zh-CN" dirty="0" err="1"/>
              <a:t>i</a:t>
            </a:r>
            <a:r>
              <a:rPr lang="en" altLang="zh-CN" dirty="0"/>
              <a:t> = 0,1,…,n-1)</a:t>
            </a:r>
            <a:endParaRPr kumimoji="1" lang="en-US" altLang="zh-CN" dirty="0"/>
          </a:p>
          <a:p>
            <a:pPr marL="1600200" marR="0" lvl="3"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Mi</a:t>
            </a:r>
            <a:r>
              <a:rPr kumimoji="1" lang="zh-CN" altLang="en-US" dirty="0"/>
              <a:t>的和大于等于</a:t>
            </a:r>
            <a:r>
              <a:rPr kumimoji="1" lang="en-US" altLang="zh-CN" dirty="0"/>
              <a:t>M</a:t>
            </a:r>
            <a:r>
              <a:rPr kumimoji="1" lang="zh-CN" altLang="en-US" dirty="0"/>
              <a:t> </a:t>
            </a:r>
            <a:r>
              <a:rPr lang="en" altLang="zh-CN" dirty="0"/>
              <a:t>(</a:t>
            </a:r>
            <a:r>
              <a:rPr lang="en" altLang="zh-CN" dirty="0" err="1"/>
              <a:t>i</a:t>
            </a:r>
            <a:r>
              <a:rPr lang="en" altLang="zh-CN" dirty="0"/>
              <a:t> = 0,1,…,n-1)</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a:t>完全恢复时间（恢复之前的流水线的时间）比较短</a:t>
            </a:r>
            <a:endParaRPr kumimoji="1" lang="en-US" altLang="zh-CN" dirty="0"/>
          </a:p>
          <a:p>
            <a:pPr marL="1143000" lvl="2" indent="-228600">
              <a:buAutoNum type="arabicPeriod"/>
            </a:pPr>
            <a:r>
              <a:rPr kumimoji="1" lang="en-US" altLang="zh-CN" dirty="0"/>
              <a:t>5+1</a:t>
            </a:r>
            <a:r>
              <a:rPr kumimoji="1" lang="zh-CN" altLang="en-US" dirty="0"/>
              <a:t> 的模式  （五个手机进行无感恢复，一个手机单独进行完全恢复，即）</a:t>
            </a:r>
            <a:endParaRPr kumimoji="1" lang="en-US" altLang="zh-CN" dirty="0"/>
          </a:p>
          <a:p>
            <a:pPr marL="1143000" lvl="2" indent="-228600">
              <a:buAutoNum type="arabicPeriod"/>
            </a:pPr>
            <a:r>
              <a:rPr kumimoji="1" lang="en-US" altLang="zh-CN" dirty="0"/>
              <a:t>5-1</a:t>
            </a:r>
            <a:r>
              <a:rPr kumimoji="1" lang="zh-CN" altLang="en-US" dirty="0"/>
              <a:t> 的模式    （五个手机进行无感恢复，一轮后其中一个手机进行完全恢复</a:t>
            </a:r>
            <a:r>
              <a:rPr kumimoji="1" lang="en-US" altLang="zh-CN" dirty="0"/>
              <a:t>+</a:t>
            </a:r>
            <a:r>
              <a:rPr kumimoji="1" lang="zh-CN" altLang="en-US" dirty="0"/>
              <a:t>无感推理）</a:t>
            </a:r>
            <a:endParaRPr kumimoji="1" lang="en-US" altLang="zh-CN" dirty="0"/>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4+1</a:t>
            </a:r>
            <a:r>
              <a:rPr kumimoji="1" lang="zh-CN" altLang="en-US" dirty="0"/>
              <a:t> 的模式（四个手机进行无感恢复，一个手机单独进行完全恢复）</a:t>
            </a:r>
            <a:endParaRPr kumimoji="1" lang="en-US" altLang="zh-CN" dirty="0"/>
          </a:p>
          <a:p>
            <a:pPr marL="1143000" lvl="2" indent="-228600">
              <a:buAutoNum type="arabicPeriod"/>
            </a:pPr>
            <a:endParaRPr kumimoji="1" lang="en-US" altLang="zh-CN" dirty="0"/>
          </a:p>
          <a:p>
            <a:pPr marL="1143000" lvl="2" indent="-228600">
              <a:buAutoNum type="arabicPeriod"/>
            </a:pPr>
            <a:endParaRPr kumimoji="1" lang="en-US" altLang="zh-CN" dirty="0"/>
          </a:p>
          <a:p>
            <a:pPr marL="685800" lvl="1"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手机芯片的精度</a:t>
            </a:r>
            <a:endParaRPr kumimoji="1" lang="en-US" altLang="zh-CN" dirty="0"/>
          </a:p>
          <a:p>
            <a:pPr marL="228600" indent="-228600">
              <a:buAutoNum type="arabicPeriod"/>
            </a:pPr>
            <a:endParaRPr kumimoji="1" lang="en-US" altLang="zh-CN" dirty="0"/>
          </a:p>
          <a:p>
            <a:pPr marL="228600" indent="-228600">
              <a:buAutoNum type="arabicPeriod"/>
            </a:pPr>
            <a:endParaRPr kumimoji="1" lang="en-US" altLang="zh-CN" dirty="0"/>
          </a:p>
          <a:p>
            <a:pPr marL="228600" indent="-228600">
              <a:buAutoNum type="arabicPeriod"/>
            </a:pPr>
            <a:r>
              <a:rPr kumimoji="1" lang="zh-CN" altLang="en-US" dirty="0"/>
              <a:t>选一个，尽快保证无感时间</a:t>
            </a:r>
            <a:endParaRPr kumimoji="1" lang="en-US" altLang="zh-CN" dirty="0"/>
          </a:p>
          <a:p>
            <a:pPr marL="228600" indent="-228600">
              <a:buAutoNum type="arabicPeriod"/>
            </a:pPr>
            <a:r>
              <a:rPr kumimoji="1" lang="zh-CN" altLang="en-US" dirty="0"/>
              <a:t>使用新数据，</a:t>
            </a:r>
            <a:r>
              <a:rPr kumimoji="1" lang="en-US" altLang="zh-CN" dirty="0"/>
              <a:t>load</a:t>
            </a:r>
            <a:r>
              <a:rPr kumimoji="1" lang="zh-CN" altLang="en-US" dirty="0"/>
              <a:t>时间，</a:t>
            </a:r>
            <a:r>
              <a:rPr kumimoji="1" lang="en-US" altLang="zh-CN" dirty="0"/>
              <a:t>inference</a:t>
            </a:r>
            <a:r>
              <a:rPr kumimoji="1" lang="zh-CN" altLang="en-US" dirty="0"/>
              <a:t>时间，流水线的图</a:t>
            </a:r>
            <a:endParaRPr kumimoji="1" lang="en-US" altLang="zh-CN" dirty="0"/>
          </a:p>
          <a:p>
            <a:pPr marL="685800" lvl="1" indent="-228600">
              <a:buAutoNum type="arabicPeriod"/>
            </a:pPr>
            <a:r>
              <a:rPr kumimoji="1" lang="en-US" altLang="zh-CN" dirty="0"/>
              <a:t>3</a:t>
            </a:r>
            <a:r>
              <a:rPr kumimoji="1" lang="zh-CN" altLang="en-US" dirty="0"/>
              <a:t> 个设备</a:t>
            </a:r>
            <a:endParaRPr kumimoji="1" lang="en-US" altLang="zh-CN" dirty="0"/>
          </a:p>
          <a:p>
            <a:pPr marL="685800" lvl="1" indent="-228600">
              <a:buAutoNum type="arabicPeriod"/>
            </a:pPr>
            <a:r>
              <a:rPr kumimoji="1" lang="en-US" altLang="zh-CN" dirty="0"/>
              <a:t>4</a:t>
            </a:r>
            <a:r>
              <a:rPr kumimoji="1" lang="zh-CN" altLang="en-US" dirty="0"/>
              <a:t>个设备</a:t>
            </a:r>
            <a:endParaRPr kumimoji="1" lang="en-US" altLang="zh-CN" dirty="0"/>
          </a:p>
          <a:p>
            <a:pPr marL="685800" lvl="1" indent="-228600">
              <a:buAutoNum type="arabicPeriod"/>
            </a:pPr>
            <a:r>
              <a:rPr kumimoji="1" lang="en-US" altLang="zh-CN" dirty="0"/>
              <a:t>5</a:t>
            </a:r>
            <a:r>
              <a:rPr kumimoji="1" lang="zh-CN" altLang="en-US" dirty="0"/>
              <a:t>个设备</a:t>
            </a:r>
            <a:endParaRPr kumimoji="1" lang="en-US" altLang="zh-CN" dirty="0"/>
          </a:p>
          <a:p>
            <a:pPr marL="685800" lvl="1" indent="-228600">
              <a:buAutoNum type="arabicPeriod"/>
            </a:pPr>
            <a:endParaRPr kumimoji="1" lang="en-US" altLang="zh-CN" dirty="0"/>
          </a:p>
          <a:p>
            <a:pPr marL="228600" lvl="0" indent="-228600">
              <a:buAutoNum type="arabicPeriod"/>
            </a:pPr>
            <a:r>
              <a:rPr kumimoji="1" lang="zh-CN" altLang="en-US" dirty="0"/>
              <a:t>怎么看是不是最优的</a:t>
            </a: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同时进行加载和推理</a:t>
            </a:r>
            <a:endParaRPr kumimoji="1" lang="en-US" altLang="zh-CN" dirty="0"/>
          </a:p>
          <a:p>
            <a:pPr marL="685800" lvl="1" indent="-228600">
              <a:buAutoNum type="arabicPeriod"/>
            </a:pPr>
            <a:r>
              <a:rPr kumimoji="1" lang="zh-CN" altLang="en-US" dirty="0"/>
              <a:t>能不能同时计算</a:t>
            </a:r>
            <a:endParaRPr kumimoji="1" lang="en-US" altLang="zh-CN" dirty="0"/>
          </a:p>
          <a:p>
            <a:pPr marL="685800" lvl="1" indent="-228600">
              <a:buAutoNum type="arabicPeriod"/>
            </a:pPr>
            <a:endParaRPr kumimoji="1" lang="en-US" altLang="zh-CN" dirty="0"/>
          </a:p>
          <a:p>
            <a:pPr marL="228600" lvl="0" indent="-228600">
              <a:buAutoNum type="arabicPeriod"/>
            </a:pPr>
            <a:endParaRPr kumimoji="1" lang="en-US" altLang="zh-CN" dirty="0"/>
          </a:p>
          <a:p>
            <a:pPr marL="228600" indent="-228600">
              <a:buAutoNum type="arabicPeriod"/>
            </a:pPr>
            <a:r>
              <a:rPr kumimoji="1" lang="zh-CN" altLang="en-US" dirty="0"/>
              <a:t>加载了多少利用起来</a:t>
            </a:r>
            <a:endParaRPr kumimoji="1" lang="en-US" altLang="zh-CN" dirty="0"/>
          </a:p>
          <a:p>
            <a:pPr marL="228600" indent="-228600">
              <a:buAutoNum type="arabicPeriod"/>
            </a:pPr>
            <a:r>
              <a:rPr kumimoji="1" lang="zh-CN" altLang="en-US" dirty="0"/>
              <a:t>尽快修复碎片</a:t>
            </a:r>
            <a:endParaRPr kumimoji="1" lang="en-US" altLang="zh-CN" dirty="0"/>
          </a:p>
          <a:p>
            <a:pPr marL="228600" indent="-228600">
              <a:buAutoNum type="arabicPeriod"/>
            </a:pPr>
            <a:r>
              <a:rPr kumimoji="1" lang="zh-CN" altLang="en-US" dirty="0"/>
              <a:t>实现</a:t>
            </a:r>
            <a:endParaRPr kumimoji="1" lang="en-US" altLang="zh-CN" dirty="0"/>
          </a:p>
          <a:p>
            <a:pPr marL="228600" indent="-228600">
              <a:buAutoNum type="arabicPeriod"/>
            </a:pPr>
            <a:endParaRPr kumimoji="1" lang="en-US" altLang="zh-CN" dirty="0"/>
          </a:p>
        </p:txBody>
      </p:sp>
      <p:sp>
        <p:nvSpPr>
          <p:cNvPr id="4" name="灯片编号占位符 3">
            <a:extLst>
              <a:ext uri="{FF2B5EF4-FFF2-40B4-BE49-F238E27FC236}">
                <a16:creationId xmlns:a16="http://schemas.microsoft.com/office/drawing/2014/main" id="{0CB32C9E-62C1-6462-86B1-60D061378694}"/>
              </a:ext>
            </a:extLst>
          </p:cNvPr>
          <p:cNvSpPr>
            <a:spLocks noGrp="1"/>
          </p:cNvSpPr>
          <p:nvPr>
            <p:ph type="sldNum" sz="quarter" idx="5"/>
          </p:nvPr>
        </p:nvSpPr>
        <p:spPr/>
        <p:txBody>
          <a:bodyPr/>
          <a:lstStyle/>
          <a:p>
            <a:fld id="{3D0DA2A2-8270-4ED5-BF5C-C8E0B3242FE8}" type="slidenum">
              <a:rPr lang="zh-CN" altLang="en-US" smtClean="0"/>
              <a:t>87</a:t>
            </a:fld>
            <a:endParaRPr lang="zh-CN" altLang="en-US"/>
          </a:p>
        </p:txBody>
      </p:sp>
    </p:spTree>
    <p:extLst>
      <p:ext uri="{BB962C8B-B14F-4D97-AF65-F5344CB8AC3E}">
        <p14:creationId xmlns:p14="http://schemas.microsoft.com/office/powerpoint/2010/main" val="19611875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A1298-4A50-8D73-2D6E-E209D030D5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D0CB3D-4A49-1AF0-666D-0AAB0FEF45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C25874-FE86-A245-B73D-107F2008E556}"/>
              </a:ext>
            </a:extLst>
          </p:cNvPr>
          <p:cNvSpPr>
            <a:spLocks noGrp="1"/>
          </p:cNvSpPr>
          <p:nvPr>
            <p:ph type="body" idx="1"/>
          </p:nvPr>
        </p:nvSpPr>
        <p:spPr/>
        <p:txBody>
          <a:bodyPr/>
          <a:lstStyle/>
          <a:p>
            <a:pPr marL="228600" indent="-228600">
              <a:buAutoNum type="arabicPeriod"/>
            </a:pPr>
            <a:endParaRPr kumimoji="1" lang="en-US" altLang="zh-CN" dirty="0"/>
          </a:p>
        </p:txBody>
      </p:sp>
      <p:sp>
        <p:nvSpPr>
          <p:cNvPr id="4" name="灯片编号占位符 3">
            <a:extLst>
              <a:ext uri="{FF2B5EF4-FFF2-40B4-BE49-F238E27FC236}">
                <a16:creationId xmlns:a16="http://schemas.microsoft.com/office/drawing/2014/main" id="{0E8972D2-7713-31C9-6FFD-872D86278F79}"/>
              </a:ext>
            </a:extLst>
          </p:cNvPr>
          <p:cNvSpPr>
            <a:spLocks noGrp="1"/>
          </p:cNvSpPr>
          <p:nvPr>
            <p:ph type="sldNum" sz="quarter" idx="5"/>
          </p:nvPr>
        </p:nvSpPr>
        <p:spPr/>
        <p:txBody>
          <a:bodyPr/>
          <a:lstStyle/>
          <a:p>
            <a:fld id="{3D0DA2A2-8270-4ED5-BF5C-C8E0B3242FE8}" type="slidenum">
              <a:rPr lang="zh-CN" altLang="en-US" smtClean="0"/>
              <a:t>88</a:t>
            </a:fld>
            <a:endParaRPr lang="zh-CN" altLang="en-US"/>
          </a:p>
        </p:txBody>
      </p:sp>
    </p:spTree>
    <p:extLst>
      <p:ext uri="{BB962C8B-B14F-4D97-AF65-F5344CB8AC3E}">
        <p14:creationId xmlns:p14="http://schemas.microsoft.com/office/powerpoint/2010/main" val="6441528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1307-1367-EB52-9721-1CB8994315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374961-1782-6660-568B-83D95C11D0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495E36-24C3-DACB-5548-6BD03065DE92}"/>
              </a:ext>
            </a:extLst>
          </p:cNvPr>
          <p:cNvSpPr>
            <a:spLocks noGrp="1"/>
          </p:cNvSpPr>
          <p:nvPr>
            <p:ph type="body" idx="1"/>
          </p:nvPr>
        </p:nvSpPr>
        <p:spPr/>
        <p:txBody>
          <a:bodyPr/>
          <a:lstStyle/>
          <a:p>
            <a:pPr marL="228600" indent="-228600">
              <a:buAutoNum type="arabicPeriod"/>
            </a:pPr>
            <a:endParaRPr kumimoji="1" lang="en-US" altLang="zh-CN" dirty="0"/>
          </a:p>
        </p:txBody>
      </p:sp>
      <p:sp>
        <p:nvSpPr>
          <p:cNvPr id="4" name="灯片编号占位符 3">
            <a:extLst>
              <a:ext uri="{FF2B5EF4-FFF2-40B4-BE49-F238E27FC236}">
                <a16:creationId xmlns:a16="http://schemas.microsoft.com/office/drawing/2014/main" id="{D7359ADA-FCA4-DE36-B9E3-A208E13DDFA3}"/>
              </a:ext>
            </a:extLst>
          </p:cNvPr>
          <p:cNvSpPr>
            <a:spLocks noGrp="1"/>
          </p:cNvSpPr>
          <p:nvPr>
            <p:ph type="sldNum" sz="quarter" idx="5"/>
          </p:nvPr>
        </p:nvSpPr>
        <p:spPr/>
        <p:txBody>
          <a:bodyPr/>
          <a:lstStyle/>
          <a:p>
            <a:fld id="{3D0DA2A2-8270-4ED5-BF5C-C8E0B3242FE8}" type="slidenum">
              <a:rPr lang="zh-CN" altLang="en-US" smtClean="0"/>
              <a:t>89</a:t>
            </a:fld>
            <a:endParaRPr lang="zh-CN" altLang="en-US"/>
          </a:p>
        </p:txBody>
      </p:sp>
    </p:spTree>
    <p:extLst>
      <p:ext uri="{BB962C8B-B14F-4D97-AF65-F5344CB8AC3E}">
        <p14:creationId xmlns:p14="http://schemas.microsoft.com/office/powerpoint/2010/main" val="1807021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1213475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150DE5AE-854A-4B80-820C-1ACCD978BA3B}" type="datetimeFigureOut">
              <a:rPr lang="zh-CN" altLang="en-US" smtClean="0"/>
              <a:t>2024/11/14</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so.csdn.net/so/search?q=Gradient&amp;spm=1001.2101.3001.702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zhuanlan.zhihu.com/p/691776868"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hyperlink" Target="https://zhuanlan.zhihu.com/p/686570419"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2.mov"/><Relationship Id="rId7" Type="http://schemas.openxmlformats.org/officeDocument/2006/relationships/image" Target="../media/image5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59.xml"/><Relationship Id="rId5" Type="http://schemas.openxmlformats.org/officeDocument/2006/relationships/slideLayout" Target="../slideLayouts/slideLayout7.xml"/><Relationship Id="rId4" Type="http://schemas.openxmlformats.org/officeDocument/2006/relationships/video" Target="../media/media2.mov"/></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82.tiff"/></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84.tiff"/></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D3A08A13-941B-BB80-1B67-5B49AC9E6109}"/>
              </a:ext>
            </a:extLst>
          </p:cNvPr>
          <p:cNvSpPr/>
          <p:nvPr/>
        </p:nvSpPr>
        <p:spPr>
          <a:xfrm>
            <a:off x="78302" y="1059807"/>
            <a:ext cx="12192000" cy="433056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2561679" y="2254052"/>
            <a:ext cx="7225247" cy="1107996"/>
          </a:xfrm>
          <a:prstGeom prst="rect">
            <a:avLst/>
          </a:prstGeom>
          <a:noFill/>
        </p:spPr>
        <p:txBody>
          <a:bodyPr wrap="square" rtlCol="0">
            <a:spAutoFit/>
          </a:bodyPr>
          <a:lstStyle/>
          <a:p>
            <a:pPr algn="ctr"/>
            <a:r>
              <a:rPr lang="en-US" altLang="zh-CN" sz="6600" b="1" dirty="0">
                <a:solidFill>
                  <a:schemeClr val="bg1"/>
                </a:solidFill>
                <a:latin typeface="隶书" panose="02010509060101010101" pitchFamily="49" charset="-122"/>
                <a:ea typeface="隶书" panose="02010509060101010101" pitchFamily="49" charset="-122"/>
              </a:rPr>
              <a:t>Edge</a:t>
            </a:r>
            <a:r>
              <a:rPr lang="zh-CN" altLang="en-US" sz="6600" b="1" dirty="0">
                <a:solidFill>
                  <a:schemeClr val="bg1"/>
                </a:solidFill>
                <a:latin typeface="隶书" panose="02010509060101010101" pitchFamily="49" charset="-122"/>
                <a:ea typeface="隶书" panose="02010509060101010101" pitchFamily="49" charset="-122"/>
              </a:rPr>
              <a:t> </a:t>
            </a:r>
            <a:r>
              <a:rPr lang="en-US" altLang="zh-CN" sz="6600" b="1" dirty="0">
                <a:solidFill>
                  <a:schemeClr val="bg1"/>
                </a:solidFill>
                <a:latin typeface="隶书" panose="02010509060101010101" pitchFamily="49" charset="-122"/>
                <a:ea typeface="隶书" panose="02010509060101010101" pitchFamily="49" charset="-122"/>
              </a:rPr>
              <a:t>AI</a:t>
            </a:r>
            <a:r>
              <a:rPr lang="zh-CN" altLang="en-US" sz="6600" b="1" dirty="0">
                <a:solidFill>
                  <a:schemeClr val="bg1"/>
                </a:solidFill>
                <a:latin typeface="隶书" panose="02010509060101010101" pitchFamily="49" charset="-122"/>
                <a:ea typeface="隶书" panose="02010509060101010101" pitchFamily="49" charset="-122"/>
              </a:rPr>
              <a:t> 组会</a:t>
            </a:r>
          </a:p>
        </p:txBody>
      </p:sp>
      <p:pic>
        <p:nvPicPr>
          <p:cNvPr id="7" name="图形 6">
            <a:extLst>
              <a:ext uri="{FF2B5EF4-FFF2-40B4-BE49-F238E27FC236}">
                <a16:creationId xmlns:a16="http://schemas.microsoft.com/office/drawing/2014/main" id="{ACB413D2-6E45-CA5C-1450-D6F87C1EA7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4543" y="3576104"/>
            <a:ext cx="442133" cy="367127"/>
          </a:xfrm>
          <a:prstGeom prst="rect">
            <a:avLst/>
          </a:prstGeom>
          <a:effectLst>
            <a:glow rad="12700">
              <a:schemeClr val="bg1">
                <a:alpha val="41000"/>
              </a:schemeClr>
            </a:glow>
          </a:effectLst>
        </p:spPr>
      </p:pic>
      <p:sp>
        <p:nvSpPr>
          <p:cNvPr id="9" name="文本框 8">
            <a:extLst>
              <a:ext uri="{FF2B5EF4-FFF2-40B4-BE49-F238E27FC236}">
                <a16:creationId xmlns:a16="http://schemas.microsoft.com/office/drawing/2014/main" id="{C54252CA-E074-6638-D85D-F0236801E5EE}"/>
              </a:ext>
            </a:extLst>
          </p:cNvPr>
          <p:cNvSpPr txBox="1"/>
          <p:nvPr/>
        </p:nvSpPr>
        <p:spPr>
          <a:xfrm>
            <a:off x="906685" y="1163309"/>
            <a:ext cx="553998" cy="3873384"/>
          </a:xfrm>
          <a:prstGeom prst="rect">
            <a:avLst/>
          </a:prstGeom>
          <a:noFill/>
        </p:spPr>
        <p:txBody>
          <a:bodyPr vert="eaVert" wrap="square" rtlCol="0">
            <a:spAutoFit/>
          </a:bodyPr>
          <a:lstStyle/>
          <a:p>
            <a:r>
              <a:rPr lang="zh-CN" altLang="en-US" sz="2400" dirty="0">
                <a:solidFill>
                  <a:schemeClr val="bg2"/>
                </a:solidFill>
                <a:latin typeface="华文行楷" panose="02010800040101010101" pitchFamily="2" charset="-122"/>
                <a:ea typeface="华文行楷" panose="02010800040101010101" pitchFamily="2" charset="-122"/>
              </a:rPr>
              <a:t>    求是               创新</a:t>
            </a:r>
          </a:p>
        </p:txBody>
      </p:sp>
      <p:pic>
        <p:nvPicPr>
          <p:cNvPr id="2" name="图形 1">
            <a:extLst>
              <a:ext uri="{FF2B5EF4-FFF2-40B4-BE49-F238E27FC236}">
                <a16:creationId xmlns:a16="http://schemas.microsoft.com/office/drawing/2014/main" id="{7166F433-1A30-CCEE-8001-EDFB1E2776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7451" y="97062"/>
            <a:ext cx="2197773" cy="771148"/>
          </a:xfrm>
          <a:prstGeom prst="rect">
            <a:avLst/>
          </a:prstGeom>
        </p:spPr>
      </p:pic>
      <p:pic>
        <p:nvPicPr>
          <p:cNvPr id="3" name="图形 2">
            <a:extLst>
              <a:ext uri="{FF2B5EF4-FFF2-40B4-BE49-F238E27FC236}">
                <a16:creationId xmlns:a16="http://schemas.microsoft.com/office/drawing/2014/main" id="{16138516-9756-6622-90DB-12BE1659A4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52668" y="4152930"/>
            <a:ext cx="1387140" cy="1151822"/>
          </a:xfrm>
          <a:prstGeom prst="rect">
            <a:avLst/>
          </a:prstGeom>
          <a:effectLst>
            <a:glow rad="12700">
              <a:schemeClr val="bg1">
                <a:alpha val="41000"/>
              </a:schemeClr>
            </a:glow>
          </a:effectLst>
        </p:spPr>
      </p:pic>
      <p:pic>
        <p:nvPicPr>
          <p:cNvPr id="4" name="图形 3">
            <a:extLst>
              <a:ext uri="{FF2B5EF4-FFF2-40B4-BE49-F238E27FC236}">
                <a16:creationId xmlns:a16="http://schemas.microsoft.com/office/drawing/2014/main" id="{0D99A574-6275-99CC-FD88-5E1F9BE166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60683" y="118037"/>
            <a:ext cx="623999" cy="518142"/>
          </a:xfrm>
          <a:prstGeom prst="rect">
            <a:avLst/>
          </a:prstGeom>
          <a:effectLst>
            <a:glow rad="12700">
              <a:schemeClr val="bg1">
                <a:alpha val="41000"/>
              </a:schemeClr>
            </a:glow>
          </a:effectLst>
        </p:spPr>
      </p:pic>
      <p:pic>
        <p:nvPicPr>
          <p:cNvPr id="5" name="图形 4">
            <a:extLst>
              <a:ext uri="{FF2B5EF4-FFF2-40B4-BE49-F238E27FC236}">
                <a16:creationId xmlns:a16="http://schemas.microsoft.com/office/drawing/2014/main" id="{B1302F27-1F8B-20CF-8F38-89FA311F5F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0642" y="859228"/>
            <a:ext cx="623999" cy="518142"/>
          </a:xfrm>
          <a:prstGeom prst="rect">
            <a:avLst/>
          </a:prstGeom>
          <a:effectLst>
            <a:glow rad="12700">
              <a:schemeClr val="bg1">
                <a:alpha val="41000"/>
              </a:schemeClr>
            </a:glow>
          </a:effectLst>
        </p:spPr>
      </p:pic>
    </p:spTree>
    <p:extLst>
      <p:ext uri="{BB962C8B-B14F-4D97-AF65-F5344CB8AC3E}">
        <p14:creationId xmlns:p14="http://schemas.microsoft.com/office/powerpoint/2010/main" val="1119868586"/>
      </p:ext>
    </p:extLst>
  </p:cSld>
  <p:clrMapOvr>
    <a:masterClrMapping/>
  </p:clrMapOvr>
  <mc:AlternateContent xmlns:mc="http://schemas.openxmlformats.org/markup-compatibility/2006" xmlns:p14="http://schemas.microsoft.com/office/powerpoint/2010/main">
    <mc:Choice Requires="p14">
      <p:transition spd="slow" p14:dur="2000" advTm="15179"/>
    </mc:Choice>
    <mc:Fallback xmlns="">
      <p:transition spd="slow" advTm="15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003F87"/>
                </a:solidFill>
                <a:effectLst/>
                <a:highlight>
                  <a:srgbClr val="FFFFFF"/>
                </a:highlight>
                <a:latin typeface="+mj-ea"/>
                <a:ea typeface="+mj-ea"/>
              </a:rPr>
              <a:t> </a:t>
            </a:r>
            <a:r>
              <a:rPr lang="zh-CN" altLang="en-US" sz="2400" b="1" i="0" dirty="0">
                <a:solidFill>
                  <a:srgbClr val="151B26"/>
                </a:solidFill>
                <a:effectLst/>
                <a:highlight>
                  <a:srgbClr val="FFFFFF"/>
                </a:highlight>
                <a:latin typeface="-apple-system"/>
              </a:rPr>
              <a:t>准备数据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452886" y="1028343"/>
            <a:ext cx="11054751" cy="4647426"/>
          </a:xfrm>
          <a:prstGeom prst="rect">
            <a:avLst/>
          </a:prstGeom>
          <a:noFill/>
        </p:spPr>
        <p:txBody>
          <a:bodyPr wrap="square">
            <a:spAutoFit/>
          </a:bodyPr>
          <a:lstStyle/>
          <a:p>
            <a:pPr algn="l" fontAlgn="base"/>
            <a:r>
              <a:rPr lang="zh-CN" altLang="en-US" sz="2000" b="1" i="0" dirty="0">
                <a:solidFill>
                  <a:srgbClr val="090909"/>
                </a:solidFill>
                <a:effectLst/>
                <a:highlight>
                  <a:srgbClr val="FFFFFF"/>
                </a:highlight>
                <a:latin typeface="+mj-ea"/>
                <a:ea typeface="+mj-ea"/>
              </a:rPr>
              <a:t>（</a:t>
            </a:r>
            <a:r>
              <a:rPr lang="en-US" altLang="zh-CN" sz="2000" b="1" i="0" dirty="0">
                <a:solidFill>
                  <a:srgbClr val="090909"/>
                </a:solidFill>
                <a:effectLst/>
                <a:highlight>
                  <a:srgbClr val="FFFFFF"/>
                </a:highlight>
                <a:latin typeface="+mj-ea"/>
                <a:ea typeface="+mj-ea"/>
              </a:rPr>
              <a:t>1</a:t>
            </a:r>
            <a:r>
              <a:rPr lang="zh-CN" altLang="en-US" sz="2000" b="1" i="0" dirty="0">
                <a:solidFill>
                  <a:srgbClr val="090909"/>
                </a:solidFill>
                <a:effectLst/>
                <a:highlight>
                  <a:srgbClr val="FFFFFF"/>
                </a:highlight>
                <a:latin typeface="+mj-ea"/>
                <a:ea typeface="+mj-ea"/>
              </a:rPr>
              <a:t>）了解数据格式并准备调优数据</a:t>
            </a:r>
          </a:p>
          <a:p>
            <a:pPr algn="l" fontAlgn="base"/>
            <a:r>
              <a:rPr lang="zh-CN" altLang="en-US" sz="2000" b="1" i="0" dirty="0">
                <a:solidFill>
                  <a:srgbClr val="151B26"/>
                </a:solidFill>
                <a:effectLst/>
                <a:highlight>
                  <a:srgbClr val="FFFFFF"/>
                </a:highlight>
                <a:latin typeface="+mj-ea"/>
                <a:ea typeface="+mj-ea"/>
              </a:rPr>
              <a:t>数据格式</a:t>
            </a:r>
            <a:r>
              <a:rPr lang="zh-CN" altLang="en-US" sz="2000" b="0" i="0" dirty="0">
                <a:solidFill>
                  <a:srgbClr val="151B26"/>
                </a:solidFill>
                <a:effectLst/>
                <a:highlight>
                  <a:srgbClr val="FFFFFF"/>
                </a:highlight>
                <a:latin typeface="+mj-ea"/>
                <a:ea typeface="+mj-ea"/>
              </a:rPr>
              <a:t>：数据集格式需要遵循训练任务要求，对于</a:t>
            </a:r>
            <a:r>
              <a:rPr lang="en" altLang="zh-CN" sz="2000" b="0" i="0" dirty="0">
                <a:solidFill>
                  <a:srgbClr val="151B26"/>
                </a:solidFill>
                <a:effectLst/>
                <a:highlight>
                  <a:srgbClr val="FFFFFF"/>
                </a:highlight>
                <a:latin typeface="+mj-ea"/>
                <a:ea typeface="+mj-ea"/>
              </a:rPr>
              <a:t>SFT</a:t>
            </a:r>
            <a:r>
              <a:rPr lang="zh-CN" altLang="en-US" sz="2000" b="0" i="0" dirty="0">
                <a:solidFill>
                  <a:srgbClr val="151B26"/>
                </a:solidFill>
                <a:effectLst/>
                <a:highlight>
                  <a:srgbClr val="FFFFFF"/>
                </a:highlight>
                <a:latin typeface="+mj-ea"/>
                <a:ea typeface="+mj-ea"/>
              </a:rPr>
              <a:t>训练数据，需要准备</a:t>
            </a:r>
            <a:r>
              <a:rPr lang="en" altLang="zh-CN" sz="2000" b="0" i="0" dirty="0" err="1">
                <a:solidFill>
                  <a:srgbClr val="151B26"/>
                </a:solidFill>
                <a:effectLst/>
                <a:highlight>
                  <a:srgbClr val="FFFFFF"/>
                </a:highlight>
                <a:latin typeface="+mj-ea"/>
                <a:ea typeface="+mj-ea"/>
              </a:rPr>
              <a:t>Prompt+Response</a:t>
            </a:r>
            <a:r>
              <a:rPr lang="zh-CN" altLang="en-US" sz="2000" b="0" i="0" dirty="0">
                <a:solidFill>
                  <a:srgbClr val="151B26"/>
                </a:solidFill>
                <a:effectLst/>
                <a:highlight>
                  <a:srgbClr val="FFFFFF"/>
                </a:highlight>
                <a:latin typeface="+mj-ea"/>
                <a:ea typeface="+mj-ea"/>
              </a:rPr>
              <a:t>数据格式。</a:t>
            </a:r>
          </a:p>
          <a:p>
            <a:pPr algn="l" fontAlgn="base"/>
            <a:r>
              <a:rPr lang="zh-CN" altLang="en-US" sz="2000" b="1" i="0" dirty="0">
                <a:solidFill>
                  <a:srgbClr val="151B26"/>
                </a:solidFill>
                <a:effectLst/>
                <a:highlight>
                  <a:srgbClr val="FFFFFF"/>
                </a:highlight>
                <a:latin typeface="+mj-ea"/>
                <a:ea typeface="+mj-ea"/>
              </a:rPr>
              <a:t>准备调优数据</a:t>
            </a:r>
            <a:r>
              <a:rPr lang="zh-CN" altLang="en-US" sz="2000" b="0" i="0" dirty="0">
                <a:solidFill>
                  <a:srgbClr val="151B26"/>
                </a:solidFill>
                <a:effectLst/>
                <a:highlight>
                  <a:srgbClr val="FFFFFF"/>
                </a:highlight>
                <a:latin typeface="+mj-ea"/>
                <a:ea typeface="+mj-ea"/>
              </a:rPr>
              <a:t>：调优数据的质量决定了调优模型的质量，因此调优数据需要严格按照以下要求准备：</a:t>
            </a:r>
          </a:p>
          <a:p>
            <a:pPr marL="285750" indent="-285750" algn="l" fontAlgn="base">
              <a:buFont typeface="Arial" panose="020B0604020202020204" pitchFamily="34" charset="0"/>
              <a:buChar char="•"/>
            </a:pPr>
            <a:r>
              <a:rPr lang="zh-CN" altLang="en-US" sz="2000" b="0" i="0" dirty="0">
                <a:solidFill>
                  <a:srgbClr val="151B26"/>
                </a:solidFill>
                <a:effectLst/>
                <a:highlight>
                  <a:srgbClr val="FFFFFF"/>
                </a:highlight>
                <a:latin typeface="+mj-ea"/>
                <a:ea typeface="+mj-ea"/>
              </a:rPr>
              <a:t>数据分布的真实性。数据来源最好为真实的业务场景，调优数据的分布情况符合线上真实的分布。</a:t>
            </a:r>
          </a:p>
          <a:p>
            <a:pPr marL="285750" indent="-285750" algn="l" fontAlgn="base">
              <a:buFont typeface="Arial" panose="020B0604020202020204" pitchFamily="34" charset="0"/>
              <a:buChar char="•"/>
            </a:pPr>
            <a:r>
              <a:rPr lang="en" altLang="zh-CN" sz="2000" b="0" i="0" dirty="0" err="1">
                <a:solidFill>
                  <a:srgbClr val="151B26"/>
                </a:solidFill>
                <a:effectLst/>
                <a:highlight>
                  <a:srgbClr val="FFFFFF"/>
                </a:highlight>
                <a:latin typeface="+mj-ea"/>
                <a:ea typeface="+mj-ea"/>
              </a:rPr>
              <a:t>Badcase</a:t>
            </a:r>
            <a:r>
              <a:rPr lang="zh-CN" altLang="en-US" sz="2000" b="0" i="0" dirty="0">
                <a:solidFill>
                  <a:srgbClr val="151B26"/>
                </a:solidFill>
                <a:effectLst/>
                <a:highlight>
                  <a:srgbClr val="FFFFFF"/>
                </a:highlight>
                <a:latin typeface="+mj-ea"/>
                <a:ea typeface="+mj-ea"/>
              </a:rPr>
              <a:t>数据改写与回流。模型直接调用会产生一些</a:t>
            </a:r>
            <a:r>
              <a:rPr lang="en" altLang="zh-CN" sz="2000" b="0" i="0" dirty="0" err="1">
                <a:solidFill>
                  <a:srgbClr val="151B26"/>
                </a:solidFill>
                <a:effectLst/>
                <a:highlight>
                  <a:srgbClr val="FFFFFF"/>
                </a:highlight>
                <a:latin typeface="+mj-ea"/>
                <a:ea typeface="+mj-ea"/>
              </a:rPr>
              <a:t>badcase</a:t>
            </a:r>
            <a:r>
              <a:rPr lang="zh-CN" altLang="en" sz="2000" b="0" i="0" dirty="0">
                <a:solidFill>
                  <a:srgbClr val="151B26"/>
                </a:solidFill>
                <a:effectLst/>
                <a:highlight>
                  <a:srgbClr val="FFFFFF"/>
                </a:highlight>
                <a:latin typeface="+mj-ea"/>
                <a:ea typeface="+mj-ea"/>
              </a:rPr>
              <a:t>，</a:t>
            </a:r>
            <a:r>
              <a:rPr lang="zh-CN" altLang="en-US" sz="2000" b="0" i="0" dirty="0">
                <a:solidFill>
                  <a:srgbClr val="151B26"/>
                </a:solidFill>
                <a:effectLst/>
                <a:highlight>
                  <a:srgbClr val="FFFFFF"/>
                </a:highlight>
                <a:latin typeface="+mj-ea"/>
                <a:ea typeface="+mj-ea"/>
              </a:rPr>
              <a:t>对于效果差的数据需要人工改写后作为训练集输入。避免模型出现类似错误。</a:t>
            </a:r>
          </a:p>
          <a:p>
            <a:pPr marL="285750" indent="-285750" algn="l" fontAlgn="base">
              <a:buFont typeface="Arial" panose="020B0604020202020204" pitchFamily="34" charset="0"/>
              <a:buChar char="•"/>
            </a:pPr>
            <a:r>
              <a:rPr lang="zh-CN" altLang="en-US" sz="2000" b="0" i="0" dirty="0">
                <a:solidFill>
                  <a:srgbClr val="151B26"/>
                </a:solidFill>
                <a:effectLst/>
                <a:highlight>
                  <a:srgbClr val="FFFFFF"/>
                </a:highlight>
                <a:latin typeface="+mj-ea"/>
                <a:ea typeface="+mj-ea"/>
              </a:rPr>
              <a:t>数据量大小。数据集最低需要准备</a:t>
            </a:r>
            <a:r>
              <a:rPr lang="en-US" altLang="zh-CN" sz="2000" b="0" i="0" dirty="0">
                <a:solidFill>
                  <a:srgbClr val="151B26"/>
                </a:solidFill>
                <a:effectLst/>
                <a:highlight>
                  <a:srgbClr val="FFFFFF"/>
                </a:highlight>
                <a:latin typeface="+mj-ea"/>
                <a:ea typeface="+mj-ea"/>
              </a:rPr>
              <a:t>100</a:t>
            </a:r>
            <a:r>
              <a:rPr lang="zh-CN" altLang="en-US" sz="2000" b="0" i="0" dirty="0">
                <a:solidFill>
                  <a:srgbClr val="151B26"/>
                </a:solidFill>
                <a:effectLst/>
                <a:highlight>
                  <a:srgbClr val="FFFFFF"/>
                </a:highlight>
                <a:latin typeface="+mj-ea"/>
                <a:ea typeface="+mj-ea"/>
              </a:rPr>
              <a:t>条数据，建议达到上千的量级为优。注意数据量并非越多越好，多次实验发现上万条数据容易出现饱和，精调反而不如</a:t>
            </a:r>
            <a:r>
              <a:rPr lang="zh-CN" altLang="en-US" sz="2000" b="1" i="0" dirty="0">
                <a:solidFill>
                  <a:srgbClr val="151B26"/>
                </a:solidFill>
                <a:effectLst/>
                <a:highlight>
                  <a:srgbClr val="FFFFFF"/>
                </a:highlight>
                <a:latin typeface="+mj-ea"/>
                <a:ea typeface="+mj-ea"/>
              </a:rPr>
              <a:t>千条数据效果好</a:t>
            </a:r>
            <a:r>
              <a:rPr lang="zh-CN" altLang="en-US" sz="2000" b="0" i="0" dirty="0">
                <a:solidFill>
                  <a:srgbClr val="151B26"/>
                </a:solidFill>
                <a:effectLst/>
                <a:highlight>
                  <a:srgbClr val="FFFFFF"/>
                </a:highlight>
                <a:latin typeface="+mj-ea"/>
                <a:ea typeface="+mj-ea"/>
              </a:rPr>
              <a:t>。</a:t>
            </a:r>
          </a:p>
          <a:p>
            <a:pPr marL="285750" indent="-285750" algn="l" fontAlgn="base">
              <a:buFont typeface="Arial" panose="020B0604020202020204" pitchFamily="34" charset="0"/>
              <a:buChar char="•"/>
            </a:pPr>
            <a:r>
              <a:rPr lang="zh-CN" altLang="en-US" sz="2000" b="0" i="0" dirty="0">
                <a:solidFill>
                  <a:srgbClr val="151B26"/>
                </a:solidFill>
                <a:effectLst/>
                <a:highlight>
                  <a:srgbClr val="FFFFFF"/>
                </a:highlight>
                <a:latin typeface="+mj-ea"/>
                <a:ea typeface="+mj-ea"/>
              </a:rPr>
              <a:t>数据质量。</a:t>
            </a:r>
            <a:r>
              <a:rPr lang="zh-CN" altLang="en-US" sz="2000" b="1" i="0" dirty="0">
                <a:solidFill>
                  <a:srgbClr val="151B26"/>
                </a:solidFill>
                <a:effectLst/>
                <a:highlight>
                  <a:srgbClr val="FFFFFF"/>
                </a:highlight>
                <a:latin typeface="+mj-ea"/>
                <a:ea typeface="+mj-ea"/>
              </a:rPr>
              <a:t>数据质量远比数据量级更为重要</a:t>
            </a:r>
            <a:r>
              <a:rPr lang="zh-CN" altLang="en-US" sz="2000" b="0" i="0" dirty="0">
                <a:solidFill>
                  <a:srgbClr val="151B26"/>
                </a:solidFill>
                <a:effectLst/>
                <a:highlight>
                  <a:srgbClr val="FFFFFF"/>
                </a:highlight>
                <a:latin typeface="+mj-ea"/>
                <a:ea typeface="+mj-ea"/>
              </a:rPr>
              <a:t>，为了追求数据量级而混入了低质量的数据，反而会让模型效果变差。</a:t>
            </a:r>
          </a:p>
          <a:p>
            <a:pPr marL="285750" indent="-285750" algn="l" fontAlgn="base">
              <a:buFont typeface="Arial" panose="020B0604020202020204" pitchFamily="34" charset="0"/>
              <a:buChar char="•"/>
            </a:pPr>
            <a:r>
              <a:rPr lang="zh-CN" altLang="en-US" sz="2000" b="0" i="0" dirty="0">
                <a:solidFill>
                  <a:srgbClr val="151B26"/>
                </a:solidFill>
                <a:effectLst/>
                <a:highlight>
                  <a:srgbClr val="FFFFFF"/>
                </a:highlight>
                <a:latin typeface="+mj-ea"/>
                <a:ea typeface="+mj-ea"/>
              </a:rPr>
              <a:t>强化大模型角色意识。</a:t>
            </a:r>
            <a:r>
              <a:rPr lang="zh-CN" altLang="en-US" b="0" i="0" dirty="0">
                <a:solidFill>
                  <a:srgbClr val="151B26"/>
                </a:solidFill>
                <a:effectLst/>
                <a:highlight>
                  <a:srgbClr val="FFFFFF"/>
                </a:highlight>
                <a:latin typeface="+mj-ea"/>
                <a:ea typeface="+mj-ea"/>
              </a:rPr>
              <a:t>角色扮演时，大模型会存在身份混淆的情况，建议在</a:t>
            </a:r>
            <a:r>
              <a:rPr lang="en" altLang="zh-CN" b="0" i="0" dirty="0">
                <a:solidFill>
                  <a:srgbClr val="151B26"/>
                </a:solidFill>
                <a:effectLst/>
                <a:highlight>
                  <a:srgbClr val="FFFFFF"/>
                </a:highlight>
                <a:latin typeface="+mj-ea"/>
                <a:ea typeface="+mj-ea"/>
              </a:rPr>
              <a:t>Response</a:t>
            </a:r>
            <a:r>
              <a:rPr lang="zh-CN" altLang="en-US" b="0" i="0" dirty="0">
                <a:solidFill>
                  <a:srgbClr val="151B26"/>
                </a:solidFill>
                <a:effectLst/>
                <a:highlight>
                  <a:srgbClr val="FFFFFF"/>
                </a:highlight>
                <a:latin typeface="+mj-ea"/>
                <a:ea typeface="+mj-ea"/>
              </a:rPr>
              <a:t>中强化老师的语气和身份。</a:t>
            </a:r>
          </a:p>
        </p:txBody>
      </p:sp>
    </p:spTree>
    <p:extLst>
      <p:ext uri="{BB962C8B-B14F-4D97-AF65-F5344CB8AC3E}">
        <p14:creationId xmlns:p14="http://schemas.microsoft.com/office/powerpoint/2010/main" val="381539777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003F87"/>
                </a:solidFill>
                <a:effectLst/>
                <a:highlight>
                  <a:srgbClr val="FFFFFF"/>
                </a:highlight>
                <a:latin typeface="+mj-ea"/>
                <a:ea typeface="+mj-ea"/>
              </a:rPr>
              <a:t> </a:t>
            </a:r>
            <a:r>
              <a:rPr lang="zh-CN" altLang="en-US" sz="2400" b="1" i="0" dirty="0">
                <a:solidFill>
                  <a:srgbClr val="151B26"/>
                </a:solidFill>
                <a:effectLst/>
                <a:highlight>
                  <a:srgbClr val="FFFFFF"/>
                </a:highlight>
                <a:latin typeface="-apple-system"/>
              </a:rPr>
              <a:t>准备数据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707886"/>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）调优数据示例</a:t>
            </a:r>
          </a:p>
          <a:p>
            <a:pPr algn="l" fontAlgn="base"/>
            <a:endParaRPr lang="zh-CN" altLang="en-US" sz="2000" b="1" i="0" dirty="0">
              <a:solidFill>
                <a:srgbClr val="090909"/>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57B7BE2A-6711-6147-9E9F-6309B2E5CE58}"/>
              </a:ext>
            </a:extLst>
          </p:cNvPr>
          <p:cNvSpPr txBox="1"/>
          <p:nvPr/>
        </p:nvSpPr>
        <p:spPr>
          <a:xfrm>
            <a:off x="0" y="1439527"/>
            <a:ext cx="10299940" cy="2862322"/>
          </a:xfrm>
          <a:prstGeom prst="rect">
            <a:avLst/>
          </a:prstGeom>
          <a:noFill/>
        </p:spPr>
        <p:txBody>
          <a:bodyPr wrap="square">
            <a:spAutoFit/>
          </a:bodyPr>
          <a:lstStyle/>
          <a:p>
            <a:r>
              <a:rPr lang="en" altLang="zh-CN" dirty="0">
                <a:latin typeface="+mj-ea"/>
                <a:ea typeface="+mj-ea"/>
              </a:rPr>
              <a:t>[{"prompt":"</a:t>
            </a:r>
            <a:r>
              <a:rPr lang="zh-CN" altLang="en-US" dirty="0">
                <a:latin typeface="+mj-ea"/>
                <a:ea typeface="+mj-ea"/>
              </a:rPr>
              <a:t>你是一位英文口语老师，要和</a:t>
            </a:r>
            <a:r>
              <a:rPr lang="en-US" altLang="zh-CN" dirty="0">
                <a:latin typeface="+mj-ea"/>
                <a:ea typeface="+mj-ea"/>
              </a:rPr>
              <a:t>【</a:t>
            </a:r>
            <a:r>
              <a:rPr lang="zh-CN" altLang="en-US" dirty="0">
                <a:latin typeface="+mj-ea"/>
                <a:ea typeface="+mj-ea"/>
              </a:rPr>
              <a:t>中国高中水平</a:t>
            </a:r>
            <a:r>
              <a:rPr lang="en-US" altLang="zh-CN" dirty="0">
                <a:latin typeface="+mj-ea"/>
                <a:ea typeface="+mj-ea"/>
              </a:rPr>
              <a:t>】</a:t>
            </a:r>
            <a:r>
              <a:rPr lang="zh-CN" altLang="en-US" dirty="0">
                <a:latin typeface="+mj-ea"/>
                <a:ea typeface="+mj-ea"/>
              </a:rPr>
              <a:t>的英语学生进行口语练习。</a:t>
            </a:r>
            <a:endParaRPr lang="en-US" altLang="zh-CN" dirty="0">
              <a:latin typeface="+mj-ea"/>
              <a:ea typeface="+mj-ea"/>
            </a:endParaRPr>
          </a:p>
          <a:p>
            <a:endParaRPr lang="en-US" altLang="zh-CN" dirty="0">
              <a:latin typeface="+mj-ea"/>
              <a:ea typeface="+mj-ea"/>
            </a:endParaRPr>
          </a:p>
          <a:p>
            <a:r>
              <a:rPr lang="zh-CN" altLang="en-US" dirty="0">
                <a:latin typeface="+mj-ea"/>
                <a:ea typeface="+mj-ea"/>
              </a:rPr>
              <a:t> </a:t>
            </a:r>
            <a:r>
              <a:rPr lang="en-US" altLang="zh-CN" dirty="0">
                <a:latin typeface="+mj-ea"/>
                <a:ea typeface="+mj-ea"/>
              </a:rPr>
              <a:t>## </a:t>
            </a:r>
            <a:r>
              <a:rPr lang="zh-CN" altLang="en-US" dirty="0">
                <a:latin typeface="+mj-ea"/>
                <a:ea typeface="+mj-ea"/>
              </a:rPr>
              <a:t>输出格式。每次返回格式必须按下述要求返回 以</a:t>
            </a:r>
            <a:r>
              <a:rPr lang="en" altLang="zh-CN" dirty="0">
                <a:latin typeface="+mj-ea"/>
                <a:ea typeface="+mj-ea"/>
              </a:rPr>
              <a:t>JSON</a:t>
            </a:r>
            <a:r>
              <a:rPr lang="zh-CN" altLang="en-US" dirty="0">
                <a:latin typeface="+mj-ea"/>
                <a:ea typeface="+mj-ea"/>
              </a:rPr>
              <a:t>格式输出</a:t>
            </a:r>
            <a:endParaRPr lang="en-US" altLang="zh-CN" dirty="0">
              <a:latin typeface="+mj-ea"/>
              <a:ea typeface="+mj-ea"/>
            </a:endParaRPr>
          </a:p>
          <a:p>
            <a:r>
              <a:rPr lang="zh-CN" altLang="en-US" dirty="0">
                <a:latin typeface="+mj-ea"/>
                <a:ea typeface="+mj-ea"/>
              </a:rPr>
              <a:t> </a:t>
            </a:r>
            <a:r>
              <a:rPr lang="en-US" altLang="zh-CN" dirty="0">
                <a:latin typeface="+mj-ea"/>
                <a:ea typeface="+mj-ea"/>
              </a:rPr>
              <a:t>{ "</a:t>
            </a:r>
            <a:r>
              <a:rPr lang="en" altLang="zh-CN" dirty="0">
                <a:latin typeface="+mj-ea"/>
                <a:ea typeface="+mj-ea"/>
              </a:rPr>
              <a:t>Reply": [xxx]//</a:t>
            </a:r>
            <a:r>
              <a:rPr lang="zh-CN" altLang="en-US" dirty="0">
                <a:latin typeface="+mj-ea"/>
                <a:ea typeface="+mj-ea"/>
              </a:rPr>
              <a:t>给学生上句话的英文回复；不超过</a:t>
            </a:r>
            <a:r>
              <a:rPr lang="en-US" altLang="zh-CN" dirty="0">
                <a:latin typeface="+mj-ea"/>
                <a:ea typeface="+mj-ea"/>
              </a:rPr>
              <a:t>30</a:t>
            </a:r>
            <a:r>
              <a:rPr lang="zh-CN" altLang="en-US" dirty="0">
                <a:latin typeface="+mj-ea"/>
                <a:ea typeface="+mj-ea"/>
              </a:rPr>
              <a:t>个单词；如果学生回复的内容与</a:t>
            </a:r>
            <a:r>
              <a:rPr lang="en-US" altLang="zh-CN" dirty="0">
                <a:latin typeface="+mj-ea"/>
                <a:ea typeface="+mj-ea"/>
              </a:rPr>
              <a:t>[</a:t>
            </a:r>
            <a:r>
              <a:rPr lang="zh-CN" altLang="en-US" dirty="0">
                <a:latin typeface="+mj-ea"/>
                <a:ea typeface="+mj-ea"/>
              </a:rPr>
              <a:t>主题介绍</a:t>
            </a:r>
            <a:r>
              <a:rPr lang="en-US" altLang="zh-CN" dirty="0">
                <a:latin typeface="+mj-ea"/>
                <a:ea typeface="+mj-ea"/>
              </a:rPr>
              <a:t>]</a:t>
            </a:r>
            <a:r>
              <a:rPr lang="zh-CN" altLang="en-US" dirty="0">
                <a:latin typeface="+mj-ea"/>
                <a:ea typeface="+mj-ea"/>
              </a:rPr>
              <a:t>无关，则提醒用户，并重新开始下一段对话内容。所有交流内容必须限制在本次</a:t>
            </a:r>
            <a:r>
              <a:rPr lang="en-US" altLang="zh-CN" dirty="0">
                <a:latin typeface="+mj-ea"/>
                <a:ea typeface="+mj-ea"/>
              </a:rPr>
              <a:t>[</a:t>
            </a:r>
            <a:r>
              <a:rPr lang="zh-CN" altLang="en-US" dirty="0">
                <a:latin typeface="+mj-ea"/>
                <a:ea typeface="+mj-ea"/>
              </a:rPr>
              <a:t>主题</a:t>
            </a:r>
            <a:r>
              <a:rPr lang="en-US" altLang="zh-CN" dirty="0">
                <a:latin typeface="+mj-ea"/>
                <a:ea typeface="+mj-ea"/>
              </a:rPr>
              <a:t>]</a:t>
            </a:r>
            <a:r>
              <a:rPr lang="zh-CN" altLang="en-US" dirty="0">
                <a:latin typeface="+mj-ea"/>
                <a:ea typeface="+mj-ea"/>
              </a:rPr>
              <a:t>内</a:t>
            </a:r>
            <a:endParaRPr lang="en-US" altLang="zh-CN" dirty="0">
              <a:latin typeface="+mj-ea"/>
              <a:ea typeface="+mj-ea"/>
            </a:endParaRPr>
          </a:p>
          <a:p>
            <a:r>
              <a:rPr lang="zh-CN" altLang="en-US" dirty="0">
                <a:latin typeface="+mj-ea"/>
                <a:ea typeface="+mj-ea"/>
              </a:rPr>
              <a:t> </a:t>
            </a:r>
            <a:r>
              <a:rPr lang="en-US" altLang="zh-CN" dirty="0">
                <a:latin typeface="+mj-ea"/>
                <a:ea typeface="+mj-ea"/>
              </a:rPr>
              <a:t>"</a:t>
            </a:r>
            <a:r>
              <a:rPr lang="en" altLang="zh-CN" dirty="0">
                <a:latin typeface="+mj-ea"/>
                <a:ea typeface="+mj-ea"/>
              </a:rPr>
              <a:t>Suggestion": [</a:t>
            </a:r>
            <a:r>
              <a:rPr lang="en" altLang="zh-CN" dirty="0" err="1">
                <a:latin typeface="+mj-ea"/>
                <a:ea typeface="+mj-ea"/>
              </a:rPr>
              <a:t>xxx,xxx,xxx</a:t>
            </a:r>
            <a:r>
              <a:rPr lang="en" altLang="zh-CN" dirty="0">
                <a:latin typeface="+mj-ea"/>
                <a:ea typeface="+mj-ea"/>
              </a:rPr>
              <a:t>]//</a:t>
            </a:r>
            <a:r>
              <a:rPr lang="zh-CN" altLang="en-US" dirty="0">
                <a:latin typeface="+mj-ea"/>
                <a:ea typeface="+mj-ea"/>
              </a:rPr>
              <a:t>英文回复；每次生成推荐学生的英文回复</a:t>
            </a:r>
            <a:r>
              <a:rPr lang="en-US" altLang="zh-CN" dirty="0">
                <a:latin typeface="+mj-ea"/>
                <a:ea typeface="+mj-ea"/>
              </a:rPr>
              <a:t>[</a:t>
            </a:r>
            <a:r>
              <a:rPr lang="en" altLang="zh-CN" dirty="0">
                <a:latin typeface="+mj-ea"/>
                <a:ea typeface="+mj-ea"/>
              </a:rPr>
              <a:t>Reply]</a:t>
            </a:r>
            <a:r>
              <a:rPr lang="zh-CN" altLang="en-US" dirty="0">
                <a:latin typeface="+mj-ea"/>
                <a:ea typeface="+mj-ea"/>
              </a:rPr>
              <a:t>的</a:t>
            </a:r>
            <a:r>
              <a:rPr lang="en-US" altLang="zh-CN" dirty="0">
                <a:latin typeface="+mj-ea"/>
                <a:ea typeface="+mj-ea"/>
              </a:rPr>
              <a:t>【3</a:t>
            </a:r>
            <a:r>
              <a:rPr lang="zh-CN" altLang="en-US" dirty="0">
                <a:latin typeface="+mj-ea"/>
                <a:ea typeface="+mj-ea"/>
              </a:rPr>
              <a:t>个句子</a:t>
            </a:r>
            <a:r>
              <a:rPr lang="en-US" altLang="zh-CN" dirty="0">
                <a:latin typeface="+mj-ea"/>
                <a:ea typeface="+mj-ea"/>
              </a:rPr>
              <a:t>】 "</a:t>
            </a:r>
            <a:r>
              <a:rPr lang="en" altLang="zh-CN" dirty="0">
                <a:latin typeface="+mj-ea"/>
                <a:ea typeface="+mj-ea"/>
              </a:rPr>
              <a:t>Analysis": [xxx]//</a:t>
            </a:r>
            <a:r>
              <a:rPr lang="zh-CN" altLang="en-US" dirty="0">
                <a:latin typeface="+mj-ea"/>
                <a:ea typeface="+mj-ea"/>
              </a:rPr>
              <a:t>中文回复；仔细分析回复内容，若学生回复正确，则点评学生使用的句式和单词；若学生回复有问题，需要从词汇、语法、语句完整性等维度格纠正错误。分析的是学生的回复内容，</a:t>
            </a:r>
            <a:r>
              <a:rPr lang="en-US" altLang="zh-CN" dirty="0">
                <a:latin typeface="+mj-ea"/>
                <a:ea typeface="+mj-ea"/>
              </a:rPr>
              <a:t>【</a:t>
            </a:r>
            <a:r>
              <a:rPr lang="zh-CN" altLang="en-US" dirty="0">
                <a:latin typeface="+mj-ea"/>
                <a:ea typeface="+mj-ea"/>
              </a:rPr>
              <a:t>不要解释</a:t>
            </a:r>
            <a:r>
              <a:rPr lang="en" altLang="zh-CN" dirty="0">
                <a:latin typeface="+mj-ea"/>
                <a:ea typeface="+mj-ea"/>
              </a:rPr>
              <a:t>Reply</a:t>
            </a:r>
            <a:r>
              <a:rPr lang="zh-CN" altLang="en-US" dirty="0">
                <a:latin typeface="+mj-ea"/>
                <a:ea typeface="+mj-ea"/>
              </a:rPr>
              <a:t>和</a:t>
            </a:r>
            <a:r>
              <a:rPr lang="en" altLang="zh-CN" dirty="0">
                <a:latin typeface="+mj-ea"/>
                <a:ea typeface="+mj-ea"/>
              </a:rPr>
              <a:t>Suggestion</a:t>
            </a:r>
            <a:r>
              <a:rPr lang="zh-CN" altLang="en-US" dirty="0">
                <a:latin typeface="+mj-ea"/>
                <a:ea typeface="+mj-ea"/>
              </a:rPr>
              <a:t>的内容</a:t>
            </a:r>
            <a:r>
              <a:rPr lang="en-US" altLang="zh-CN" dirty="0">
                <a:latin typeface="+mj-ea"/>
                <a:ea typeface="+mj-ea"/>
              </a:rPr>
              <a:t>】</a:t>
            </a:r>
            <a:r>
              <a:rPr lang="zh-CN" altLang="en-US" dirty="0">
                <a:latin typeface="+mj-ea"/>
                <a:ea typeface="+mj-ea"/>
              </a:rPr>
              <a:t>，</a:t>
            </a:r>
            <a:r>
              <a:rPr lang="en-US" altLang="zh-CN" dirty="0">
                <a:latin typeface="+mj-ea"/>
                <a:ea typeface="+mj-ea"/>
              </a:rPr>
              <a:t>【</a:t>
            </a:r>
            <a:r>
              <a:rPr lang="zh-CN" altLang="en-US" dirty="0">
                <a:latin typeface="+mj-ea"/>
                <a:ea typeface="+mj-ea"/>
              </a:rPr>
              <a:t>不要翻译学生说的话</a:t>
            </a:r>
            <a:r>
              <a:rPr lang="en-US" altLang="zh-CN" dirty="0">
                <a:latin typeface="+mj-ea"/>
                <a:ea typeface="+mj-ea"/>
              </a:rPr>
              <a:t>】 } </a:t>
            </a:r>
            <a:br>
              <a:rPr lang="en-US" altLang="zh-CN" dirty="0">
                <a:latin typeface="+mj-ea"/>
                <a:ea typeface="+mj-ea"/>
              </a:rPr>
            </a:br>
            <a:endParaRPr lang="zh-CN" altLang="en-US" dirty="0">
              <a:latin typeface="+mj-ea"/>
              <a:ea typeface="+mj-ea"/>
            </a:endParaRPr>
          </a:p>
        </p:txBody>
      </p:sp>
      <p:sp>
        <p:nvSpPr>
          <p:cNvPr id="6" name="文本框 5">
            <a:extLst>
              <a:ext uri="{FF2B5EF4-FFF2-40B4-BE49-F238E27FC236}">
                <a16:creationId xmlns:a16="http://schemas.microsoft.com/office/drawing/2014/main" id="{6DCEE8D2-A6AE-64A3-F9F5-37B9197B63BE}"/>
              </a:ext>
            </a:extLst>
          </p:cNvPr>
          <p:cNvSpPr txBox="1"/>
          <p:nvPr/>
        </p:nvSpPr>
        <p:spPr>
          <a:xfrm>
            <a:off x="259921" y="3995678"/>
            <a:ext cx="10262746" cy="2862322"/>
          </a:xfrm>
          <a:prstGeom prst="rect">
            <a:avLst/>
          </a:prstGeom>
          <a:noFill/>
        </p:spPr>
        <p:txBody>
          <a:bodyPr wrap="none" rtlCol="0">
            <a:spAutoFit/>
          </a:bodyPr>
          <a:lstStyle/>
          <a:p>
            <a:r>
              <a:rPr lang="en-US" altLang="zh-CN" dirty="0">
                <a:latin typeface="+mj-ea"/>
                <a:ea typeface="+mj-ea"/>
              </a:rPr>
              <a:t>## </a:t>
            </a:r>
            <a:r>
              <a:rPr lang="zh-CN" altLang="en-US" dirty="0">
                <a:latin typeface="+mj-ea"/>
                <a:ea typeface="+mj-ea"/>
              </a:rPr>
              <a:t>对话要求 </a:t>
            </a:r>
            <a:endParaRPr lang="en-US" altLang="zh-CN" dirty="0">
              <a:latin typeface="+mj-ea"/>
              <a:ea typeface="+mj-ea"/>
            </a:endParaRPr>
          </a:p>
          <a:p>
            <a:r>
              <a:rPr lang="en-US" altLang="zh-CN" dirty="0">
                <a:latin typeface="+mj-ea"/>
                <a:ea typeface="+mj-ea"/>
              </a:rPr>
              <a:t>1. </a:t>
            </a:r>
            <a:r>
              <a:rPr lang="zh-CN" altLang="en-US" dirty="0">
                <a:latin typeface="+mj-ea"/>
                <a:ea typeface="+mj-ea"/>
              </a:rPr>
              <a:t>所有交流内容必须以</a:t>
            </a:r>
            <a:r>
              <a:rPr lang="en-US" altLang="zh-CN" dirty="0">
                <a:latin typeface="+mj-ea"/>
                <a:ea typeface="+mj-ea"/>
              </a:rPr>
              <a:t>[</a:t>
            </a:r>
            <a:r>
              <a:rPr lang="en" altLang="zh-CN" dirty="0">
                <a:latin typeface="+mj-ea"/>
                <a:ea typeface="+mj-ea"/>
              </a:rPr>
              <a:t>Reply]</a:t>
            </a:r>
            <a:r>
              <a:rPr lang="zh-CN" altLang="en" dirty="0">
                <a:latin typeface="+mj-ea"/>
                <a:ea typeface="+mj-ea"/>
              </a:rPr>
              <a:t>、</a:t>
            </a:r>
            <a:r>
              <a:rPr lang="en" altLang="zh-CN" dirty="0">
                <a:latin typeface="+mj-ea"/>
                <a:ea typeface="+mj-ea"/>
              </a:rPr>
              <a:t>[Analysis]</a:t>
            </a:r>
            <a:r>
              <a:rPr lang="zh-CN" altLang="en-US" dirty="0">
                <a:latin typeface="+mj-ea"/>
                <a:ea typeface="+mj-ea"/>
              </a:rPr>
              <a:t>和</a:t>
            </a:r>
            <a:r>
              <a:rPr lang="en-US" altLang="zh-CN" dirty="0">
                <a:latin typeface="+mj-ea"/>
                <a:ea typeface="+mj-ea"/>
              </a:rPr>
              <a:t>[</a:t>
            </a:r>
            <a:r>
              <a:rPr lang="en" altLang="zh-CN" dirty="0">
                <a:latin typeface="+mj-ea"/>
                <a:ea typeface="+mj-ea"/>
              </a:rPr>
              <a:t>Suggestion]</a:t>
            </a:r>
            <a:r>
              <a:rPr lang="zh-CN" altLang="en-US" dirty="0">
                <a:latin typeface="+mj-ea"/>
                <a:ea typeface="+mj-ea"/>
              </a:rPr>
              <a:t>格式返回。</a:t>
            </a:r>
            <a:endParaRPr lang="en-US" altLang="zh-CN" dirty="0">
              <a:latin typeface="+mj-ea"/>
              <a:ea typeface="+mj-ea"/>
            </a:endParaRPr>
          </a:p>
          <a:p>
            <a:r>
              <a:rPr lang="zh-CN" altLang="en-US" dirty="0">
                <a:latin typeface="+mj-ea"/>
                <a:ea typeface="+mj-ea"/>
              </a:rPr>
              <a:t>每次等用户输入后，再进行下一轮的交流 </a:t>
            </a:r>
            <a:endParaRPr lang="en-US" altLang="zh-CN" dirty="0">
              <a:latin typeface="+mj-ea"/>
              <a:ea typeface="+mj-ea"/>
            </a:endParaRPr>
          </a:p>
          <a:p>
            <a:r>
              <a:rPr lang="en-US" altLang="zh-CN" dirty="0">
                <a:latin typeface="+mj-ea"/>
                <a:ea typeface="+mj-ea"/>
              </a:rPr>
              <a:t>2. </a:t>
            </a:r>
            <a:r>
              <a:rPr lang="zh-CN" altLang="en-US" dirty="0">
                <a:latin typeface="+mj-ea"/>
                <a:ea typeface="+mj-ea"/>
              </a:rPr>
              <a:t>必须使用简短话术，单词数量小于等于</a:t>
            </a:r>
            <a:r>
              <a:rPr lang="en-US" altLang="zh-CN" dirty="0">
                <a:latin typeface="+mj-ea"/>
                <a:ea typeface="+mj-ea"/>
              </a:rPr>
              <a:t>30</a:t>
            </a:r>
            <a:r>
              <a:rPr lang="zh-CN" altLang="en-US" dirty="0">
                <a:latin typeface="+mj-ea"/>
                <a:ea typeface="+mj-ea"/>
              </a:rPr>
              <a:t>个，用高中水平的词汇 </a:t>
            </a:r>
            <a:endParaRPr lang="en-US" altLang="zh-CN" dirty="0">
              <a:latin typeface="+mj-ea"/>
              <a:ea typeface="+mj-ea"/>
            </a:endParaRPr>
          </a:p>
          <a:p>
            <a:r>
              <a:rPr lang="en-US" altLang="zh-CN" dirty="0">
                <a:latin typeface="+mj-ea"/>
                <a:ea typeface="+mj-ea"/>
              </a:rPr>
              <a:t>3. </a:t>
            </a:r>
            <a:r>
              <a:rPr lang="zh-CN" altLang="en-US" dirty="0">
                <a:latin typeface="+mj-ea"/>
                <a:ea typeface="+mj-ea"/>
              </a:rPr>
              <a:t>聊天内容必须避免敏感内容和话题。要平滑引导对话进行，话题推进自然流畅</a:t>
            </a:r>
            <a:endParaRPr lang="en-US" altLang="zh-CN" dirty="0">
              <a:latin typeface="+mj-ea"/>
              <a:ea typeface="+mj-ea"/>
            </a:endParaRPr>
          </a:p>
          <a:p>
            <a:r>
              <a:rPr lang="en-US" altLang="zh-CN" dirty="0">
                <a:latin typeface="+mj-ea"/>
                <a:ea typeface="+mj-ea"/>
              </a:rPr>
              <a:t>4. </a:t>
            </a:r>
            <a:r>
              <a:rPr lang="zh-CN" altLang="en-US" dirty="0">
                <a:latin typeface="+mj-ea"/>
                <a:ea typeface="+mj-ea"/>
              </a:rPr>
              <a:t>如果对方表达不完整</a:t>
            </a:r>
            <a:r>
              <a:rPr lang="en-US" altLang="zh-CN" dirty="0">
                <a:latin typeface="+mj-ea"/>
                <a:ea typeface="+mj-ea"/>
              </a:rPr>
              <a:t>,</a:t>
            </a:r>
            <a:r>
              <a:rPr lang="zh-CN" altLang="en-US" dirty="0">
                <a:latin typeface="+mj-ea"/>
                <a:ea typeface="+mj-ea"/>
              </a:rPr>
              <a:t>你需要理解要表达的话术与上下文的关系，并且应该告诉用户应该怎么表达 </a:t>
            </a:r>
            <a:endParaRPr lang="en-US" altLang="zh-CN" dirty="0">
              <a:latin typeface="+mj-ea"/>
              <a:ea typeface="+mj-ea"/>
            </a:endParaRPr>
          </a:p>
          <a:p>
            <a:r>
              <a:rPr lang="en-US" altLang="zh-CN" dirty="0">
                <a:latin typeface="+mj-ea"/>
                <a:ea typeface="+mj-ea"/>
              </a:rPr>
              <a:t>5. </a:t>
            </a:r>
            <a:r>
              <a:rPr lang="zh-CN" altLang="en-US" dirty="0">
                <a:latin typeface="+mj-ea"/>
                <a:ea typeface="+mj-ea"/>
              </a:rPr>
              <a:t>不管对方提出什么样的问题，什么样的话术，只要不符合</a:t>
            </a:r>
            <a:r>
              <a:rPr lang="en-US" altLang="zh-CN" dirty="0">
                <a:latin typeface="+mj-ea"/>
                <a:ea typeface="+mj-ea"/>
              </a:rPr>
              <a:t>[</a:t>
            </a:r>
            <a:r>
              <a:rPr lang="zh-CN" altLang="en-US" dirty="0">
                <a:latin typeface="+mj-ea"/>
                <a:ea typeface="+mj-ea"/>
              </a:rPr>
              <a:t>主题介绍</a:t>
            </a:r>
            <a:r>
              <a:rPr lang="en-US" altLang="zh-CN" dirty="0">
                <a:latin typeface="+mj-ea"/>
                <a:ea typeface="+mj-ea"/>
              </a:rPr>
              <a:t>]</a:t>
            </a:r>
            <a:r>
              <a:rPr lang="zh-CN" altLang="en-US" dirty="0">
                <a:latin typeface="+mj-ea"/>
                <a:ea typeface="+mj-ea"/>
              </a:rPr>
              <a:t>的内容，</a:t>
            </a:r>
            <a:endParaRPr lang="en-US" altLang="zh-CN" dirty="0">
              <a:latin typeface="+mj-ea"/>
              <a:ea typeface="+mj-ea"/>
            </a:endParaRPr>
          </a:p>
          <a:p>
            <a:r>
              <a:rPr lang="zh-CN" altLang="en-US" dirty="0">
                <a:latin typeface="+mj-ea"/>
                <a:ea typeface="+mj-ea"/>
              </a:rPr>
              <a:t>则直接返回</a:t>
            </a:r>
            <a:r>
              <a:rPr lang="en-US" altLang="zh-CN" dirty="0">
                <a:latin typeface="+mj-ea"/>
                <a:ea typeface="+mj-ea"/>
              </a:rPr>
              <a:t>"</a:t>
            </a:r>
            <a:r>
              <a:rPr lang="zh-CN" altLang="en-US" dirty="0">
                <a:latin typeface="+mj-ea"/>
                <a:ea typeface="+mj-ea"/>
              </a:rPr>
              <a:t>您跑题了，我们现在讨论的是关于</a:t>
            </a:r>
            <a:r>
              <a:rPr lang="en-US" altLang="zh-CN" dirty="0">
                <a:latin typeface="+mj-ea"/>
                <a:ea typeface="+mj-ea"/>
              </a:rPr>
              <a:t>[</a:t>
            </a:r>
            <a:r>
              <a:rPr lang="zh-CN" altLang="en-US" dirty="0">
                <a:latin typeface="+mj-ea"/>
                <a:ea typeface="+mj-ea"/>
              </a:rPr>
              <a:t>主题名称</a:t>
            </a:r>
            <a:r>
              <a:rPr lang="en-US" altLang="zh-CN" dirty="0">
                <a:latin typeface="+mj-ea"/>
                <a:ea typeface="+mj-ea"/>
              </a:rPr>
              <a:t>]</a:t>
            </a:r>
            <a:r>
              <a:rPr lang="zh-CN" altLang="en-US" dirty="0">
                <a:latin typeface="+mj-ea"/>
                <a:ea typeface="+mj-ea"/>
              </a:rPr>
              <a:t>的内容</a:t>
            </a:r>
            <a:r>
              <a:rPr lang="en-US" altLang="zh-CN" dirty="0">
                <a:latin typeface="+mj-ea"/>
                <a:ea typeface="+mj-ea"/>
              </a:rPr>
              <a:t>"</a:t>
            </a:r>
            <a:r>
              <a:rPr lang="zh-CN" altLang="en-US" dirty="0">
                <a:latin typeface="+mj-ea"/>
                <a:ea typeface="+mj-ea"/>
              </a:rPr>
              <a:t>；</a:t>
            </a:r>
            <a:endParaRPr lang="en-US" altLang="zh-CN" dirty="0">
              <a:latin typeface="+mj-ea"/>
              <a:ea typeface="+mj-ea"/>
            </a:endParaRPr>
          </a:p>
          <a:p>
            <a:r>
              <a:rPr lang="zh-CN" altLang="en-US" dirty="0">
                <a:latin typeface="+mj-ea"/>
                <a:ea typeface="+mj-ea"/>
              </a:rPr>
              <a:t>若回复的内容不是英文，则直接返回</a:t>
            </a:r>
            <a:r>
              <a:rPr lang="en-US" altLang="zh-CN" dirty="0">
                <a:latin typeface="+mj-ea"/>
                <a:ea typeface="+mj-ea"/>
              </a:rPr>
              <a:t>"</a:t>
            </a:r>
            <a:r>
              <a:rPr lang="zh-CN" altLang="en-US" dirty="0">
                <a:latin typeface="+mj-ea"/>
                <a:ea typeface="+mj-ea"/>
              </a:rPr>
              <a:t>请尝试使用英语回答</a:t>
            </a:r>
            <a:r>
              <a:rPr lang="en-US" altLang="zh-CN" dirty="0">
                <a:latin typeface="+mj-ea"/>
                <a:ea typeface="+mj-ea"/>
              </a:rPr>
              <a:t>" </a:t>
            </a:r>
            <a:br>
              <a:rPr lang="en-US" altLang="zh-CN" dirty="0"/>
            </a:br>
            <a:endParaRPr kumimoji="1" lang="zh-CN" altLang="en-US" dirty="0"/>
          </a:p>
        </p:txBody>
      </p:sp>
    </p:spTree>
    <p:extLst>
      <p:ext uri="{BB962C8B-B14F-4D97-AF65-F5344CB8AC3E}">
        <p14:creationId xmlns:p14="http://schemas.microsoft.com/office/powerpoint/2010/main" val="304078424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003F87"/>
                </a:solidFill>
                <a:effectLst/>
                <a:highlight>
                  <a:srgbClr val="FFFFFF"/>
                </a:highlight>
                <a:latin typeface="+mj-ea"/>
                <a:ea typeface="+mj-ea"/>
              </a:rPr>
              <a:t> </a:t>
            </a:r>
            <a:r>
              <a:rPr lang="zh-CN" altLang="en-US" sz="2400" b="1" i="0" dirty="0">
                <a:solidFill>
                  <a:srgbClr val="151B26"/>
                </a:solidFill>
                <a:effectLst/>
                <a:highlight>
                  <a:srgbClr val="FFFFFF"/>
                </a:highlight>
                <a:latin typeface="-apple-system"/>
              </a:rPr>
              <a:t>准备数据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707886"/>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）调优数据示例</a:t>
            </a:r>
          </a:p>
          <a:p>
            <a:pPr algn="l" fontAlgn="base"/>
            <a:endParaRPr lang="zh-CN" altLang="en-US" sz="2000" b="1" i="0" dirty="0">
              <a:solidFill>
                <a:srgbClr val="090909"/>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57B7BE2A-6711-6147-9E9F-6309B2E5CE58}"/>
              </a:ext>
            </a:extLst>
          </p:cNvPr>
          <p:cNvSpPr txBox="1"/>
          <p:nvPr/>
        </p:nvSpPr>
        <p:spPr>
          <a:xfrm>
            <a:off x="618729" y="1443841"/>
            <a:ext cx="10299940" cy="3970318"/>
          </a:xfrm>
          <a:prstGeom prst="rect">
            <a:avLst/>
          </a:prstGeom>
          <a:noFill/>
        </p:spPr>
        <p:txBody>
          <a:bodyPr wrap="square">
            <a:spAutoFit/>
          </a:bodyPr>
          <a:lstStyle/>
          <a:p>
            <a:r>
              <a:rPr lang="en-US" altLang="zh-CN" dirty="0">
                <a:latin typeface="+mj-ea"/>
                <a:ea typeface="+mj-ea"/>
              </a:rPr>
              <a:t>## </a:t>
            </a:r>
            <a:r>
              <a:rPr lang="zh-CN" altLang="en-US" dirty="0">
                <a:latin typeface="+mj-ea"/>
                <a:ea typeface="+mj-ea"/>
              </a:rPr>
              <a:t>下面是本次交流的内容</a:t>
            </a:r>
            <a:endParaRPr lang="en-US" altLang="zh-CN" dirty="0">
              <a:latin typeface="+mj-ea"/>
              <a:ea typeface="+mj-ea"/>
            </a:endParaRPr>
          </a:p>
          <a:p>
            <a:r>
              <a:rPr lang="zh-CN" altLang="en-US" dirty="0">
                <a:latin typeface="+mj-ea"/>
                <a:ea typeface="+mj-ea"/>
              </a:rPr>
              <a:t> </a:t>
            </a:r>
            <a:r>
              <a:rPr lang="en-US" altLang="zh-CN" dirty="0">
                <a:latin typeface="+mj-ea"/>
                <a:ea typeface="+mj-ea"/>
              </a:rPr>
              <a:t>[</a:t>
            </a:r>
            <a:r>
              <a:rPr lang="zh-CN" altLang="en-US" dirty="0">
                <a:latin typeface="+mj-ea"/>
                <a:ea typeface="+mj-ea"/>
              </a:rPr>
              <a:t>主题介绍</a:t>
            </a:r>
            <a:r>
              <a:rPr lang="en-US" altLang="zh-CN" dirty="0">
                <a:latin typeface="+mj-ea"/>
                <a:ea typeface="+mj-ea"/>
              </a:rPr>
              <a:t>] </a:t>
            </a:r>
            <a:r>
              <a:rPr lang="zh-CN" altLang="en-US" dirty="0">
                <a:latin typeface="+mj-ea"/>
                <a:ea typeface="+mj-ea"/>
              </a:rPr>
              <a:t>在学校的艺术节结束之后，两个同学对自己的表演经历和他人的艺术作品进行交流。</a:t>
            </a:r>
            <a:endParaRPr lang="en-US" altLang="zh-CN" dirty="0">
              <a:latin typeface="+mj-ea"/>
              <a:ea typeface="+mj-ea"/>
            </a:endParaRPr>
          </a:p>
          <a:p>
            <a:r>
              <a:rPr lang="zh-CN" altLang="en-US" dirty="0">
                <a:latin typeface="+mj-ea"/>
                <a:ea typeface="+mj-ea"/>
              </a:rPr>
              <a:t> </a:t>
            </a:r>
            <a:endParaRPr lang="en-US" altLang="zh-CN" dirty="0">
              <a:latin typeface="+mj-ea"/>
              <a:ea typeface="+mj-ea"/>
            </a:endParaRPr>
          </a:p>
          <a:p>
            <a:r>
              <a:rPr lang="zh-CN" altLang="en-US" dirty="0">
                <a:latin typeface="+mj-ea"/>
                <a:ea typeface="+mj-ea"/>
              </a:rPr>
              <a:t> </a:t>
            </a:r>
            <a:r>
              <a:rPr lang="en-US" altLang="zh-CN" dirty="0">
                <a:latin typeface="+mj-ea"/>
                <a:ea typeface="+mj-ea"/>
              </a:rPr>
              <a:t>[</a:t>
            </a:r>
            <a:r>
              <a:rPr lang="zh-CN" altLang="en-US" dirty="0">
                <a:latin typeface="+mj-ea"/>
                <a:ea typeface="+mj-ea"/>
              </a:rPr>
              <a:t>对话历史</a:t>
            </a:r>
            <a:r>
              <a:rPr lang="en-US" altLang="zh-CN" dirty="0">
                <a:latin typeface="+mj-ea"/>
                <a:ea typeface="+mj-ea"/>
              </a:rPr>
              <a:t>]</a:t>
            </a:r>
          </a:p>
          <a:p>
            <a:r>
              <a:rPr lang="en-US" altLang="zh-CN" dirty="0">
                <a:latin typeface="+mj-ea"/>
                <a:ea typeface="+mj-ea"/>
              </a:rPr>
              <a:t> </a:t>
            </a:r>
            <a:r>
              <a:rPr lang="en" altLang="zh-CN" dirty="0">
                <a:latin typeface="+mj-ea"/>
                <a:ea typeface="+mj-ea"/>
              </a:rPr>
              <a:t>teacher: The school art festival was a blast, wasn't it?</a:t>
            </a:r>
          </a:p>
          <a:p>
            <a:r>
              <a:rPr lang="en" altLang="zh-CN" dirty="0">
                <a:latin typeface="+mj-ea"/>
                <a:ea typeface="+mj-ea"/>
              </a:rPr>
              <a:t> student: Yes, very fun! ",</a:t>
            </a:r>
          </a:p>
          <a:p>
            <a:r>
              <a:rPr lang="en" altLang="zh-CN" dirty="0">
                <a:latin typeface="+mj-ea"/>
                <a:ea typeface="+mj-ea"/>
              </a:rPr>
              <a:t> "response":”</a:t>
            </a:r>
          </a:p>
          <a:p>
            <a:r>
              <a:rPr lang="en" altLang="zh-CN" dirty="0">
                <a:latin typeface="+mj-ea"/>
                <a:ea typeface="+mj-ea"/>
              </a:rPr>
              <a:t>	"Reply": "What did you enjoy the most?", </a:t>
            </a:r>
          </a:p>
          <a:p>
            <a:r>
              <a:rPr lang="en" altLang="zh-CN" dirty="0">
                <a:latin typeface="+mj-ea"/>
                <a:ea typeface="+mj-ea"/>
              </a:rPr>
              <a:t>	"Suggestion": ["I loved the drama club's play the most.", </a:t>
            </a:r>
          </a:p>
          <a:p>
            <a:r>
              <a:rPr lang="en" altLang="zh-CN" dirty="0">
                <a:latin typeface="+mj-ea"/>
                <a:ea typeface="+mj-ea"/>
              </a:rPr>
              <a:t>			"The paintings display was my favorite part.",</a:t>
            </a:r>
          </a:p>
          <a:p>
            <a:r>
              <a:rPr lang="en" altLang="zh-CN" dirty="0">
                <a:latin typeface="+mj-ea"/>
                <a:ea typeface="+mj-ea"/>
              </a:rPr>
              <a:t>			 "I enjoyed the music performances the most."], </a:t>
            </a:r>
          </a:p>
          <a:p>
            <a:r>
              <a:rPr lang="en" altLang="zh-CN" dirty="0">
                <a:latin typeface="+mj-ea"/>
                <a:ea typeface="+mj-ea"/>
              </a:rPr>
              <a:t>"Analysis": "</a:t>
            </a:r>
            <a:r>
              <a:rPr lang="zh-CN" altLang="en-US" dirty="0">
                <a:latin typeface="+mj-ea"/>
                <a:ea typeface="+mj-ea"/>
              </a:rPr>
              <a:t>学生的回复简短但合适。</a:t>
            </a:r>
            <a:r>
              <a:rPr lang="en-US" altLang="zh-CN" dirty="0">
                <a:latin typeface="+mj-ea"/>
                <a:ea typeface="+mj-ea"/>
              </a:rPr>
              <a:t>'</a:t>
            </a:r>
            <a:r>
              <a:rPr lang="en" altLang="zh-CN" dirty="0">
                <a:latin typeface="+mj-ea"/>
                <a:ea typeface="+mj-ea"/>
              </a:rPr>
              <a:t>Yes, very fun!'</a:t>
            </a:r>
            <a:r>
              <a:rPr lang="zh-CN" altLang="en-US" dirty="0">
                <a:latin typeface="+mj-ea"/>
                <a:ea typeface="+mj-ea"/>
              </a:rPr>
              <a:t>是一个肯定和积极的反馈，显示出学生享受了艺术节。</a:t>
            </a:r>
            <a:r>
              <a:rPr lang="en-US" altLang="zh-CN" dirty="0">
                <a:latin typeface="+mj-ea"/>
                <a:ea typeface="+mj-ea"/>
              </a:rPr>
              <a:t>"" }]</a:t>
            </a:r>
            <a:br>
              <a:rPr lang="en-US" altLang="zh-CN" dirty="0">
                <a:latin typeface="+mj-ea"/>
                <a:ea typeface="+mj-ea"/>
              </a:rPr>
            </a:br>
            <a:endParaRPr lang="zh-CN" altLang="en-US" dirty="0">
              <a:latin typeface="+mj-ea"/>
              <a:ea typeface="+mj-ea"/>
            </a:endParaRPr>
          </a:p>
        </p:txBody>
      </p:sp>
    </p:spTree>
    <p:extLst>
      <p:ext uri="{BB962C8B-B14F-4D97-AF65-F5344CB8AC3E}">
        <p14:creationId xmlns:p14="http://schemas.microsoft.com/office/powerpoint/2010/main" val="322292933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）原始数据分析</a:t>
            </a:r>
            <a:endParaRPr lang="zh-CN" altLang="en-US" sz="2000" b="1" i="0" dirty="0">
              <a:solidFill>
                <a:srgbClr val="090909"/>
              </a:solidFill>
              <a:effectLst/>
              <a:highlight>
                <a:srgbClr val="FFFFFF"/>
              </a:highlight>
              <a:latin typeface="+mj-ea"/>
              <a:ea typeface="+mj-ea"/>
            </a:endParaRPr>
          </a:p>
        </p:txBody>
      </p:sp>
      <p:pic>
        <p:nvPicPr>
          <p:cNvPr id="8194" name="Picture 2">
            <a:extLst>
              <a:ext uri="{FF2B5EF4-FFF2-40B4-BE49-F238E27FC236}">
                <a16:creationId xmlns:a16="http://schemas.microsoft.com/office/drawing/2014/main" id="{CE117724-F78D-CDAC-C511-78E91FA52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9713"/>
            <a:ext cx="121920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64137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）数据扩充</a:t>
            </a:r>
            <a:endParaRPr lang="zh-CN" altLang="en-US" sz="2000" b="1" i="0" dirty="0">
              <a:solidFill>
                <a:srgbClr val="090909"/>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2EAA9733-5B82-0289-62A7-C67A7A213FF0}"/>
              </a:ext>
            </a:extLst>
          </p:cNvPr>
          <p:cNvSpPr txBox="1"/>
          <p:nvPr/>
        </p:nvSpPr>
        <p:spPr>
          <a:xfrm>
            <a:off x="496017" y="1858840"/>
            <a:ext cx="11287666" cy="646331"/>
          </a:xfrm>
          <a:prstGeom prst="rect">
            <a:avLst/>
          </a:prstGeom>
          <a:noFill/>
        </p:spPr>
        <p:txBody>
          <a:bodyPr wrap="square">
            <a:spAutoFit/>
          </a:bodyPr>
          <a:lstStyle/>
          <a:p>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通过过调用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4.0 </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使用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self-instruct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的方式扩充数据。使用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Self-instruct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方式扩充话题的</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如下。扩充后我们可以得到多个话题</a:t>
            </a:r>
            <a:endParaRPr lang="zh-CN" altLang="en-US" dirty="0"/>
          </a:p>
        </p:txBody>
      </p:sp>
      <p:sp>
        <p:nvSpPr>
          <p:cNvPr id="7" name="文本框 6">
            <a:extLst>
              <a:ext uri="{FF2B5EF4-FFF2-40B4-BE49-F238E27FC236}">
                <a16:creationId xmlns:a16="http://schemas.microsoft.com/office/drawing/2014/main" id="{7A8AECAE-3621-1489-4B78-0EE772AF7FB1}"/>
              </a:ext>
            </a:extLst>
          </p:cNvPr>
          <p:cNvSpPr txBox="1"/>
          <p:nvPr/>
        </p:nvSpPr>
        <p:spPr>
          <a:xfrm>
            <a:off x="496017" y="2875502"/>
            <a:ext cx="9683151" cy="1477328"/>
          </a:xfrm>
          <a:prstGeom prst="rect">
            <a:avLst/>
          </a:prstGeom>
          <a:noFill/>
        </p:spPr>
        <p:txBody>
          <a:bodyPr wrap="square">
            <a:spAutoFit/>
          </a:bodyPr>
          <a:lstStyle/>
          <a:p>
            <a:r>
              <a:rPr lang="zh-CN" altLang="en-US" dirty="0"/>
              <a:t>请根据下面的例子，生成</a:t>
            </a:r>
            <a:r>
              <a:rPr lang="en-US" altLang="zh-CN" dirty="0"/>
              <a:t>10</a:t>
            </a:r>
            <a:r>
              <a:rPr lang="zh-CN" altLang="en-US" dirty="0"/>
              <a:t>个高中英语口语对话的常见主题，话题不要仅限于学校生活。 </a:t>
            </a:r>
            <a:endParaRPr lang="en-US" altLang="zh-CN" dirty="0"/>
          </a:p>
          <a:p>
            <a:r>
              <a:rPr lang="en-US" altLang="zh-CN" dirty="0"/>
              <a:t>【</a:t>
            </a:r>
            <a:r>
              <a:rPr lang="zh-CN" altLang="en-US" dirty="0"/>
              <a:t>样例</a:t>
            </a:r>
            <a:r>
              <a:rPr lang="en-US" altLang="zh-CN" dirty="0"/>
              <a:t>】</a:t>
            </a:r>
          </a:p>
          <a:p>
            <a:r>
              <a:rPr lang="en-US" altLang="zh-CN" dirty="0"/>
              <a:t> 1. </a:t>
            </a:r>
            <a:r>
              <a:rPr lang="zh-CN" altLang="en-US" dirty="0"/>
              <a:t>两位朋友在户外徒步时，一人询问另一人的生日，引发了关于生日当天的活动的对话。</a:t>
            </a:r>
            <a:endParaRPr lang="en-US" altLang="zh-CN" dirty="0"/>
          </a:p>
          <a:p>
            <a:r>
              <a:rPr lang="zh-CN" altLang="en-US" dirty="0"/>
              <a:t> </a:t>
            </a:r>
            <a:r>
              <a:rPr lang="en-US" altLang="zh-CN" dirty="0"/>
              <a:t>2. </a:t>
            </a:r>
            <a:r>
              <a:rPr lang="zh-CN" altLang="en-US" dirty="0"/>
              <a:t>一位学生在图书馆找不到合适的书籍，获得了图书管理员的帮助。</a:t>
            </a:r>
            <a:endParaRPr lang="en-US" altLang="zh-CN" dirty="0"/>
          </a:p>
          <a:p>
            <a:r>
              <a:rPr lang="zh-CN" altLang="en-US" dirty="0"/>
              <a:t> </a:t>
            </a:r>
            <a:r>
              <a:rPr lang="en-US" altLang="zh-CN" dirty="0"/>
              <a:t>3. </a:t>
            </a:r>
            <a:r>
              <a:rPr lang="zh-CN" altLang="en-US" dirty="0"/>
              <a:t>两个同学畅想高中毕业后的大学生活，以及他们的人生规划。</a:t>
            </a:r>
          </a:p>
        </p:txBody>
      </p:sp>
    </p:spTree>
    <p:extLst>
      <p:ext uri="{BB962C8B-B14F-4D97-AF65-F5344CB8AC3E}">
        <p14:creationId xmlns:p14="http://schemas.microsoft.com/office/powerpoint/2010/main" val="2196770558"/>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a:solidFill>
                  <a:srgbClr val="090909"/>
                </a:solidFill>
                <a:effectLst/>
                <a:highlight>
                  <a:srgbClr val="FFFFFF"/>
                </a:highlight>
                <a:latin typeface="-apple-system"/>
              </a:rPr>
              <a:t>（</a:t>
            </a:r>
            <a:r>
              <a:rPr lang="en-US" altLang="zh-CN" sz="2000" b="1" i="0">
                <a:solidFill>
                  <a:srgbClr val="090909"/>
                </a:solidFill>
                <a:effectLst/>
                <a:highlight>
                  <a:srgbClr val="FFFFFF"/>
                </a:highlight>
                <a:latin typeface="-apple-system"/>
              </a:rPr>
              <a:t>2</a:t>
            </a:r>
            <a:r>
              <a:rPr lang="zh-CN" altLang="en-US" sz="2000" b="1" i="0">
                <a:solidFill>
                  <a:srgbClr val="090909"/>
                </a:solidFill>
                <a:effectLst/>
                <a:highlight>
                  <a:srgbClr val="FFFFFF"/>
                </a:highlight>
                <a:latin typeface="-apple-system"/>
              </a:rPr>
              <a:t>）数据扩充</a:t>
            </a:r>
            <a:endParaRPr lang="zh-CN" altLang="en-US" sz="2000" b="1" i="0" dirty="0">
              <a:solidFill>
                <a:srgbClr val="090909"/>
              </a:solidFill>
              <a:effectLst/>
              <a:highlight>
                <a:srgbClr val="FFFFFF"/>
              </a:highlight>
              <a:latin typeface="+mj-ea"/>
              <a:ea typeface="+mj-ea"/>
            </a:endParaRPr>
          </a:p>
        </p:txBody>
      </p:sp>
      <p:sp>
        <p:nvSpPr>
          <p:cNvPr id="10" name="文本框 9">
            <a:extLst>
              <a:ext uri="{FF2B5EF4-FFF2-40B4-BE49-F238E27FC236}">
                <a16:creationId xmlns:a16="http://schemas.microsoft.com/office/drawing/2014/main" id="{108B131B-D40E-742D-395D-61E3DB051121}"/>
              </a:ext>
            </a:extLst>
          </p:cNvPr>
          <p:cNvSpPr txBox="1"/>
          <p:nvPr/>
        </p:nvSpPr>
        <p:spPr>
          <a:xfrm>
            <a:off x="111662" y="2369556"/>
            <a:ext cx="10671357" cy="2585323"/>
          </a:xfrm>
          <a:prstGeom prst="rect">
            <a:avLst/>
          </a:prstGeom>
          <a:noFill/>
        </p:spPr>
        <p:txBody>
          <a:bodyPr wrap="square">
            <a:spAutoFit/>
          </a:bodyPr>
          <a:lstStyle/>
          <a:p>
            <a:r>
              <a:rPr lang="zh-CN" altLang="en-US" dirty="0"/>
              <a:t>你是一位英文口语老师，要和</a:t>
            </a:r>
            <a:r>
              <a:rPr lang="en-US" altLang="zh-CN" dirty="0"/>
              <a:t>【</a:t>
            </a:r>
            <a:r>
              <a:rPr lang="zh-CN" altLang="en-US" dirty="0"/>
              <a:t>中国高中水平</a:t>
            </a:r>
            <a:r>
              <a:rPr lang="en-US" altLang="zh-CN" dirty="0"/>
              <a:t>】</a:t>
            </a:r>
            <a:r>
              <a:rPr lang="zh-CN" altLang="en-US" dirty="0"/>
              <a:t>的英语学生进行口语练习。 </a:t>
            </a:r>
            <a:r>
              <a:rPr lang="en-US" altLang="zh-CN" dirty="0"/>
              <a:t>## </a:t>
            </a:r>
            <a:r>
              <a:rPr lang="zh-CN" altLang="en-US" dirty="0"/>
              <a:t>输出格式。每次返回格式必须按下述要求返回 以</a:t>
            </a:r>
            <a:r>
              <a:rPr lang="en" altLang="zh-CN" dirty="0"/>
              <a:t>JSON</a:t>
            </a:r>
            <a:r>
              <a:rPr lang="zh-CN" altLang="en-US" dirty="0"/>
              <a:t>格式输出 </a:t>
            </a:r>
            <a:r>
              <a:rPr lang="en-US" altLang="zh-CN" dirty="0"/>
              <a:t>{ "</a:t>
            </a:r>
            <a:r>
              <a:rPr lang="en" altLang="zh-CN" dirty="0"/>
              <a:t>Reply": [xxx]//</a:t>
            </a:r>
            <a:r>
              <a:rPr lang="zh-CN" altLang="en-US" dirty="0"/>
              <a:t>这个话题的开场白，参考</a:t>
            </a:r>
            <a:r>
              <a:rPr lang="en-US" altLang="zh-CN" dirty="0"/>
              <a:t>[</a:t>
            </a:r>
            <a:r>
              <a:rPr lang="zh-CN" altLang="en-US" dirty="0"/>
              <a:t>主题介绍</a:t>
            </a:r>
            <a:r>
              <a:rPr lang="en-US" altLang="zh-CN" dirty="0"/>
              <a:t>]</a:t>
            </a:r>
            <a:r>
              <a:rPr lang="zh-CN" altLang="en-US" dirty="0"/>
              <a:t>，模拟故事背景生成一段英文开场白，引导学生进入对话状态；不超过</a:t>
            </a:r>
            <a:r>
              <a:rPr lang="en-US" altLang="zh-CN" dirty="0"/>
              <a:t>30</a:t>
            </a:r>
            <a:r>
              <a:rPr lang="zh-CN" altLang="en-US" dirty="0"/>
              <a:t>个单词； </a:t>
            </a:r>
            <a:r>
              <a:rPr lang="en-US" altLang="zh-CN" dirty="0"/>
              <a:t>"</a:t>
            </a:r>
            <a:r>
              <a:rPr lang="en" altLang="zh-CN" dirty="0"/>
              <a:t>Suggestion": [</a:t>
            </a:r>
            <a:r>
              <a:rPr lang="en" altLang="zh-CN" dirty="0" err="1"/>
              <a:t>xxx,xxx,xxx</a:t>
            </a:r>
            <a:r>
              <a:rPr lang="en" altLang="zh-CN" dirty="0"/>
              <a:t>]//</a:t>
            </a:r>
            <a:r>
              <a:rPr lang="zh-CN" altLang="en-US" dirty="0"/>
              <a:t>英文回复；每次生成</a:t>
            </a:r>
            <a:r>
              <a:rPr lang="zh-CN" altLang="en-US" b="1" dirty="0"/>
              <a:t>推荐学生</a:t>
            </a:r>
            <a:r>
              <a:rPr lang="zh-CN" altLang="en-US" dirty="0"/>
              <a:t>的英文回复</a:t>
            </a:r>
            <a:r>
              <a:rPr lang="en-US" altLang="zh-CN" dirty="0"/>
              <a:t>[</a:t>
            </a:r>
            <a:r>
              <a:rPr lang="en" altLang="zh-CN" dirty="0"/>
              <a:t>Reply]</a:t>
            </a:r>
            <a:r>
              <a:rPr lang="zh-CN" altLang="en-US" dirty="0"/>
              <a:t>的</a:t>
            </a:r>
            <a:r>
              <a:rPr lang="en-US" altLang="zh-CN" dirty="0"/>
              <a:t>【3</a:t>
            </a:r>
            <a:r>
              <a:rPr lang="zh-CN" altLang="en-US" dirty="0"/>
              <a:t>个句子</a:t>
            </a:r>
            <a:r>
              <a:rPr lang="en-US" altLang="zh-CN" dirty="0"/>
              <a:t>】 } </a:t>
            </a:r>
          </a:p>
          <a:p>
            <a:r>
              <a:rPr lang="en-US" altLang="zh-CN" dirty="0"/>
              <a:t>## </a:t>
            </a:r>
            <a:r>
              <a:rPr lang="zh-CN" altLang="en-US" dirty="0"/>
              <a:t>对话要求 </a:t>
            </a:r>
            <a:endParaRPr lang="en-US" altLang="zh-CN" dirty="0"/>
          </a:p>
          <a:p>
            <a:pPr marL="342900" indent="-342900">
              <a:buAutoNum type="arabicPeriod"/>
            </a:pPr>
            <a:r>
              <a:rPr lang="zh-CN" altLang="en-US" dirty="0"/>
              <a:t>所有交流内容必须以</a:t>
            </a:r>
            <a:r>
              <a:rPr lang="en-US" altLang="zh-CN" dirty="0"/>
              <a:t>[</a:t>
            </a:r>
            <a:r>
              <a:rPr lang="en" altLang="zh-CN" dirty="0"/>
              <a:t>Reply]</a:t>
            </a:r>
            <a:r>
              <a:rPr lang="zh-CN" altLang="en-US" dirty="0"/>
              <a:t>和</a:t>
            </a:r>
            <a:r>
              <a:rPr lang="en-US" altLang="zh-CN" dirty="0"/>
              <a:t>[</a:t>
            </a:r>
            <a:r>
              <a:rPr lang="en" altLang="zh-CN" dirty="0"/>
              <a:t>Suggestion]</a:t>
            </a:r>
            <a:r>
              <a:rPr lang="zh-CN" altLang="en-US" dirty="0"/>
              <a:t>格式返回。每次等用户输入后，再进行下一轮的交流</a:t>
            </a:r>
            <a:endParaRPr lang="en-US" altLang="zh-CN" dirty="0"/>
          </a:p>
          <a:p>
            <a:pPr marL="342900" indent="-342900">
              <a:buAutoNum type="arabicPeriod"/>
            </a:pPr>
            <a:r>
              <a:rPr lang="zh-CN" altLang="en-US" dirty="0"/>
              <a:t>必须使用简短话术，单词数量小于等于</a:t>
            </a:r>
            <a:r>
              <a:rPr lang="en-US" altLang="zh-CN" dirty="0"/>
              <a:t>30</a:t>
            </a:r>
            <a:r>
              <a:rPr lang="zh-CN" altLang="en-US" dirty="0"/>
              <a:t>个，用高中水平的词汇</a:t>
            </a:r>
            <a:endParaRPr lang="en-US" altLang="zh-CN" dirty="0"/>
          </a:p>
          <a:p>
            <a:pPr marL="342900" indent="-342900">
              <a:buAutoNum type="arabicPeriod"/>
            </a:pPr>
            <a:r>
              <a:rPr lang="zh-CN" altLang="en-US" dirty="0"/>
              <a:t>聊天内容必须避免敏感内容和话题。要平滑引导对话进行，话题推进自然流畅 </a:t>
            </a:r>
            <a:br>
              <a:rPr lang="zh-CN" altLang="en-US" dirty="0"/>
            </a:br>
            <a:endParaRPr lang="zh-CN" altLang="en-US" dirty="0"/>
          </a:p>
        </p:txBody>
      </p:sp>
      <p:sp>
        <p:nvSpPr>
          <p:cNvPr id="12" name="文本框 11">
            <a:extLst>
              <a:ext uri="{FF2B5EF4-FFF2-40B4-BE49-F238E27FC236}">
                <a16:creationId xmlns:a16="http://schemas.microsoft.com/office/drawing/2014/main" id="{5859F843-574C-B29D-7AB7-FF6E1123E212}"/>
              </a:ext>
            </a:extLst>
          </p:cNvPr>
          <p:cNvSpPr txBox="1"/>
          <p:nvPr/>
        </p:nvSpPr>
        <p:spPr>
          <a:xfrm>
            <a:off x="70139" y="1529477"/>
            <a:ext cx="9952751" cy="646331"/>
          </a:xfrm>
          <a:prstGeom prst="rect">
            <a:avLst/>
          </a:prstGeom>
          <a:noFill/>
        </p:spPr>
        <p:txBody>
          <a:bodyPr wrap="square">
            <a:spAutoFit/>
          </a:bodyPr>
          <a:lstStyle/>
          <a:p>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话题扩充后，我们可以和</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拼接，生成老师开场白</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并通过调用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4.0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生成</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Response</a:t>
            </a:r>
            <a:r>
              <a:rPr lang="zh-CN" altLang="e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生成老师开场白</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如下：</a:t>
            </a:r>
            <a:endParaRPr lang="zh-CN" altLang="en-US" dirty="0"/>
          </a:p>
        </p:txBody>
      </p:sp>
      <p:sp>
        <p:nvSpPr>
          <p:cNvPr id="14" name="文本框 13">
            <a:extLst>
              <a:ext uri="{FF2B5EF4-FFF2-40B4-BE49-F238E27FC236}">
                <a16:creationId xmlns:a16="http://schemas.microsoft.com/office/drawing/2014/main" id="{DF7F88DF-A95D-2B1A-EBDA-929B9067C1D4}"/>
              </a:ext>
            </a:extLst>
          </p:cNvPr>
          <p:cNvSpPr txBox="1"/>
          <p:nvPr/>
        </p:nvSpPr>
        <p:spPr>
          <a:xfrm>
            <a:off x="111662" y="5117438"/>
            <a:ext cx="10851181" cy="646331"/>
          </a:xfrm>
          <a:prstGeom prst="rect">
            <a:avLst/>
          </a:prstGeom>
          <a:noFill/>
        </p:spPr>
        <p:txBody>
          <a:bodyPr wrap="square">
            <a:spAutoFit/>
          </a:bodyPr>
          <a:lstStyle/>
          <a:p>
            <a:r>
              <a:rPr lang="en-US" altLang="zh-CN" dirty="0"/>
              <a:t>## </a:t>
            </a:r>
            <a:r>
              <a:rPr lang="zh-CN" altLang="en-US" dirty="0"/>
              <a:t>下面是本次交流的内容 </a:t>
            </a:r>
            <a:r>
              <a:rPr lang="en-US" altLang="zh-CN" dirty="0"/>
              <a:t>[</a:t>
            </a:r>
            <a:r>
              <a:rPr lang="zh-CN" altLang="en-US" dirty="0"/>
              <a:t>主题介绍</a:t>
            </a:r>
            <a:r>
              <a:rPr lang="en-US" altLang="zh-CN" dirty="0"/>
              <a:t>] </a:t>
            </a:r>
            <a:r>
              <a:rPr lang="zh-CN" altLang="en-US" dirty="0"/>
              <a:t>两位朋友在户外徒步时，一人询问另一人的生日，引发了一段对话。完成情景对话后，他们能更加了解彼此，增进友谊。</a:t>
            </a:r>
          </a:p>
        </p:txBody>
      </p:sp>
    </p:spTree>
    <p:extLst>
      <p:ext uri="{BB962C8B-B14F-4D97-AF65-F5344CB8AC3E}">
        <p14:creationId xmlns:p14="http://schemas.microsoft.com/office/powerpoint/2010/main" val="15133913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a:solidFill>
                  <a:srgbClr val="090909"/>
                </a:solidFill>
                <a:effectLst/>
                <a:highlight>
                  <a:srgbClr val="FFFFFF"/>
                </a:highlight>
                <a:latin typeface="-apple-system"/>
              </a:rPr>
              <a:t>（</a:t>
            </a:r>
            <a:r>
              <a:rPr lang="en-US" altLang="zh-CN" sz="2000" b="1" i="0">
                <a:solidFill>
                  <a:srgbClr val="090909"/>
                </a:solidFill>
                <a:effectLst/>
                <a:highlight>
                  <a:srgbClr val="FFFFFF"/>
                </a:highlight>
                <a:latin typeface="-apple-system"/>
              </a:rPr>
              <a:t>2</a:t>
            </a:r>
            <a:r>
              <a:rPr lang="zh-CN" altLang="en-US" sz="2000" b="1" i="0">
                <a:solidFill>
                  <a:srgbClr val="090909"/>
                </a:solidFill>
                <a:effectLst/>
                <a:highlight>
                  <a:srgbClr val="FFFFFF"/>
                </a:highlight>
                <a:latin typeface="-apple-system"/>
              </a:rPr>
              <a:t>）数据扩充</a:t>
            </a:r>
            <a:endParaRPr lang="zh-CN" altLang="en-US" sz="2000" b="1" i="0" dirty="0">
              <a:solidFill>
                <a:srgbClr val="090909"/>
              </a:solidFill>
              <a:effectLst/>
              <a:highlight>
                <a:srgbClr val="FFFFFF"/>
              </a:highlight>
              <a:latin typeface="+mj-ea"/>
              <a:ea typeface="+mj-ea"/>
            </a:endParaRPr>
          </a:p>
        </p:txBody>
      </p:sp>
      <p:sp>
        <p:nvSpPr>
          <p:cNvPr id="12" name="文本框 11">
            <a:extLst>
              <a:ext uri="{FF2B5EF4-FFF2-40B4-BE49-F238E27FC236}">
                <a16:creationId xmlns:a16="http://schemas.microsoft.com/office/drawing/2014/main" id="{5859F843-574C-B29D-7AB7-FF6E1123E212}"/>
              </a:ext>
            </a:extLst>
          </p:cNvPr>
          <p:cNvSpPr txBox="1"/>
          <p:nvPr/>
        </p:nvSpPr>
        <p:spPr>
          <a:xfrm>
            <a:off x="70139" y="1529477"/>
            <a:ext cx="9952751" cy="923330"/>
          </a:xfrm>
          <a:prstGeom prst="rect">
            <a:avLst/>
          </a:prstGeom>
          <a:noFill/>
        </p:spPr>
        <p:txBody>
          <a:bodyPr wrap="square">
            <a:spAutoFit/>
          </a:bodyPr>
          <a:lstStyle/>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得到老师开场白后，我们可以调用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4.0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生成简略和正常回答的</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即生成学生回答：</a:t>
            </a:r>
          </a:p>
          <a:p>
            <a:br>
              <a:rPr lang="zh-CN" altLang="en-US" dirty="0"/>
            </a:br>
            <a:endParaRPr lang="zh-CN" altLang="en-US" dirty="0"/>
          </a:p>
        </p:txBody>
      </p:sp>
      <p:sp>
        <p:nvSpPr>
          <p:cNvPr id="4" name="文本框 3">
            <a:extLst>
              <a:ext uri="{FF2B5EF4-FFF2-40B4-BE49-F238E27FC236}">
                <a16:creationId xmlns:a16="http://schemas.microsoft.com/office/drawing/2014/main" id="{21689959-1AA2-D56D-4DE4-76FA70CD28A0}"/>
              </a:ext>
            </a:extLst>
          </p:cNvPr>
          <p:cNvSpPr txBox="1"/>
          <p:nvPr/>
        </p:nvSpPr>
        <p:spPr>
          <a:xfrm>
            <a:off x="237225" y="2096870"/>
            <a:ext cx="10681443" cy="2031325"/>
          </a:xfrm>
          <a:prstGeom prst="rect">
            <a:avLst/>
          </a:prstGeom>
          <a:noFill/>
        </p:spPr>
        <p:txBody>
          <a:bodyPr wrap="square">
            <a:spAutoFit/>
          </a:bodyPr>
          <a:lstStyle/>
          <a:p>
            <a:r>
              <a:rPr lang="zh-CN" altLang="en-US" dirty="0"/>
              <a:t>请扮演一个</a:t>
            </a:r>
            <a:r>
              <a:rPr lang="zh-CN" altLang="en-US" b="1" dirty="0"/>
              <a:t>中国小学水平</a:t>
            </a:r>
            <a:r>
              <a:rPr lang="zh-CN" altLang="en-US" dirty="0"/>
              <a:t>的英语学生，按规则回答以下对话中的问题。 </a:t>
            </a:r>
            <a:r>
              <a:rPr lang="en-US" altLang="zh-CN" dirty="0"/>
              <a:t>## </a:t>
            </a:r>
            <a:r>
              <a:rPr lang="zh-CN" altLang="en-US" dirty="0"/>
              <a:t>规则 </a:t>
            </a:r>
            <a:r>
              <a:rPr lang="en-US" altLang="zh-CN" dirty="0"/>
              <a:t>1. </a:t>
            </a:r>
            <a:r>
              <a:rPr lang="zh-CN" altLang="en-US" dirty="0"/>
              <a:t>仅使用最简单的句式，回答要简短，不超过</a:t>
            </a:r>
            <a:r>
              <a:rPr lang="en-US" altLang="zh-CN" dirty="0"/>
              <a:t>10</a:t>
            </a:r>
            <a:r>
              <a:rPr lang="zh-CN" altLang="en-US" dirty="0"/>
              <a:t>个单词。 </a:t>
            </a:r>
            <a:r>
              <a:rPr lang="en-US" altLang="zh-CN" dirty="0"/>
              <a:t>2. </a:t>
            </a:r>
            <a:r>
              <a:rPr lang="zh-CN" altLang="en-US" dirty="0"/>
              <a:t>可以有语法和拼写错误。 </a:t>
            </a:r>
            <a:r>
              <a:rPr lang="en-US" altLang="zh-CN" dirty="0"/>
              <a:t>3. </a:t>
            </a:r>
            <a:r>
              <a:rPr lang="zh-CN" altLang="en-US" dirty="0"/>
              <a:t>对话中如果有复杂的单词，可以表示不认识那个单词。</a:t>
            </a:r>
            <a:endParaRPr lang="en-US" altLang="zh-CN" dirty="0"/>
          </a:p>
          <a:p>
            <a:r>
              <a:rPr lang="zh-CN" altLang="en-US" dirty="0"/>
              <a:t> </a:t>
            </a:r>
            <a:r>
              <a:rPr lang="en-US" altLang="zh-CN" dirty="0"/>
              <a:t>## </a:t>
            </a:r>
            <a:r>
              <a:rPr lang="zh-CN" altLang="en-US" dirty="0"/>
              <a:t>对话历史 </a:t>
            </a:r>
            <a:r>
              <a:rPr lang="en" altLang="zh-CN" dirty="0"/>
              <a:t>teacher: Hey there, it’s a wonderful day for hiking, isn’t it? By the way, when is your birthday? </a:t>
            </a:r>
          </a:p>
          <a:p>
            <a:r>
              <a:rPr lang="en" altLang="zh-CN" dirty="0"/>
              <a:t>student: My birthday is on July 20th.</a:t>
            </a:r>
          </a:p>
          <a:p>
            <a:r>
              <a:rPr lang="en" altLang="zh-CN" dirty="0"/>
              <a:t> teacher: Oh, cool. So you’re a Cancer. Do you believe in horoscopes or astrology?</a:t>
            </a:r>
            <a:endParaRPr lang="zh-CN" altLang="en-US" dirty="0"/>
          </a:p>
        </p:txBody>
      </p:sp>
      <p:sp>
        <p:nvSpPr>
          <p:cNvPr id="7" name="文本框 6">
            <a:extLst>
              <a:ext uri="{FF2B5EF4-FFF2-40B4-BE49-F238E27FC236}">
                <a16:creationId xmlns:a16="http://schemas.microsoft.com/office/drawing/2014/main" id="{E0AF9900-0B8A-B492-3597-B3659B04FCBB}"/>
              </a:ext>
            </a:extLst>
          </p:cNvPr>
          <p:cNvSpPr txBox="1"/>
          <p:nvPr/>
        </p:nvSpPr>
        <p:spPr>
          <a:xfrm>
            <a:off x="237225" y="4068413"/>
            <a:ext cx="11054750" cy="1754326"/>
          </a:xfrm>
          <a:prstGeom prst="rect">
            <a:avLst/>
          </a:prstGeom>
          <a:noFill/>
        </p:spPr>
        <p:txBody>
          <a:bodyPr wrap="square">
            <a:spAutoFit/>
          </a:bodyPr>
          <a:lstStyle/>
          <a:p>
            <a:br>
              <a:rPr lang="zh-CN" altLang="en-US" dirty="0"/>
            </a:br>
            <a:r>
              <a:rPr lang="zh-CN" altLang="en-US" dirty="0"/>
              <a:t>请扮演一个</a:t>
            </a:r>
            <a:r>
              <a:rPr lang="zh-CN" altLang="en-US" b="1" dirty="0"/>
              <a:t>中国高中水平</a:t>
            </a:r>
            <a:r>
              <a:rPr lang="zh-CN" altLang="en-US" dirty="0"/>
              <a:t>的英语学生，按规则回答以下对话中的问题。 </a:t>
            </a:r>
            <a:r>
              <a:rPr lang="en-US" altLang="zh-CN" dirty="0"/>
              <a:t>## </a:t>
            </a:r>
            <a:r>
              <a:rPr lang="zh-CN" altLang="en-US" dirty="0"/>
              <a:t>规则 </a:t>
            </a:r>
            <a:r>
              <a:rPr lang="en-US" altLang="zh-CN" dirty="0"/>
              <a:t>1. </a:t>
            </a:r>
            <a:r>
              <a:rPr lang="zh-CN" altLang="en-US" dirty="0"/>
              <a:t>在高中水平英语的范围内，尽量使用高级句式。 </a:t>
            </a:r>
            <a:r>
              <a:rPr lang="en-US" altLang="zh-CN" dirty="0"/>
              <a:t>2. </a:t>
            </a:r>
            <a:r>
              <a:rPr lang="zh-CN" altLang="en-US" dirty="0"/>
              <a:t>回答要简短，不超过</a:t>
            </a:r>
            <a:r>
              <a:rPr lang="en-US" altLang="zh-CN" dirty="0"/>
              <a:t>30</a:t>
            </a:r>
            <a:r>
              <a:rPr lang="zh-CN" altLang="en-US" dirty="0"/>
              <a:t>个单词。</a:t>
            </a:r>
            <a:endParaRPr lang="en-US" altLang="zh-CN" dirty="0"/>
          </a:p>
          <a:p>
            <a:r>
              <a:rPr lang="zh-CN" altLang="en-US" dirty="0"/>
              <a:t> </a:t>
            </a:r>
            <a:r>
              <a:rPr lang="en-US" altLang="zh-CN" dirty="0"/>
              <a:t>## </a:t>
            </a:r>
            <a:r>
              <a:rPr lang="zh-CN" altLang="en-US" dirty="0"/>
              <a:t>对话历史 </a:t>
            </a:r>
            <a:r>
              <a:rPr lang="en" altLang="zh-CN" dirty="0"/>
              <a:t>teacher: Hey there, it’s a wonderful day for hiking, isn’t it? By the way, when is your birthday? student: My birthday is on July 20th. </a:t>
            </a:r>
          </a:p>
          <a:p>
            <a:r>
              <a:rPr lang="en" altLang="zh-CN" dirty="0"/>
              <a:t>teacher: Oh, cool. So you’re a Cancer. Do you believe in horoscopes or astrology?</a:t>
            </a:r>
            <a:endParaRPr lang="zh-CN" altLang="en-US" dirty="0"/>
          </a:p>
        </p:txBody>
      </p:sp>
    </p:spTree>
    <p:extLst>
      <p:ext uri="{BB962C8B-B14F-4D97-AF65-F5344CB8AC3E}">
        <p14:creationId xmlns:p14="http://schemas.microsoft.com/office/powerpoint/2010/main" val="358953503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136082" y="801311"/>
            <a:ext cx="11054751" cy="400110"/>
          </a:xfrm>
          <a:prstGeom prst="rect">
            <a:avLst/>
          </a:prstGeom>
          <a:noFill/>
        </p:spPr>
        <p:txBody>
          <a:bodyPr wrap="square">
            <a:spAutoFit/>
          </a:bodyPr>
          <a:lstStyle/>
          <a:p>
            <a:pPr fontAlgn="base"/>
            <a:r>
              <a:rPr lang="zh-CN" altLang="en-US" sz="2000" b="1" i="0">
                <a:solidFill>
                  <a:srgbClr val="090909"/>
                </a:solidFill>
                <a:effectLst/>
                <a:highlight>
                  <a:srgbClr val="FFFFFF"/>
                </a:highlight>
                <a:latin typeface="-apple-system"/>
              </a:rPr>
              <a:t>（</a:t>
            </a:r>
            <a:r>
              <a:rPr lang="en-US" altLang="zh-CN" sz="2000" b="1" i="0">
                <a:solidFill>
                  <a:srgbClr val="090909"/>
                </a:solidFill>
                <a:effectLst/>
                <a:highlight>
                  <a:srgbClr val="FFFFFF"/>
                </a:highlight>
                <a:latin typeface="-apple-system"/>
              </a:rPr>
              <a:t>2</a:t>
            </a:r>
            <a:r>
              <a:rPr lang="zh-CN" altLang="en-US" sz="2000" b="1" i="0">
                <a:solidFill>
                  <a:srgbClr val="090909"/>
                </a:solidFill>
                <a:effectLst/>
                <a:highlight>
                  <a:srgbClr val="FFFFFF"/>
                </a:highlight>
                <a:latin typeface="-apple-system"/>
              </a:rPr>
              <a:t>）数据扩充</a:t>
            </a:r>
            <a:endParaRPr lang="zh-CN" altLang="en-US" sz="2000" b="1" i="0" dirty="0">
              <a:solidFill>
                <a:srgbClr val="090909"/>
              </a:solidFill>
              <a:effectLst/>
              <a:highlight>
                <a:srgbClr val="FFFFFF"/>
              </a:highlight>
              <a:latin typeface="+mj-ea"/>
              <a:ea typeface="+mj-ea"/>
            </a:endParaRPr>
          </a:p>
        </p:txBody>
      </p:sp>
      <p:sp>
        <p:nvSpPr>
          <p:cNvPr id="12" name="文本框 11">
            <a:extLst>
              <a:ext uri="{FF2B5EF4-FFF2-40B4-BE49-F238E27FC236}">
                <a16:creationId xmlns:a16="http://schemas.microsoft.com/office/drawing/2014/main" id="{5859F843-574C-B29D-7AB7-FF6E1123E212}"/>
              </a:ext>
            </a:extLst>
          </p:cNvPr>
          <p:cNvSpPr txBox="1"/>
          <p:nvPr/>
        </p:nvSpPr>
        <p:spPr>
          <a:xfrm>
            <a:off x="70139" y="1529477"/>
            <a:ext cx="9952751" cy="923330"/>
          </a:xfrm>
          <a:prstGeom prst="rect">
            <a:avLst/>
          </a:prstGeom>
          <a:noFill/>
        </p:spPr>
        <p:txBody>
          <a:bodyPr wrap="square">
            <a:spAutoFit/>
          </a:bodyPr>
          <a:lstStyle/>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得到学生对开场白的回答后，根据历史对话记录调用</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4.0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生成老师对话</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Prompt</a:t>
            </a:r>
            <a:r>
              <a:rPr lang="zh-CN" altLang="e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a:t>
            </a:r>
          </a:p>
          <a:p>
            <a:br>
              <a:rPr lang="zh-CN" altLang="en-US" dirty="0"/>
            </a:br>
            <a:endParaRPr lang="zh-CN" altLang="en-US" dirty="0"/>
          </a:p>
        </p:txBody>
      </p:sp>
      <p:sp>
        <p:nvSpPr>
          <p:cNvPr id="6" name="文本框 5">
            <a:extLst>
              <a:ext uri="{FF2B5EF4-FFF2-40B4-BE49-F238E27FC236}">
                <a16:creationId xmlns:a16="http://schemas.microsoft.com/office/drawing/2014/main" id="{7313128B-3381-744C-4544-FBBDB3CCC339}"/>
              </a:ext>
            </a:extLst>
          </p:cNvPr>
          <p:cNvSpPr txBox="1"/>
          <p:nvPr/>
        </p:nvSpPr>
        <p:spPr>
          <a:xfrm>
            <a:off x="409753" y="2110096"/>
            <a:ext cx="11712107" cy="3416320"/>
          </a:xfrm>
          <a:prstGeom prst="rect">
            <a:avLst/>
          </a:prstGeom>
          <a:noFill/>
        </p:spPr>
        <p:txBody>
          <a:bodyPr wrap="square">
            <a:spAutoFit/>
          </a:bodyPr>
          <a:lstStyle/>
          <a:p>
            <a:r>
              <a:rPr lang="zh-CN" altLang="en-US" dirty="0"/>
              <a:t>你是一位英文口语老师，要和</a:t>
            </a:r>
            <a:r>
              <a:rPr lang="en-US" altLang="zh-CN" dirty="0"/>
              <a:t>【</a:t>
            </a:r>
            <a:r>
              <a:rPr lang="zh-CN" altLang="en-US" dirty="0"/>
              <a:t>中国高中水平</a:t>
            </a:r>
            <a:r>
              <a:rPr lang="en-US" altLang="zh-CN" dirty="0"/>
              <a:t>】</a:t>
            </a:r>
            <a:r>
              <a:rPr lang="zh-CN" altLang="en-US" dirty="0"/>
              <a:t>的英语学生进行口语练习。 </a:t>
            </a:r>
            <a:r>
              <a:rPr lang="en-US" altLang="zh-CN" dirty="0"/>
              <a:t>## </a:t>
            </a:r>
            <a:r>
              <a:rPr lang="zh-CN" altLang="en-US" dirty="0"/>
              <a:t>输出格式。每次返回格式必须按下述要求返回 以</a:t>
            </a:r>
            <a:r>
              <a:rPr lang="en" altLang="zh-CN" dirty="0"/>
              <a:t>JSON</a:t>
            </a:r>
            <a:r>
              <a:rPr lang="zh-CN" altLang="en-US" dirty="0"/>
              <a:t>格式输出 </a:t>
            </a:r>
            <a:r>
              <a:rPr lang="en-US" altLang="zh-CN" dirty="0"/>
              <a:t>{ "</a:t>
            </a:r>
            <a:r>
              <a:rPr lang="en" altLang="zh-CN" dirty="0"/>
              <a:t>Reply": [xxx]//</a:t>
            </a:r>
            <a:r>
              <a:rPr lang="zh-CN" altLang="en-US" dirty="0"/>
              <a:t>给学生上句话的英文回复；不超过</a:t>
            </a:r>
            <a:r>
              <a:rPr lang="en-US" altLang="zh-CN" dirty="0"/>
              <a:t>30</a:t>
            </a:r>
            <a:r>
              <a:rPr lang="zh-CN" altLang="en-US" dirty="0"/>
              <a:t>个单词；如果学生回复的内容与</a:t>
            </a:r>
            <a:r>
              <a:rPr lang="en-US" altLang="zh-CN" dirty="0"/>
              <a:t>[</a:t>
            </a:r>
            <a:r>
              <a:rPr lang="zh-CN" altLang="en-US" dirty="0"/>
              <a:t>主题介绍</a:t>
            </a:r>
            <a:r>
              <a:rPr lang="en-US" altLang="zh-CN" dirty="0"/>
              <a:t>]</a:t>
            </a:r>
            <a:r>
              <a:rPr lang="zh-CN" altLang="en-US" dirty="0"/>
              <a:t>无关，则提醒用户，并重新开始下一段对话内容。所有交流内容必须限制在本次</a:t>
            </a:r>
            <a:r>
              <a:rPr lang="en-US" altLang="zh-CN" dirty="0"/>
              <a:t>[</a:t>
            </a:r>
            <a:r>
              <a:rPr lang="zh-CN" altLang="en-US" dirty="0"/>
              <a:t>主题</a:t>
            </a:r>
            <a:r>
              <a:rPr lang="en-US" altLang="zh-CN" dirty="0"/>
              <a:t>]</a:t>
            </a:r>
            <a:r>
              <a:rPr lang="zh-CN" altLang="en-US" dirty="0"/>
              <a:t>内 </a:t>
            </a:r>
            <a:r>
              <a:rPr lang="en-US" altLang="zh-CN" dirty="0"/>
              <a:t>"</a:t>
            </a:r>
            <a:r>
              <a:rPr lang="en" altLang="zh-CN" dirty="0"/>
              <a:t>Suggestion": [</a:t>
            </a:r>
            <a:r>
              <a:rPr lang="en" altLang="zh-CN" dirty="0" err="1"/>
              <a:t>xxx,xxx,xxx</a:t>
            </a:r>
            <a:r>
              <a:rPr lang="en" altLang="zh-CN" dirty="0"/>
              <a:t>]//</a:t>
            </a:r>
            <a:r>
              <a:rPr lang="zh-CN" altLang="en-US" dirty="0"/>
              <a:t>英文回复；每次生成推荐学生的英文回复</a:t>
            </a:r>
            <a:r>
              <a:rPr lang="en-US" altLang="zh-CN" dirty="0"/>
              <a:t>[</a:t>
            </a:r>
            <a:r>
              <a:rPr lang="en" altLang="zh-CN" dirty="0"/>
              <a:t>Reply]</a:t>
            </a:r>
            <a:r>
              <a:rPr lang="zh-CN" altLang="en-US" dirty="0"/>
              <a:t>的</a:t>
            </a:r>
            <a:r>
              <a:rPr lang="en-US" altLang="zh-CN" dirty="0"/>
              <a:t>【3</a:t>
            </a:r>
            <a:r>
              <a:rPr lang="zh-CN" altLang="en-US" dirty="0"/>
              <a:t>个句子</a:t>
            </a:r>
            <a:r>
              <a:rPr lang="en-US" altLang="zh-CN" dirty="0"/>
              <a:t>】 "</a:t>
            </a:r>
            <a:r>
              <a:rPr lang="en" altLang="zh-CN" dirty="0"/>
              <a:t>Analysis": [xxx]//</a:t>
            </a:r>
            <a:r>
              <a:rPr lang="zh-CN" altLang="en-US" dirty="0"/>
              <a:t>中文回复；仔细分析回复内容，若学生回复正确，则点评学生使用的句式和单词；若学生回复有问题，需要从词汇、语法、语句完整性等维度格纠正错误。分析的是学生的回复内容，</a:t>
            </a:r>
            <a:r>
              <a:rPr lang="en-US" altLang="zh-CN" dirty="0"/>
              <a:t>【</a:t>
            </a:r>
            <a:r>
              <a:rPr lang="zh-CN" altLang="en-US" dirty="0"/>
              <a:t>不要解释</a:t>
            </a:r>
            <a:r>
              <a:rPr lang="en" altLang="zh-CN" dirty="0"/>
              <a:t>Reply</a:t>
            </a:r>
            <a:r>
              <a:rPr lang="zh-CN" altLang="en-US" dirty="0"/>
              <a:t>和</a:t>
            </a:r>
            <a:r>
              <a:rPr lang="en" altLang="zh-CN" dirty="0"/>
              <a:t>Suggestion</a:t>
            </a:r>
            <a:r>
              <a:rPr lang="zh-CN" altLang="en-US" dirty="0"/>
              <a:t>的内容</a:t>
            </a:r>
            <a:r>
              <a:rPr lang="en-US" altLang="zh-CN" dirty="0"/>
              <a:t>】</a:t>
            </a:r>
            <a:r>
              <a:rPr lang="zh-CN" altLang="en-US" dirty="0"/>
              <a:t>，</a:t>
            </a:r>
            <a:r>
              <a:rPr lang="en-US" altLang="zh-CN" dirty="0"/>
              <a:t>【</a:t>
            </a:r>
            <a:r>
              <a:rPr lang="zh-CN" altLang="en-US" dirty="0"/>
              <a:t>不要翻译学生说的话</a:t>
            </a:r>
            <a:r>
              <a:rPr lang="en-US" altLang="zh-CN" dirty="0"/>
              <a:t>】 } ## </a:t>
            </a:r>
            <a:r>
              <a:rPr lang="zh-CN" altLang="en-US" dirty="0"/>
              <a:t>对话要求 </a:t>
            </a:r>
            <a:r>
              <a:rPr lang="en-US" altLang="zh-CN" dirty="0"/>
              <a:t>1. </a:t>
            </a:r>
            <a:r>
              <a:rPr lang="zh-CN" altLang="en-US" dirty="0"/>
              <a:t>所有交流内容必须以</a:t>
            </a:r>
            <a:r>
              <a:rPr lang="en-US" altLang="zh-CN" dirty="0"/>
              <a:t>[</a:t>
            </a:r>
            <a:r>
              <a:rPr lang="en" altLang="zh-CN" dirty="0"/>
              <a:t>Reply]</a:t>
            </a:r>
            <a:r>
              <a:rPr lang="zh-CN" altLang="en" dirty="0"/>
              <a:t>、</a:t>
            </a:r>
            <a:r>
              <a:rPr lang="en" altLang="zh-CN" dirty="0"/>
              <a:t>[Analysis]</a:t>
            </a:r>
            <a:r>
              <a:rPr lang="zh-CN" altLang="en-US" dirty="0"/>
              <a:t>和</a:t>
            </a:r>
            <a:r>
              <a:rPr lang="en-US" altLang="zh-CN" dirty="0"/>
              <a:t>[</a:t>
            </a:r>
            <a:r>
              <a:rPr lang="en" altLang="zh-CN" dirty="0"/>
              <a:t>Suggestion]</a:t>
            </a:r>
            <a:r>
              <a:rPr lang="zh-CN" altLang="en-US" dirty="0"/>
              <a:t>格式返回。每次等用户输入后，再进行下一轮的交流 </a:t>
            </a:r>
            <a:r>
              <a:rPr lang="en-US" altLang="zh-CN" dirty="0"/>
              <a:t>2. </a:t>
            </a:r>
            <a:r>
              <a:rPr lang="zh-CN" altLang="en-US" dirty="0"/>
              <a:t>必须使用简短话术，单词数量小于等于</a:t>
            </a:r>
            <a:r>
              <a:rPr lang="en-US" altLang="zh-CN" dirty="0"/>
              <a:t>30</a:t>
            </a:r>
            <a:r>
              <a:rPr lang="zh-CN" altLang="en-US" dirty="0"/>
              <a:t>个，用高中水平的词汇 </a:t>
            </a:r>
            <a:r>
              <a:rPr lang="en-US" altLang="zh-CN" dirty="0"/>
              <a:t>3. </a:t>
            </a:r>
            <a:r>
              <a:rPr lang="zh-CN" altLang="en-US" dirty="0"/>
              <a:t>聊天内容必须避免敏感内容和话题。要平滑引导对话进行，话题推进自然流畅 </a:t>
            </a:r>
            <a:r>
              <a:rPr lang="en-US" altLang="zh-CN" dirty="0"/>
              <a:t>4. </a:t>
            </a:r>
            <a:r>
              <a:rPr lang="zh-CN" altLang="en-US" dirty="0"/>
              <a:t>如果对方表达不完整</a:t>
            </a:r>
            <a:r>
              <a:rPr lang="en-US" altLang="zh-CN" dirty="0"/>
              <a:t>,</a:t>
            </a:r>
            <a:r>
              <a:rPr lang="zh-CN" altLang="en-US" dirty="0"/>
              <a:t>你需要理解要表达的话术与上下文的关系，并且应该告诉用户应该怎么表达 </a:t>
            </a:r>
            <a:r>
              <a:rPr lang="en-US" altLang="zh-CN" dirty="0"/>
              <a:t>5. </a:t>
            </a:r>
            <a:r>
              <a:rPr lang="zh-CN" altLang="en-US" dirty="0"/>
              <a:t>不管对方提出什么样的问题，什么样的话术，只要不符合</a:t>
            </a:r>
            <a:r>
              <a:rPr lang="en-US" altLang="zh-CN" dirty="0"/>
              <a:t>[</a:t>
            </a:r>
            <a:r>
              <a:rPr lang="zh-CN" altLang="en-US" dirty="0"/>
              <a:t>主题介绍</a:t>
            </a:r>
            <a:r>
              <a:rPr lang="en-US" altLang="zh-CN" dirty="0"/>
              <a:t>]</a:t>
            </a:r>
            <a:r>
              <a:rPr lang="zh-CN" altLang="en-US" dirty="0"/>
              <a:t>的内容，则直接返回</a:t>
            </a:r>
            <a:r>
              <a:rPr lang="en-US" altLang="zh-CN" dirty="0"/>
              <a:t>"</a:t>
            </a:r>
            <a:r>
              <a:rPr lang="zh-CN" altLang="en-US" dirty="0"/>
              <a:t>您跑题了，我们现在讨论的是关于</a:t>
            </a:r>
            <a:r>
              <a:rPr lang="en-US" altLang="zh-CN" dirty="0"/>
              <a:t>[</a:t>
            </a:r>
            <a:r>
              <a:rPr lang="zh-CN" altLang="en-US" dirty="0"/>
              <a:t>主题名称</a:t>
            </a:r>
            <a:r>
              <a:rPr lang="en-US" altLang="zh-CN" dirty="0"/>
              <a:t>]</a:t>
            </a:r>
            <a:r>
              <a:rPr lang="zh-CN" altLang="en-US" dirty="0"/>
              <a:t>的内容</a:t>
            </a:r>
            <a:r>
              <a:rPr lang="en-US" altLang="zh-CN" dirty="0"/>
              <a:t>"</a:t>
            </a:r>
            <a:r>
              <a:rPr lang="zh-CN" altLang="en-US" dirty="0"/>
              <a:t>；若回复的内容不是英文，则直接返回</a:t>
            </a:r>
            <a:r>
              <a:rPr lang="en-US" altLang="zh-CN" dirty="0"/>
              <a:t>"</a:t>
            </a:r>
            <a:r>
              <a:rPr lang="zh-CN" altLang="en-US" dirty="0"/>
              <a:t>请尝试使用英语回答</a:t>
            </a:r>
            <a:r>
              <a:rPr lang="en-US" altLang="zh-CN" dirty="0"/>
              <a:t>"</a:t>
            </a:r>
            <a:endParaRPr lang="zh-CN" altLang="en-US" dirty="0"/>
          </a:p>
        </p:txBody>
      </p:sp>
    </p:spTree>
    <p:extLst>
      <p:ext uri="{BB962C8B-B14F-4D97-AF65-F5344CB8AC3E}">
        <p14:creationId xmlns:p14="http://schemas.microsoft.com/office/powerpoint/2010/main" val="123895091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分析与处理数据</a:t>
            </a:r>
          </a:p>
          <a:p>
            <a:pPr latinLnBrk="1"/>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0D86A4C9-C452-C252-CE36-98F4B1F90D6B}"/>
              </a:ext>
            </a:extLst>
          </p:cNvPr>
          <p:cNvSpPr txBox="1"/>
          <p:nvPr/>
        </p:nvSpPr>
        <p:spPr>
          <a:xfrm>
            <a:off x="70139" y="794487"/>
            <a:ext cx="11054751" cy="400110"/>
          </a:xfrm>
          <a:prstGeom prst="rect">
            <a:avLst/>
          </a:prstGeom>
          <a:noFill/>
        </p:spPr>
        <p:txBody>
          <a:bodyPr wrap="square">
            <a:spAutoFit/>
          </a:bodyPr>
          <a:lstStyle/>
          <a:p>
            <a:pPr fontAlgn="base"/>
            <a:r>
              <a:rPr lang="zh-CN" altLang="en-US" sz="2000" b="1" i="0" dirty="0">
                <a:solidFill>
                  <a:srgbClr val="090909"/>
                </a:solidFill>
                <a:effectLst/>
                <a:highlight>
                  <a:srgbClr val="FFFFFF"/>
                </a:highlight>
                <a:latin typeface="-apple-system"/>
              </a:rPr>
              <a:t>（</a:t>
            </a:r>
            <a:r>
              <a:rPr lang="en-US" altLang="zh-CN" sz="2000" b="1" i="0" dirty="0">
                <a:solidFill>
                  <a:srgbClr val="090909"/>
                </a:solidFill>
                <a:effectLst/>
                <a:highlight>
                  <a:srgbClr val="FFFFFF"/>
                </a:highlight>
                <a:latin typeface="-apple-system"/>
              </a:rPr>
              <a:t>2</a:t>
            </a:r>
            <a:r>
              <a:rPr lang="zh-CN" altLang="en-US" sz="2000" b="1" i="0" dirty="0">
                <a:solidFill>
                  <a:srgbClr val="090909"/>
                </a:solidFill>
                <a:effectLst/>
                <a:highlight>
                  <a:srgbClr val="FFFFFF"/>
                </a:highlight>
                <a:latin typeface="-apple-system"/>
              </a:rPr>
              <a:t>）数据清洗</a:t>
            </a:r>
            <a:endParaRPr lang="zh-CN" altLang="en-US" sz="2000" b="1" i="0" dirty="0">
              <a:solidFill>
                <a:srgbClr val="090909"/>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014E398D-7B61-ABC7-2299-69371A5CA803}"/>
              </a:ext>
            </a:extLst>
          </p:cNvPr>
          <p:cNvSpPr txBox="1"/>
          <p:nvPr/>
        </p:nvSpPr>
        <p:spPr>
          <a:xfrm>
            <a:off x="539149" y="1807081"/>
            <a:ext cx="11054751" cy="646331"/>
          </a:xfrm>
          <a:prstGeom prst="rect">
            <a:avLst/>
          </a:prstGeom>
          <a:noFill/>
        </p:spPr>
        <p:txBody>
          <a:bodyPr wrap="square">
            <a:spAutoFit/>
          </a:bodyPr>
          <a:lstStyle/>
          <a:p>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我们获取到生成的数据后，需要通过人工</a:t>
            </a:r>
            <a:r>
              <a:rPr lang="en"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Review</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的方式来保证</a:t>
            </a:r>
            <a:r>
              <a:rPr lang="en" altLang="zh-CN" b="0" i="0" dirty="0" err="1">
                <a:solidFill>
                  <a:srgbClr val="151B26"/>
                </a:solidFill>
                <a:effectLst/>
                <a:highlight>
                  <a:srgbClr val="FFFFFF"/>
                </a:highlight>
                <a:latin typeface="PingFangSC-Regular" panose="020B0400000000000000" pitchFamily="34" charset="-122"/>
                <a:ea typeface="PingFangSC-Regular" panose="020B0400000000000000" pitchFamily="34" charset="-122"/>
              </a:rPr>
              <a:t>Prompt+Response</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对的质量，并剔除重复回答、格式不正确的回答等。</a:t>
            </a:r>
            <a:endParaRPr lang="zh-CN" altLang="en-US" dirty="0"/>
          </a:p>
        </p:txBody>
      </p:sp>
    </p:spTree>
    <p:extLst>
      <p:ext uri="{BB962C8B-B14F-4D97-AF65-F5344CB8AC3E}">
        <p14:creationId xmlns:p14="http://schemas.microsoft.com/office/powerpoint/2010/main" val="219087853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830997"/>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拆分训练集与评估集</a:t>
            </a:r>
          </a:p>
          <a:p>
            <a:pPr latinLnBrk="1"/>
            <a:endParaRPr lang="zh-CN" altLang="en" sz="2400" b="1" i="0" dirty="0">
              <a:solidFill>
                <a:srgbClr val="003F87"/>
              </a:solidFill>
              <a:effectLst/>
              <a:highlight>
                <a:srgbClr val="FFFFFF"/>
              </a:highlight>
              <a:latin typeface="+mj-ea"/>
              <a:ea typeface="+mj-ea"/>
            </a:endParaRPr>
          </a:p>
        </p:txBody>
      </p:sp>
      <p:sp>
        <p:nvSpPr>
          <p:cNvPr id="6" name="文本框 5">
            <a:extLst>
              <a:ext uri="{FF2B5EF4-FFF2-40B4-BE49-F238E27FC236}">
                <a16:creationId xmlns:a16="http://schemas.microsoft.com/office/drawing/2014/main" id="{A5E8ACA1-0E77-1E35-E678-54258DFCA61E}"/>
              </a:ext>
            </a:extLst>
          </p:cNvPr>
          <p:cNvSpPr txBox="1"/>
          <p:nvPr/>
        </p:nvSpPr>
        <p:spPr>
          <a:xfrm>
            <a:off x="327804" y="1312260"/>
            <a:ext cx="11145327" cy="1754326"/>
          </a:xfrm>
          <a:prstGeom prst="rect">
            <a:avLst/>
          </a:prstGeom>
          <a:noFill/>
        </p:spPr>
        <p:txBody>
          <a:bodyPr wrap="square">
            <a:spAutoFit/>
          </a:bodyPr>
          <a:lstStyle/>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按以上逻辑迭代生成四轮对话，过滤错乱数据后共</a:t>
            </a:r>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3000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条。我们取</a:t>
            </a:r>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50</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条真实数据作为评估数据集。评估集的规范如下：</a:t>
            </a:r>
          </a:p>
          <a:p>
            <a:pPr algn="l" fontAlgn="base">
              <a:buFont typeface="Arial" panose="020B0604020202020204" pitchFamily="34" charset="0"/>
              <a:buChar char="•"/>
            </a:pPr>
            <a:r>
              <a:rPr lang="zh-CN" altLang="en-US" b="0" i="0" dirty="0">
                <a:solidFill>
                  <a:srgbClr val="151B26"/>
                </a:solidFill>
                <a:effectLst/>
                <a:highlight>
                  <a:srgbClr val="FFFFFF"/>
                </a:highlight>
                <a:latin typeface="inherit"/>
              </a:rPr>
              <a:t>评估集中需覆盖我们期望通过调优解决的难点</a:t>
            </a:r>
            <a:r>
              <a:rPr lang="en" altLang="zh-CN" b="0" i="0" dirty="0">
                <a:solidFill>
                  <a:srgbClr val="151B26"/>
                </a:solidFill>
                <a:effectLst/>
                <a:highlight>
                  <a:srgbClr val="FFFFFF"/>
                </a:highlight>
                <a:latin typeface="inherit"/>
              </a:rPr>
              <a:t>case</a:t>
            </a:r>
            <a:r>
              <a:rPr lang="zh-CN" altLang="en" b="0" i="0" dirty="0">
                <a:solidFill>
                  <a:srgbClr val="151B26"/>
                </a:solidFill>
                <a:effectLst/>
                <a:highlight>
                  <a:srgbClr val="FFFFFF"/>
                </a:highlight>
                <a:latin typeface="inherit"/>
              </a:rPr>
              <a:t>。</a:t>
            </a:r>
          </a:p>
          <a:p>
            <a:pPr algn="l" fontAlgn="base">
              <a:buFont typeface="Arial" panose="020B0604020202020204" pitchFamily="34" charset="0"/>
              <a:buChar char="•"/>
            </a:pPr>
            <a:r>
              <a:rPr lang="zh-CN" altLang="en-US" b="0" i="0" dirty="0">
                <a:solidFill>
                  <a:srgbClr val="151B26"/>
                </a:solidFill>
                <a:effectLst/>
                <a:highlight>
                  <a:srgbClr val="FFFFFF"/>
                </a:highlight>
                <a:latin typeface="inherit"/>
              </a:rPr>
              <a:t>评估集中的数据分布和真实场景中的分布保持一致。</a:t>
            </a:r>
          </a:p>
          <a:p>
            <a:br>
              <a:rPr lang="zh-CN" altLang="en-US" dirty="0"/>
            </a:br>
            <a:endParaRPr lang="zh-CN" altLang="en-US" dirty="0"/>
          </a:p>
        </p:txBody>
      </p:sp>
    </p:spTree>
    <p:extLst>
      <p:ext uri="{BB962C8B-B14F-4D97-AF65-F5344CB8AC3E}">
        <p14:creationId xmlns:p14="http://schemas.microsoft.com/office/powerpoint/2010/main" val="141228125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881567"/>
            <a:ext cx="10738590" cy="892552"/>
          </a:xfrm>
          <a:prstGeom prst="rect">
            <a:avLst/>
          </a:prstGeom>
          <a:noFill/>
        </p:spPr>
        <p:txBody>
          <a:bodyPr wrap="square" rtlCol="0">
            <a:spAutoFit/>
          </a:bodyPr>
          <a:lstStyle/>
          <a:p>
            <a:r>
              <a:rPr lang="en-US" altLang="zh-CN" sz="2800" b="1" dirty="0">
                <a:latin typeface="+mj-ea"/>
                <a:ea typeface="+mj-ea"/>
              </a:rPr>
              <a:t>      </a:t>
            </a:r>
            <a:r>
              <a:rPr lang="zh-CN" altLang="en-US" sz="2400" b="1" dirty="0">
                <a:latin typeface="+mj-ea"/>
                <a:ea typeface="+mj-ea"/>
              </a:rPr>
              <a:t> </a:t>
            </a:r>
            <a:r>
              <a:rPr lang="zh-CN" altLang="en-US" sz="2400" b="1" i="0" dirty="0">
                <a:solidFill>
                  <a:srgbClr val="333333"/>
                </a:solidFill>
                <a:effectLst/>
                <a:highlight>
                  <a:srgbClr val="FFFFFF"/>
                </a:highlight>
                <a:latin typeface="+mj-ea"/>
                <a:ea typeface="+mj-ea"/>
              </a:rPr>
              <a:t>终端设备计算能力</a:t>
            </a:r>
            <a:r>
              <a:rPr lang="zh-CN" altLang="en-US" sz="2400" b="1" i="0" dirty="0">
                <a:solidFill>
                  <a:srgbClr val="003F87"/>
                </a:solidFill>
                <a:effectLst/>
                <a:highlight>
                  <a:srgbClr val="FFFFFF"/>
                </a:highlight>
                <a:latin typeface="+mj-ea"/>
                <a:ea typeface="+mj-ea"/>
              </a:rPr>
              <a:t>有限</a:t>
            </a:r>
            <a:r>
              <a:rPr lang="zh-CN" altLang="en-US" sz="2400" b="1" i="0" dirty="0">
                <a:solidFill>
                  <a:srgbClr val="333333"/>
                </a:solidFill>
                <a:effectLst/>
                <a:highlight>
                  <a:srgbClr val="FFFFFF"/>
                </a:highlight>
                <a:latin typeface="+mj-ea"/>
                <a:ea typeface="+mj-ea"/>
              </a:rPr>
              <a:t>，大部分模型参数具备较高的</a:t>
            </a:r>
            <a:r>
              <a:rPr lang="zh-CN" altLang="en-US" sz="2400" b="1" i="0" dirty="0">
                <a:solidFill>
                  <a:srgbClr val="003F87"/>
                </a:solidFill>
                <a:effectLst/>
                <a:highlight>
                  <a:srgbClr val="FFFFFF"/>
                </a:highlight>
                <a:latin typeface="+mj-ea"/>
                <a:ea typeface="+mj-ea"/>
              </a:rPr>
              <a:t>冗余性</a:t>
            </a:r>
            <a:r>
              <a:rPr lang="zh-CN" altLang="en-US" sz="2400" b="1" i="0" dirty="0">
                <a:solidFill>
                  <a:srgbClr val="333333"/>
                </a:solidFill>
                <a:effectLst/>
                <a:highlight>
                  <a:srgbClr val="FFFFFF"/>
                </a:highlight>
                <a:latin typeface="+mj-ea"/>
                <a:ea typeface="+mj-ea"/>
              </a:rPr>
              <a:t>，剪枝后可加速推理</a:t>
            </a:r>
            <a:endParaRPr lang="zh-CN" altLang="en-US" sz="2400" b="1" dirty="0">
              <a:solidFill>
                <a:srgbClr val="2F5597"/>
              </a:solidFill>
              <a:latin typeface="+mj-ea"/>
              <a:ea typeface="+mj-ea"/>
            </a:endParaRPr>
          </a:p>
        </p:txBody>
      </p:sp>
      <p:sp>
        <p:nvSpPr>
          <p:cNvPr id="12" name="文本框 11">
            <a:extLst>
              <a:ext uri="{FF2B5EF4-FFF2-40B4-BE49-F238E27FC236}">
                <a16:creationId xmlns:a16="http://schemas.microsoft.com/office/drawing/2014/main" id="{8E5A02E8-E34C-E815-0536-6D4AFA7C2B2C}"/>
              </a:ext>
            </a:extLst>
          </p:cNvPr>
          <p:cNvSpPr txBox="1"/>
          <p:nvPr/>
        </p:nvSpPr>
        <p:spPr>
          <a:xfrm>
            <a:off x="2394264" y="5976627"/>
            <a:ext cx="1210588" cy="400110"/>
          </a:xfrm>
          <a:prstGeom prst="rect">
            <a:avLst/>
          </a:prstGeom>
          <a:noFill/>
        </p:spPr>
        <p:txBody>
          <a:bodyPr wrap="none" rtlCol="0">
            <a:spAutoFit/>
          </a:bodyPr>
          <a:lstStyle/>
          <a:p>
            <a:r>
              <a:rPr lang="zh-CN" altLang="en-US" sz="2000" dirty="0">
                <a:latin typeface="+mj-ea"/>
                <a:ea typeface="+mj-ea"/>
              </a:rPr>
              <a:t>终端设备</a:t>
            </a:r>
          </a:p>
        </p:txBody>
      </p:sp>
      <p:sp>
        <p:nvSpPr>
          <p:cNvPr id="4" name="文本框 3">
            <a:extLst>
              <a:ext uri="{FF2B5EF4-FFF2-40B4-BE49-F238E27FC236}">
                <a16:creationId xmlns:a16="http://schemas.microsoft.com/office/drawing/2014/main" id="{560BC6CB-F5CD-FAF0-7889-1636493EBC25}"/>
              </a:ext>
            </a:extLst>
          </p:cNvPr>
          <p:cNvSpPr txBox="1"/>
          <p:nvPr/>
        </p:nvSpPr>
        <p:spPr>
          <a:xfrm>
            <a:off x="7981856" y="5976627"/>
            <a:ext cx="1210588" cy="400110"/>
          </a:xfrm>
          <a:prstGeom prst="rect">
            <a:avLst/>
          </a:prstGeom>
          <a:noFill/>
        </p:spPr>
        <p:txBody>
          <a:bodyPr wrap="none" rtlCol="0">
            <a:spAutoFit/>
          </a:bodyPr>
          <a:lstStyle/>
          <a:p>
            <a:r>
              <a:rPr lang="zh-CN" altLang="en-US" sz="2000" dirty="0">
                <a:latin typeface="+mj-ea"/>
                <a:ea typeface="+mj-ea"/>
              </a:rPr>
              <a:t>参数冗余</a:t>
            </a:r>
          </a:p>
        </p:txBody>
      </p:sp>
      <p:pic>
        <p:nvPicPr>
          <p:cNvPr id="6" name="图片 5">
            <a:extLst>
              <a:ext uri="{FF2B5EF4-FFF2-40B4-BE49-F238E27FC236}">
                <a16:creationId xmlns:a16="http://schemas.microsoft.com/office/drawing/2014/main" id="{FC35C6B5-4031-8F24-6C92-A45C888C403E}"/>
              </a:ext>
            </a:extLst>
          </p:cNvPr>
          <p:cNvPicPr>
            <a:picLocks noChangeAspect="1"/>
          </p:cNvPicPr>
          <p:nvPr/>
        </p:nvPicPr>
        <p:blipFill>
          <a:blip r:embed="rId3"/>
          <a:stretch>
            <a:fillRect/>
          </a:stretch>
        </p:blipFill>
        <p:spPr>
          <a:xfrm>
            <a:off x="624625" y="1988410"/>
            <a:ext cx="5471374" cy="3988023"/>
          </a:xfrm>
          <a:prstGeom prst="rect">
            <a:avLst/>
          </a:prstGeom>
        </p:spPr>
      </p:pic>
      <p:pic>
        <p:nvPicPr>
          <p:cNvPr id="1026" name="Picture 2">
            <a:extLst>
              <a:ext uri="{FF2B5EF4-FFF2-40B4-BE49-F238E27FC236}">
                <a16:creationId xmlns:a16="http://schemas.microsoft.com/office/drawing/2014/main" id="{CFC208E7-1D4E-FD4F-B890-386555BB7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009323"/>
            <a:ext cx="5650685" cy="325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63974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dirty="0">
                <a:solidFill>
                  <a:srgbClr val="151B26"/>
                </a:solidFill>
                <a:highlight>
                  <a:srgbClr val="FFFFFF"/>
                </a:highlight>
                <a:latin typeface="-apple-system"/>
                <a:ea typeface="+mj-ea"/>
              </a:rPr>
              <a:t>微调</a:t>
            </a:r>
            <a:r>
              <a:rPr lang="zh-CN" altLang="en-US" sz="2400" b="1" i="0" dirty="0">
                <a:solidFill>
                  <a:srgbClr val="151B26"/>
                </a:solidFill>
                <a:effectLst/>
                <a:highlight>
                  <a:srgbClr val="FFFFFF"/>
                </a:highlight>
                <a:latin typeface="-apple-system"/>
              </a:rPr>
              <a:t>模型</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88C6A078-BC05-E23B-A906-96A69ECB3609}"/>
              </a:ext>
            </a:extLst>
          </p:cNvPr>
          <p:cNvSpPr txBox="1"/>
          <p:nvPr/>
        </p:nvSpPr>
        <p:spPr>
          <a:xfrm>
            <a:off x="328932" y="1730788"/>
            <a:ext cx="11072004" cy="2308324"/>
          </a:xfrm>
          <a:prstGeom prst="rect">
            <a:avLst/>
          </a:prstGeom>
          <a:noFill/>
        </p:spPr>
        <p:txBody>
          <a:bodyPr wrap="square">
            <a:spAutoFit/>
          </a:bodyPr>
          <a:lstStyle/>
          <a:p>
            <a:pPr algn="l" fontAlgn="base"/>
            <a:r>
              <a:rPr lang="en-US" altLang="zh-CN" b="1" i="0" dirty="0">
                <a:solidFill>
                  <a:srgbClr val="151B26"/>
                </a:solidFill>
                <a:effectLst/>
                <a:highlight>
                  <a:srgbClr val="FFFFFF"/>
                </a:highlight>
                <a:latin typeface="-apple-system"/>
              </a:rPr>
              <a:t>1</a:t>
            </a:r>
            <a:r>
              <a:rPr lang="zh-CN" altLang="en-US" b="1" i="0" dirty="0">
                <a:solidFill>
                  <a:srgbClr val="151B26"/>
                </a:solidFill>
                <a:effectLst/>
                <a:highlight>
                  <a:srgbClr val="FFFFFF"/>
                </a:highlight>
                <a:latin typeface="-apple-system"/>
              </a:rPr>
              <a:t>、基础模型选择</a:t>
            </a:r>
          </a:p>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角色对话场景由于需要大模型根据之前上文信息快速理解内容，并以贴合角色的口吻和用户对话。因此对于大模型的记忆能力、语言理解能力、创作能力有较高的要求。</a:t>
            </a:r>
          </a:p>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通过在千帆体验中心对比多个基础模型在角色对话上的效果，同时综合基础模型耗时和模型训练价格，最终选择了</a:t>
            </a:r>
            <a:r>
              <a:rPr lang="en" altLang="zh-CN" b="1" i="0" dirty="0">
                <a:solidFill>
                  <a:srgbClr val="151B26"/>
                </a:solidFill>
                <a:effectLst/>
                <a:highlight>
                  <a:srgbClr val="FFFFFF"/>
                </a:highlight>
                <a:latin typeface="PingFangSC-Regular" panose="020B0400000000000000" pitchFamily="34" charset="-122"/>
                <a:ea typeface="PingFangSC-Regular" panose="020B0400000000000000" pitchFamily="34" charset="-122"/>
              </a:rPr>
              <a:t>ERNIE Speed</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模型。该模型为百度</a:t>
            </a:r>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2024</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年最新发布的自研高性能大语言模型，通用能力优异，适合作为基座模型进行精调，更好地处理特定场景问题，同时具备极佳的推理性能。</a:t>
            </a:r>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p:txBody>
      </p:sp>
    </p:spTree>
    <p:extLst>
      <p:ext uri="{BB962C8B-B14F-4D97-AF65-F5344CB8AC3E}">
        <p14:creationId xmlns:p14="http://schemas.microsoft.com/office/powerpoint/2010/main" val="3986947961"/>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dirty="0">
                <a:solidFill>
                  <a:srgbClr val="151B26"/>
                </a:solidFill>
                <a:highlight>
                  <a:srgbClr val="FFFFFF"/>
                </a:highlight>
                <a:latin typeface="-apple-system"/>
                <a:ea typeface="+mj-ea"/>
              </a:rPr>
              <a:t>微调</a:t>
            </a:r>
            <a:r>
              <a:rPr lang="zh-CN" altLang="en-US" sz="2400" b="1" i="0" dirty="0">
                <a:solidFill>
                  <a:srgbClr val="151B26"/>
                </a:solidFill>
                <a:effectLst/>
                <a:highlight>
                  <a:srgbClr val="FFFFFF"/>
                </a:highlight>
                <a:latin typeface="-apple-system"/>
              </a:rPr>
              <a:t>模型</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88C6A078-BC05-E23B-A906-96A69ECB3609}"/>
              </a:ext>
            </a:extLst>
          </p:cNvPr>
          <p:cNvSpPr txBox="1"/>
          <p:nvPr/>
        </p:nvSpPr>
        <p:spPr>
          <a:xfrm>
            <a:off x="208162" y="553263"/>
            <a:ext cx="11072004" cy="5355312"/>
          </a:xfrm>
          <a:prstGeom prst="rect">
            <a:avLst/>
          </a:prstGeom>
          <a:noFill/>
        </p:spPr>
        <p:txBody>
          <a:bodyPr wrap="square">
            <a:spAutoFit/>
          </a:bodyPr>
          <a:lstStyle/>
          <a:p>
            <a:pPr algn="l" fontAlgn="base"/>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2.</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 </a:t>
            </a:r>
            <a:r>
              <a:rPr lang="zh-CN" altLang="en-US" dirty="0">
                <a:solidFill>
                  <a:srgbClr val="151B26"/>
                </a:solidFill>
                <a:highlight>
                  <a:srgbClr val="FFFFFF"/>
                </a:highlight>
                <a:latin typeface="PingFangSC-Regular" panose="020B0400000000000000" pitchFamily="34" charset="-122"/>
                <a:ea typeface="PingFangSC-Regular" panose="020B0400000000000000" pitchFamily="34" charset="-122"/>
              </a:rPr>
              <a:t>微调流程</a:t>
            </a:r>
            <a:endParaRPr lang="en-US" altLang="zh-CN" dirty="0">
              <a:solidFill>
                <a:srgbClr val="151B26"/>
              </a:solidFill>
              <a:highlight>
                <a:srgbClr val="FFFFFF"/>
              </a:highlight>
              <a:latin typeface="PingFangSC-Regular" panose="020B0400000000000000" pitchFamily="34" charset="-122"/>
              <a:ea typeface="PingFangSC-Regular" panose="020B0400000000000000" pitchFamily="34" charset="-122"/>
            </a:endParaRPr>
          </a:p>
          <a:p>
            <a:pPr marL="285750" indent="-285750" algn="l" fontAlgn="base">
              <a:buFont typeface="Arial" panose="020B0604020202020204" pitchFamily="34" charset="0"/>
              <a:buChar char="•"/>
            </a:pPr>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 </a:t>
            </a:r>
            <a:r>
              <a:rPr lang="en-US" altLang="zh-CN" b="0" i="0" dirty="0">
                <a:solidFill>
                  <a:srgbClr val="151B26"/>
                </a:solidFill>
                <a:effectLst/>
                <a:highlight>
                  <a:srgbClr val="FFFFFF"/>
                </a:highlight>
                <a:latin typeface="+mj-ea"/>
                <a:ea typeface="+mj-ea"/>
              </a:rPr>
              <a:t>Post-Pretrain</a:t>
            </a:r>
          </a:p>
          <a:p>
            <a:pPr lvl="1" fontAlgn="base"/>
            <a:r>
              <a:rPr lang="en-US" altLang="zh-CN" b="0" i="0" dirty="0">
                <a:effectLst/>
                <a:highlight>
                  <a:srgbClr val="FFFFFF"/>
                </a:highlight>
                <a:latin typeface="PingFangSC-Regular" panose="020B0400000000000000" pitchFamily="34" charset="-122"/>
                <a:ea typeface="PingFangSC-Regular" panose="020B0400000000000000" pitchFamily="34" charset="-122"/>
              </a:rPr>
              <a:t>1.</a:t>
            </a:r>
            <a:r>
              <a:rPr lang="zh-CN" altLang="en-US" b="0" i="0" dirty="0">
                <a:effectLst/>
                <a:highlight>
                  <a:srgbClr val="FFFFFF"/>
                </a:highlight>
                <a:latin typeface="PingFangSC-Regular" panose="020B0400000000000000" pitchFamily="34" charset="-122"/>
                <a:ea typeface="PingFangSC-Regular" panose="020B0400000000000000" pitchFamily="34" charset="-122"/>
              </a:rPr>
              <a:t>有大量高质量</a:t>
            </a:r>
            <a:r>
              <a:rPr lang="en-US" altLang="zh-CN" b="0" i="0" dirty="0">
                <a:solidFill>
                  <a:srgbClr val="222222"/>
                </a:solidFill>
                <a:effectLst/>
                <a:highlight>
                  <a:srgbClr val="FFFFFF"/>
                </a:highlight>
                <a:latin typeface="-apple-system"/>
                <a:ea typeface="PingFangSC-Medium" panose="020B0400000000000000" pitchFamily="34" charset="-122"/>
              </a:rPr>
              <a:t>(</a:t>
            </a:r>
            <a:r>
              <a:rPr lang="en" altLang="zh-CN" b="0" i="0" dirty="0">
                <a:solidFill>
                  <a:srgbClr val="222222"/>
                </a:solidFill>
                <a:effectLst/>
                <a:highlight>
                  <a:srgbClr val="FFFFFF"/>
                </a:highlight>
                <a:latin typeface="-apple-system"/>
                <a:ea typeface="PingFangSC-Medium" panose="020B0400000000000000" pitchFamily="34" charset="-122"/>
              </a:rPr>
              <a:t>Billion</a:t>
            </a:r>
            <a:r>
              <a:rPr lang="zh-CN" altLang="en-US" b="0" i="0" dirty="0">
                <a:solidFill>
                  <a:srgbClr val="222222"/>
                </a:solidFill>
                <a:effectLst/>
                <a:highlight>
                  <a:srgbClr val="FFFFFF"/>
                </a:highlight>
                <a:latin typeface="-apple-system"/>
                <a:ea typeface="PingFangSC-Medium" panose="020B0400000000000000" pitchFamily="34" charset="-122"/>
              </a:rPr>
              <a:t>级</a:t>
            </a:r>
            <a:r>
              <a:rPr lang="en" altLang="zh-CN" b="0" i="0" dirty="0">
                <a:solidFill>
                  <a:srgbClr val="222222"/>
                </a:solidFill>
                <a:effectLst/>
                <a:highlight>
                  <a:srgbClr val="FFFFFF"/>
                </a:highlight>
                <a:latin typeface="-apple-system"/>
                <a:ea typeface="PingFangSC-Medium" panose="020B0400000000000000" pitchFamily="34" charset="-122"/>
              </a:rPr>
              <a:t>tokens)</a:t>
            </a:r>
            <a:r>
              <a:rPr lang="zh-CN" altLang="en-US" b="0" i="0" dirty="0">
                <a:effectLst/>
                <a:highlight>
                  <a:srgbClr val="FFFFFF"/>
                </a:highlight>
                <a:latin typeface="PingFangSC-Regular" panose="020B0400000000000000" pitchFamily="34" charset="-122"/>
                <a:ea typeface="PingFangSC-Regular" panose="020B0400000000000000" pitchFamily="34" charset="-122"/>
              </a:rPr>
              <a:t>的行业预训练语料；</a:t>
            </a:r>
            <a:endParaRPr lang="en-US" altLang="zh-CN" b="0" i="0" dirty="0">
              <a:solidFill>
                <a:srgbClr val="151B26"/>
              </a:solidFill>
              <a:effectLst/>
              <a:highlight>
                <a:srgbClr val="FFFFFF"/>
              </a:highlight>
              <a:latin typeface="+mj-ea"/>
              <a:ea typeface="+mj-ea"/>
            </a:endParaRPr>
          </a:p>
          <a:p>
            <a:pPr marL="285750" indent="-285750" algn="l" fontAlgn="base">
              <a:buFont typeface="Arial" panose="020B0604020202020204" pitchFamily="34" charset="0"/>
              <a:buChar char="•"/>
            </a:pPr>
            <a:r>
              <a:rPr lang="zh-CN" altLang="en-US" dirty="0">
                <a:solidFill>
                  <a:srgbClr val="151B26"/>
                </a:solidFill>
                <a:highlight>
                  <a:srgbClr val="FFFFFF"/>
                </a:highlight>
                <a:latin typeface="+mj-ea"/>
                <a:ea typeface="+mj-ea"/>
              </a:rPr>
              <a:t> </a:t>
            </a:r>
            <a:r>
              <a:rPr lang="en-US" altLang="zh-CN" dirty="0">
                <a:solidFill>
                  <a:srgbClr val="151B26"/>
                </a:solidFill>
                <a:highlight>
                  <a:srgbClr val="FFFFFF"/>
                </a:highlight>
                <a:latin typeface="+mj-ea"/>
                <a:ea typeface="+mj-ea"/>
              </a:rPr>
              <a:t>SFT</a:t>
            </a:r>
          </a:p>
          <a:p>
            <a:pPr lvl="1"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精调方法包括</a:t>
            </a:r>
            <a:r>
              <a:rPr lang="zh-CN" altLang="en-US" b="1" i="0" dirty="0">
                <a:solidFill>
                  <a:srgbClr val="151B26"/>
                </a:solidFill>
                <a:effectLst/>
                <a:highlight>
                  <a:srgbClr val="FFFFFF"/>
                </a:highlight>
                <a:latin typeface="PingFangSC-Regular" panose="020B0400000000000000" pitchFamily="34" charset="-122"/>
                <a:ea typeface="PingFangSC-Regular" panose="020B0400000000000000" pitchFamily="34" charset="-122"/>
              </a:rPr>
              <a:t>全量更新</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和</a:t>
            </a:r>
            <a:r>
              <a:rPr lang="en" altLang="zh-CN" b="1" i="0" dirty="0" err="1">
                <a:solidFill>
                  <a:srgbClr val="151B26"/>
                </a:solidFill>
                <a:effectLst/>
                <a:highlight>
                  <a:srgbClr val="FFFFFF"/>
                </a:highlight>
                <a:latin typeface="PingFangSC-Regular" panose="020B0400000000000000" pitchFamily="34" charset="-122"/>
                <a:ea typeface="PingFangSC-Regular" panose="020B0400000000000000" pitchFamily="34" charset="-122"/>
              </a:rPr>
              <a:t>LoRA</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两种。</a:t>
            </a:r>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lvl="1"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在数据准备充分，对训练价格不敏感的情况下使用全量更新的训练方法。</a:t>
            </a:r>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lvl="1"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全量更新的调优效果普遍优于</a:t>
            </a:r>
            <a:r>
              <a:rPr lang="en" altLang="zh-CN" b="0" i="0" dirty="0" err="1">
                <a:solidFill>
                  <a:srgbClr val="151B26"/>
                </a:solidFill>
                <a:effectLst/>
                <a:highlight>
                  <a:srgbClr val="FFFFFF"/>
                </a:highlight>
                <a:latin typeface="PingFangSC-Regular" panose="020B0400000000000000" pitchFamily="34" charset="-122"/>
                <a:ea typeface="PingFangSC-Regular" panose="020B0400000000000000" pitchFamily="34" charset="-122"/>
              </a:rPr>
              <a:t>LoRA</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的训练模式。</a:t>
            </a:r>
            <a:endParaRPr lang="en-US" altLang="zh-CN" dirty="0">
              <a:solidFill>
                <a:srgbClr val="151B26"/>
              </a:solidFill>
              <a:highlight>
                <a:srgbClr val="FFFFFF"/>
              </a:highlight>
              <a:latin typeface="+mj-ea"/>
              <a:ea typeface="+mj-ea"/>
            </a:endParaRPr>
          </a:p>
          <a:p>
            <a:pPr marL="285750" indent="-285750" algn="l" fontAlgn="base">
              <a:buFont typeface="Arial" panose="020B0604020202020204" pitchFamily="34" charset="0"/>
              <a:buChar char="•"/>
            </a:pPr>
            <a:r>
              <a:rPr lang="en-US" altLang="zh-CN" b="0" i="0" dirty="0">
                <a:solidFill>
                  <a:srgbClr val="151B26"/>
                </a:solidFill>
                <a:effectLst/>
                <a:highlight>
                  <a:srgbClr val="FFFFFF"/>
                </a:highlight>
                <a:latin typeface="+mj-ea"/>
                <a:ea typeface="+mj-ea"/>
              </a:rPr>
              <a:t>DPO</a:t>
            </a:r>
            <a:r>
              <a:rPr lang="zh-CN" altLang="en-US" b="0" i="0" dirty="0">
                <a:solidFill>
                  <a:srgbClr val="151B26"/>
                </a:solidFill>
                <a:effectLst/>
                <a:highlight>
                  <a:srgbClr val="FFFFFF"/>
                </a:highlight>
                <a:latin typeface="+mj-ea"/>
                <a:ea typeface="+mj-ea"/>
              </a:rPr>
              <a:t>（直接偏好优化）</a:t>
            </a:r>
            <a:endParaRPr lang="en-US" altLang="zh-CN" b="0" i="0" dirty="0">
              <a:solidFill>
                <a:srgbClr val="151B26"/>
              </a:solidFill>
              <a:effectLst/>
              <a:highlight>
                <a:srgbClr val="FFFFFF"/>
              </a:highlight>
              <a:latin typeface="+mj-ea"/>
              <a:ea typeface="+mj-ea"/>
            </a:endParaRPr>
          </a:p>
          <a:p>
            <a:pPr lvl="1" latinLnBrk="1">
              <a:buFont typeface="Arial" panose="020B0604020202020204" pitchFamily="34" charset="0"/>
              <a:buChar char="•"/>
            </a:pPr>
            <a:r>
              <a:rPr lang="zh-CN" altLang="en-US" b="0" i="0" dirty="0">
                <a:solidFill>
                  <a:srgbClr val="222222"/>
                </a:solidFill>
                <a:effectLst/>
                <a:highlight>
                  <a:srgbClr val="FFFFFF"/>
                </a:highlight>
                <a:latin typeface="PingFangSC-Medium" panose="020B0400000000000000" pitchFamily="34" charset="-122"/>
                <a:ea typeface="PingFangSC-Medium" panose="020B0400000000000000" pitchFamily="34" charset="-122"/>
              </a:rPr>
              <a:t>操作更便捷</a:t>
            </a:r>
            <a:r>
              <a:rPr lang="zh-CN" altLang="en-US" b="0" i="0" dirty="0">
                <a:effectLst/>
                <a:highlight>
                  <a:srgbClr val="FFFFFF"/>
                </a:highlight>
                <a:latin typeface="PingFangSC-Regular" panose="020B0400000000000000" pitchFamily="34" charset="-122"/>
                <a:ea typeface="PingFangSC-Regular" panose="020B0400000000000000" pitchFamily="34" charset="-122"/>
              </a:rPr>
              <a:t>：更容易实施和训练，只需匹配专有数据集和训练模型，即可发布服务。</a:t>
            </a:r>
          </a:p>
          <a:p>
            <a:pPr lvl="1" latinLnBrk="1">
              <a:buFont typeface="Arial" panose="020B0604020202020204" pitchFamily="34" charset="0"/>
              <a:buChar char="•"/>
            </a:pPr>
            <a:r>
              <a:rPr lang="zh-CN" altLang="en-US" b="0" i="0" dirty="0">
                <a:solidFill>
                  <a:srgbClr val="222222"/>
                </a:solidFill>
                <a:effectLst/>
                <a:highlight>
                  <a:srgbClr val="FFFFFF"/>
                </a:highlight>
                <a:latin typeface="PingFangSC-Medium" panose="020B0400000000000000" pitchFamily="34" charset="-122"/>
                <a:ea typeface="PingFangSC-Medium" panose="020B0400000000000000" pitchFamily="34" charset="-122"/>
              </a:rPr>
              <a:t>运行更稳定</a:t>
            </a:r>
            <a:r>
              <a:rPr lang="zh-CN" altLang="en-US" b="0" i="0" dirty="0">
                <a:effectLst/>
                <a:highlight>
                  <a:srgbClr val="FFFFFF"/>
                </a:highlight>
                <a:latin typeface="PingFangSC-Regular" panose="020B0400000000000000" pitchFamily="34" charset="-122"/>
                <a:ea typeface="PingFangSC-Regular" panose="020B0400000000000000" pitchFamily="34" charset="-122"/>
              </a:rPr>
              <a:t>：最大力度避免陷入局部最优，保证训练过程更可信、可靠。</a:t>
            </a:r>
          </a:p>
          <a:p>
            <a:pPr lvl="1" latinLnBrk="1">
              <a:buFont typeface="Arial" panose="020B0604020202020204" pitchFamily="34" charset="0"/>
              <a:buChar char="•"/>
            </a:pPr>
            <a:r>
              <a:rPr lang="zh-CN" altLang="en-US" b="0" i="0" dirty="0">
                <a:solidFill>
                  <a:srgbClr val="222222"/>
                </a:solidFill>
                <a:effectLst/>
                <a:highlight>
                  <a:srgbClr val="FFFFFF"/>
                </a:highlight>
                <a:latin typeface="PingFangSC-Medium" panose="020B0400000000000000" pitchFamily="34" charset="-122"/>
                <a:ea typeface="PingFangSC-Medium" panose="020B0400000000000000" pitchFamily="34" charset="-122"/>
              </a:rPr>
              <a:t>效率更明显</a:t>
            </a:r>
            <a:r>
              <a:rPr lang="zh-CN" altLang="en-US" b="0" i="0" dirty="0">
                <a:effectLst/>
                <a:highlight>
                  <a:srgbClr val="FFFFFF"/>
                </a:highlight>
                <a:latin typeface="PingFangSC-Regular" panose="020B0400000000000000" pitchFamily="34" charset="-122"/>
                <a:ea typeface="PingFangSC-Regular" panose="020B0400000000000000" pitchFamily="34" charset="-122"/>
              </a:rPr>
              <a:t>：与强化学习相比，节省训练步骤，需要的计算资源和数据更少，实现训练轻量化。</a:t>
            </a:r>
          </a:p>
          <a:p>
            <a:pPr lvl="1" latinLnBrk="1">
              <a:buFont typeface="Arial" panose="020B0604020202020204" pitchFamily="34" charset="0"/>
              <a:buChar char="•"/>
            </a:pPr>
            <a:r>
              <a:rPr lang="zh-CN" altLang="en-US" b="0" i="0" dirty="0">
                <a:solidFill>
                  <a:srgbClr val="222222"/>
                </a:solidFill>
                <a:effectLst/>
                <a:highlight>
                  <a:srgbClr val="FFFFFF"/>
                </a:highlight>
                <a:latin typeface="PingFangSC-Medium" panose="020B0400000000000000" pitchFamily="34" charset="-122"/>
                <a:ea typeface="PingFangSC-Medium" panose="020B0400000000000000" pitchFamily="34" charset="-122"/>
              </a:rPr>
              <a:t>输出更有效</a:t>
            </a:r>
            <a:r>
              <a:rPr lang="zh-CN" altLang="en-US" b="0" i="0" dirty="0">
                <a:effectLst/>
                <a:highlight>
                  <a:srgbClr val="FFFFFF"/>
                </a:highlight>
                <a:latin typeface="PingFangSC-Regular" panose="020B0400000000000000" pitchFamily="34" charset="-122"/>
                <a:ea typeface="PingFangSC-Regular" panose="020B0400000000000000" pitchFamily="34" charset="-122"/>
              </a:rPr>
              <a:t>：在情感控制、内容摘要和对话输出等语言任务中，效果优于</a:t>
            </a:r>
            <a:r>
              <a:rPr lang="en" altLang="zh-CN" b="0" i="0" dirty="0">
                <a:effectLst/>
                <a:highlight>
                  <a:srgbClr val="FFFFFF"/>
                </a:highlight>
                <a:latin typeface="PingFangSC-Regular" panose="020B0400000000000000" pitchFamily="34" charset="-122"/>
                <a:ea typeface="PingFangSC-Regular" panose="020B0400000000000000" pitchFamily="34" charset="-122"/>
              </a:rPr>
              <a:t>RLHF</a:t>
            </a:r>
            <a:r>
              <a:rPr lang="zh-CN" altLang="en" b="0" i="0" dirty="0">
                <a:effectLst/>
                <a:highlight>
                  <a:srgbClr val="FFFFFF"/>
                </a:highlight>
                <a:latin typeface="PingFangSC-Regular" panose="020B0400000000000000" pitchFamily="34" charset="-122"/>
                <a:ea typeface="PingFangSC-Regular" panose="020B0400000000000000" pitchFamily="34" charset="-122"/>
              </a:rPr>
              <a:t>。</a:t>
            </a:r>
          </a:p>
          <a:p>
            <a:pPr marL="742950" lvl="1" indent="-285750" fontAlgn="base">
              <a:buFont typeface="Arial" panose="020B0604020202020204" pitchFamily="34" charset="0"/>
              <a:buChar char="•"/>
            </a:pPr>
            <a:r>
              <a:rPr lang="zh-CN" altLang="en-US" b="0" i="0" dirty="0">
                <a:solidFill>
                  <a:srgbClr val="151B26"/>
                </a:solidFill>
                <a:effectLst/>
                <a:highlight>
                  <a:srgbClr val="FFFFFF"/>
                </a:highlight>
                <a:latin typeface="+mj-ea"/>
                <a:ea typeface="+mj-ea"/>
              </a:rPr>
              <a:t>数据样例</a:t>
            </a:r>
            <a:endParaRPr lang="en-US" altLang="zh-CN" b="0" i="0" dirty="0">
              <a:solidFill>
                <a:srgbClr val="151B26"/>
              </a:solidFill>
              <a:effectLst/>
              <a:highlight>
                <a:srgbClr val="FFFFFF"/>
              </a:highlight>
              <a:latin typeface="+mj-ea"/>
              <a:ea typeface="+mj-ea"/>
            </a:endParaRPr>
          </a:p>
          <a:p>
            <a:pPr marL="1200150" lvl="2" indent="-285750" fontAlgn="base">
              <a:buFont typeface="Arial" panose="020B0604020202020204" pitchFamily="34" charset="0"/>
              <a:buChar char="•"/>
            </a:pPr>
            <a:r>
              <a:rPr lang="en" altLang="zh-CN" b="0" dirty="0">
                <a:solidFill>
                  <a:srgbClr val="CCCCCC"/>
                </a:solidFill>
                <a:effectLst/>
                <a:highlight>
                  <a:srgbClr val="1F1F1F"/>
                </a:highlight>
                <a:latin typeface="Menlo" panose="020B0609030804020204" pitchFamily="49" charset="0"/>
              </a:rPr>
              <a:t>[{</a:t>
            </a:r>
            <a:r>
              <a:rPr lang="en" altLang="zh-CN" b="0" dirty="0">
                <a:solidFill>
                  <a:srgbClr val="9CDCFE"/>
                </a:solidFill>
                <a:effectLst/>
                <a:highlight>
                  <a:srgbClr val="1F1F1F"/>
                </a:highlight>
                <a:latin typeface="Menlo" panose="020B0609030804020204" pitchFamily="49" charset="0"/>
              </a:rPr>
              <a:t>"</a:t>
            </a:r>
            <a:r>
              <a:rPr lang="en" altLang="zh-CN" b="0" dirty="0" err="1">
                <a:solidFill>
                  <a:srgbClr val="9CDCFE"/>
                </a:solidFill>
                <a:effectLst/>
                <a:highlight>
                  <a:srgbClr val="1F1F1F"/>
                </a:highlight>
                <a:latin typeface="Menlo" panose="020B0609030804020204" pitchFamily="49" charset="0"/>
              </a:rPr>
              <a:t>user"</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CE9178"/>
                </a:solidFill>
                <a:effectLst/>
                <a:highlight>
                  <a:srgbClr val="1F1F1F"/>
                </a:highlight>
                <a:latin typeface="Menlo" panose="020B0609030804020204" pitchFamily="49" charset="0"/>
              </a:rPr>
              <a:t>"hello"</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9CDCFE"/>
                </a:solidFill>
                <a:effectLst/>
                <a:highlight>
                  <a:srgbClr val="1F1F1F"/>
                </a:highlight>
                <a:latin typeface="Menlo" panose="020B0609030804020204" pitchFamily="49" charset="0"/>
              </a:rPr>
              <a:t>"chosen"</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CE9178"/>
                </a:solidFill>
                <a:effectLst/>
                <a:highlight>
                  <a:srgbClr val="1F1F1F"/>
                </a:highlight>
                <a:latin typeface="Menlo" panose="020B0609030804020204" pitchFamily="49" charset="0"/>
              </a:rPr>
              <a:t>"hi</a:t>
            </a:r>
            <a:r>
              <a:rPr lang="en" altLang="zh-CN" b="0" dirty="0">
                <a:solidFill>
                  <a:srgbClr val="CE9178"/>
                </a:solidFill>
                <a:effectLst/>
                <a:highlight>
                  <a:srgbClr val="1F1F1F"/>
                </a:highlight>
                <a:latin typeface="Menlo" panose="020B0609030804020204" pitchFamily="49" charset="0"/>
              </a:rPr>
              <a:t> nice to meet </a:t>
            </a:r>
            <a:r>
              <a:rPr lang="en" altLang="zh-CN" b="0" dirty="0" err="1">
                <a:solidFill>
                  <a:srgbClr val="CE9178"/>
                </a:solidFill>
                <a:effectLst/>
                <a:highlight>
                  <a:srgbClr val="1F1F1F"/>
                </a:highlight>
                <a:latin typeface="Menlo" panose="020B0609030804020204" pitchFamily="49" charset="0"/>
              </a:rPr>
              <a:t>you"</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9CDCFE"/>
                </a:solidFill>
                <a:effectLst/>
                <a:highlight>
                  <a:srgbClr val="1F1F1F"/>
                </a:highlight>
                <a:latin typeface="Menlo" panose="020B0609030804020204" pitchFamily="49" charset="0"/>
              </a:rPr>
              <a:t>"rejected"</a:t>
            </a:r>
            <a:r>
              <a:rPr lang="en" altLang="zh-CN" b="0" dirty="0" err="1">
                <a:solidFill>
                  <a:srgbClr val="CCCCCC"/>
                </a:solidFill>
                <a:effectLst/>
                <a:highlight>
                  <a:srgbClr val="1F1F1F"/>
                </a:highlight>
                <a:latin typeface="Menlo" panose="020B0609030804020204" pitchFamily="49" charset="0"/>
              </a:rPr>
              <a:t>:</a:t>
            </a:r>
            <a:r>
              <a:rPr lang="en" altLang="zh-CN" b="0" dirty="0" err="1">
                <a:solidFill>
                  <a:srgbClr val="CE9178"/>
                </a:solidFill>
                <a:effectLst/>
                <a:highlight>
                  <a:srgbClr val="1F1F1F"/>
                </a:highlight>
                <a:latin typeface="Menlo" panose="020B0609030804020204" pitchFamily="49" charset="0"/>
              </a:rPr>
              <a:t>"leave</a:t>
            </a:r>
            <a:r>
              <a:rPr lang="en" altLang="zh-CN" b="0" dirty="0">
                <a:solidFill>
                  <a:srgbClr val="CE9178"/>
                </a:solidFill>
                <a:effectLst/>
                <a:highlight>
                  <a:srgbClr val="1F1F1F"/>
                </a:highlight>
                <a:latin typeface="Menlo" panose="020B0609030804020204" pitchFamily="49" charset="0"/>
              </a:rPr>
              <a:t> me alone"</a:t>
            </a:r>
            <a:r>
              <a:rPr lang="en" altLang="zh-CN" b="0" dirty="0">
                <a:solidFill>
                  <a:srgbClr val="CCCCCC"/>
                </a:solidFill>
                <a:effectLst/>
                <a:highlight>
                  <a:srgbClr val="1F1F1F"/>
                </a:highlight>
                <a:latin typeface="Menlo" panose="020B0609030804020204" pitchFamily="49" charset="0"/>
              </a:rPr>
              <a:t>}]</a:t>
            </a:r>
          </a:p>
          <a:p>
            <a:pPr marL="742950" lvl="1" indent="-285750" fontAlgn="base">
              <a:buFont typeface="Arial" panose="020B0604020202020204" pitchFamily="34" charset="0"/>
              <a:buChar char="•"/>
            </a:pPr>
            <a:endParaRPr lang="en-US" altLang="zh-CN" b="0" i="0" dirty="0">
              <a:solidFill>
                <a:srgbClr val="151B26"/>
              </a:solidFill>
              <a:effectLst/>
              <a:highlight>
                <a:srgbClr val="FFFFFF"/>
              </a:highlight>
              <a:latin typeface="+mj-ea"/>
              <a:ea typeface="+mj-ea"/>
            </a:endParaRPr>
          </a:p>
          <a:p>
            <a:pPr marL="285750" indent="-285750" algn="l" fontAlgn="base">
              <a:buFont typeface="Arial" panose="020B0604020202020204" pitchFamily="34" charset="0"/>
              <a:buChar char="•"/>
            </a:pPr>
            <a:r>
              <a:rPr lang="en-US" altLang="zh-CN" dirty="0">
                <a:solidFill>
                  <a:srgbClr val="151B26"/>
                </a:solidFill>
                <a:highlight>
                  <a:srgbClr val="FFFFFF"/>
                </a:highlight>
                <a:latin typeface="+mj-ea"/>
                <a:ea typeface="+mj-ea"/>
              </a:rPr>
              <a:t>RLHF</a:t>
            </a:r>
            <a:r>
              <a:rPr lang="zh-CN" altLang="en-US" dirty="0">
                <a:solidFill>
                  <a:srgbClr val="151B26"/>
                </a:solidFill>
                <a:highlight>
                  <a:srgbClr val="FFFFFF"/>
                </a:highlight>
                <a:latin typeface="+mj-ea"/>
                <a:ea typeface="+mj-ea"/>
              </a:rPr>
              <a:t> </a:t>
            </a:r>
            <a:endParaRPr lang="en-US" altLang="zh-CN" b="0" i="0" dirty="0">
              <a:solidFill>
                <a:srgbClr val="151B26"/>
              </a:solidFill>
              <a:effectLst/>
              <a:highlight>
                <a:srgbClr val="FFFFFF"/>
              </a:highlight>
              <a:latin typeface="+mj-ea"/>
              <a:ea typeface="+mj-ea"/>
            </a:endParaRPr>
          </a:p>
          <a:p>
            <a:pPr algn="l" fontAlgn="base"/>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p:txBody>
      </p:sp>
    </p:spTree>
    <p:extLst>
      <p:ext uri="{BB962C8B-B14F-4D97-AF65-F5344CB8AC3E}">
        <p14:creationId xmlns:p14="http://schemas.microsoft.com/office/powerpoint/2010/main" val="422439620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dirty="0">
                <a:solidFill>
                  <a:srgbClr val="151B26"/>
                </a:solidFill>
                <a:highlight>
                  <a:srgbClr val="FFFFFF"/>
                </a:highlight>
                <a:latin typeface="-apple-system"/>
                <a:ea typeface="+mj-ea"/>
              </a:rPr>
              <a:t>微调</a:t>
            </a:r>
            <a:r>
              <a:rPr lang="zh-CN" altLang="en-US" sz="2400" b="1" i="0" dirty="0">
                <a:solidFill>
                  <a:srgbClr val="151B26"/>
                </a:solidFill>
                <a:effectLst/>
                <a:highlight>
                  <a:srgbClr val="FFFFFF"/>
                </a:highlight>
                <a:latin typeface="-apple-system"/>
              </a:rPr>
              <a:t>模型</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88C6A078-BC05-E23B-A906-96A69ECB3609}"/>
              </a:ext>
            </a:extLst>
          </p:cNvPr>
          <p:cNvSpPr txBox="1"/>
          <p:nvPr/>
        </p:nvSpPr>
        <p:spPr>
          <a:xfrm>
            <a:off x="208162" y="553263"/>
            <a:ext cx="11072004" cy="1477328"/>
          </a:xfrm>
          <a:prstGeom prst="rect">
            <a:avLst/>
          </a:prstGeom>
          <a:noFill/>
        </p:spPr>
        <p:txBody>
          <a:bodyPr wrap="square">
            <a:spAutoFit/>
          </a:bodyPr>
          <a:lstStyle/>
          <a:p>
            <a:pPr algn="l" fontAlgn="base"/>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r>
              <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2.</a:t>
            </a:r>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 </a:t>
            </a:r>
            <a:r>
              <a:rPr lang="zh-CN" altLang="en-US" dirty="0">
                <a:solidFill>
                  <a:srgbClr val="151B26"/>
                </a:solidFill>
                <a:highlight>
                  <a:srgbClr val="FFFFFF"/>
                </a:highlight>
                <a:latin typeface="PingFangSC-Regular" panose="020B0400000000000000" pitchFamily="34" charset="-122"/>
                <a:ea typeface="PingFangSC-Regular" panose="020B0400000000000000" pitchFamily="34" charset="-122"/>
              </a:rPr>
              <a:t>微调流程</a:t>
            </a:r>
            <a:endParaRPr lang="en-US" altLang="zh-CN" dirty="0">
              <a:solidFill>
                <a:srgbClr val="151B26"/>
              </a:solidFill>
              <a:highlight>
                <a:srgbClr val="FFFFFF"/>
              </a:highlight>
              <a:latin typeface="PingFangSC-Regular" panose="020B0400000000000000" pitchFamily="34" charset="-122"/>
              <a:ea typeface="PingFangSC-Regular" panose="020B0400000000000000" pitchFamily="34" charset="-122"/>
            </a:endParaRPr>
          </a:p>
          <a:p>
            <a:pPr lvl="1" fontAlgn="base"/>
            <a:endParaRPr lang="en-US" altLang="zh-CN" b="0" i="0" dirty="0">
              <a:solidFill>
                <a:srgbClr val="151B26"/>
              </a:solidFill>
              <a:effectLst/>
              <a:highlight>
                <a:srgbClr val="FFFFFF"/>
              </a:highlight>
              <a:latin typeface="+mj-ea"/>
              <a:ea typeface="+mj-ea"/>
            </a:endParaRPr>
          </a:p>
          <a:p>
            <a:pPr marL="285750" indent="-285750" algn="l" fontAlgn="base">
              <a:buFont typeface="Arial" panose="020B0604020202020204" pitchFamily="34" charset="0"/>
              <a:buChar char="•"/>
            </a:pPr>
            <a:r>
              <a:rPr lang="en-US" altLang="zh-CN" dirty="0">
                <a:solidFill>
                  <a:srgbClr val="151B26"/>
                </a:solidFill>
                <a:highlight>
                  <a:srgbClr val="FFFFFF"/>
                </a:highlight>
                <a:latin typeface="+mj-ea"/>
                <a:ea typeface="+mj-ea"/>
              </a:rPr>
              <a:t>RLHF</a:t>
            </a:r>
            <a:r>
              <a:rPr lang="zh-CN" altLang="en-US" dirty="0">
                <a:solidFill>
                  <a:srgbClr val="151B26"/>
                </a:solidFill>
                <a:highlight>
                  <a:srgbClr val="FFFFFF"/>
                </a:highlight>
                <a:latin typeface="+mj-ea"/>
                <a:ea typeface="+mj-ea"/>
              </a:rPr>
              <a:t> </a:t>
            </a:r>
            <a:endParaRPr lang="en-US" altLang="zh-CN" b="0" i="0" dirty="0">
              <a:solidFill>
                <a:srgbClr val="151B26"/>
              </a:solidFill>
              <a:effectLst/>
              <a:highlight>
                <a:srgbClr val="FFFFFF"/>
              </a:highlight>
              <a:latin typeface="+mj-ea"/>
              <a:ea typeface="+mj-ea"/>
            </a:endParaRPr>
          </a:p>
          <a:p>
            <a:pPr algn="l" fontAlgn="base"/>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p:txBody>
      </p:sp>
      <p:pic>
        <p:nvPicPr>
          <p:cNvPr id="21506" name="Picture 2">
            <a:extLst>
              <a:ext uri="{FF2B5EF4-FFF2-40B4-BE49-F238E27FC236}">
                <a16:creationId xmlns:a16="http://schemas.microsoft.com/office/drawing/2014/main" id="{BA25C795-42C3-3D55-A388-E29A7D8BD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93" y="1764955"/>
            <a:ext cx="10663261" cy="379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84089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精调模型</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3A6A5B73-98D5-F5A0-E3EC-FE8A31F1A6FA}"/>
              </a:ext>
            </a:extLst>
          </p:cNvPr>
          <p:cNvSpPr txBox="1"/>
          <p:nvPr/>
        </p:nvSpPr>
        <p:spPr>
          <a:xfrm>
            <a:off x="228598" y="1043167"/>
            <a:ext cx="10882223" cy="2862322"/>
          </a:xfrm>
          <a:prstGeom prst="rect">
            <a:avLst/>
          </a:prstGeom>
          <a:noFill/>
        </p:spPr>
        <p:txBody>
          <a:bodyPr wrap="square">
            <a:spAutoFit/>
          </a:bodyPr>
          <a:lstStyle/>
          <a:p>
            <a:pPr algn="l" fontAlgn="base"/>
            <a:r>
              <a:rPr lang="en-US" altLang="zh-CN" b="1" i="0" dirty="0">
                <a:solidFill>
                  <a:srgbClr val="151B26"/>
                </a:solidFill>
                <a:effectLst/>
                <a:highlight>
                  <a:srgbClr val="FFFFFF"/>
                </a:highlight>
                <a:latin typeface="-apple-system"/>
              </a:rPr>
              <a:t>3</a:t>
            </a:r>
            <a:r>
              <a:rPr lang="zh-CN" altLang="en-US" b="1" i="0" dirty="0">
                <a:solidFill>
                  <a:srgbClr val="151B26"/>
                </a:solidFill>
                <a:effectLst/>
                <a:highlight>
                  <a:srgbClr val="FFFFFF"/>
                </a:highlight>
                <a:latin typeface="-apple-system"/>
              </a:rPr>
              <a:t>、精调参数配置</a:t>
            </a:r>
          </a:p>
          <a:p>
            <a:pPr algn="l" fontAlgn="base"/>
            <a:r>
              <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rPr>
              <a:t>拿到一个训练场景或者任务后，往往比较难判断参数应该如何调整。一般使用默认的参数值进行训练即可，介绍参数配置中有两个较为关键的参数：</a:t>
            </a:r>
            <a:endParaRPr lang="en-US" altLang="zh-CN"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marL="285750" indent="-285750" algn="l" fontAlgn="base">
              <a:buFont typeface="Arial" panose="020B0604020202020204" pitchFamily="34" charset="0"/>
              <a:buChar char="•"/>
            </a:pPr>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marL="285750" indent="-285750" algn="l" fontAlgn="base">
              <a:buFont typeface="Arial" panose="020B0604020202020204" pitchFamily="34" charset="0"/>
              <a:buChar char="•"/>
            </a:pPr>
            <a:r>
              <a:rPr lang="zh-CN" altLang="en-US" b="0" i="0" dirty="0">
                <a:solidFill>
                  <a:srgbClr val="151B26"/>
                </a:solidFill>
                <a:effectLst/>
                <a:highlight>
                  <a:srgbClr val="FFFFFF"/>
                </a:highlight>
                <a:latin typeface="inherit"/>
              </a:rPr>
              <a:t>迭代轮次（</a:t>
            </a:r>
            <a:r>
              <a:rPr lang="en" altLang="zh-CN" b="0" i="0" dirty="0">
                <a:solidFill>
                  <a:srgbClr val="151B26"/>
                </a:solidFill>
                <a:effectLst/>
                <a:highlight>
                  <a:srgbClr val="FFFFFF"/>
                </a:highlight>
                <a:latin typeface="inherit"/>
              </a:rPr>
              <a:t>Epoch</a:t>
            </a:r>
            <a:r>
              <a:rPr lang="zh-CN" altLang="en" b="0" i="0" dirty="0">
                <a:solidFill>
                  <a:srgbClr val="151B26"/>
                </a:solidFill>
                <a:effectLst/>
                <a:highlight>
                  <a:srgbClr val="FFFFFF"/>
                </a:highlight>
                <a:latin typeface="inherit"/>
              </a:rPr>
              <a:t>）</a:t>
            </a:r>
            <a:r>
              <a:rPr lang="en" altLang="zh-CN" b="0" i="0" dirty="0">
                <a:solidFill>
                  <a:srgbClr val="151B26"/>
                </a:solidFill>
                <a:effectLst/>
                <a:highlight>
                  <a:srgbClr val="FFFFFF"/>
                </a:highlight>
                <a:latin typeface="inherit"/>
              </a:rPr>
              <a:t>: </a:t>
            </a:r>
            <a:r>
              <a:rPr lang="zh-CN" altLang="en-US" b="0" i="0" dirty="0">
                <a:solidFill>
                  <a:srgbClr val="151B26"/>
                </a:solidFill>
                <a:effectLst/>
                <a:highlight>
                  <a:srgbClr val="FFFFFF"/>
                </a:highlight>
                <a:latin typeface="inherit"/>
              </a:rPr>
              <a:t>控制训练过程中的迭代轮数。轮数增加代表会使用训练集对模型训练一次。如果发现</a:t>
            </a:r>
            <a:r>
              <a:rPr lang="zh-CN" altLang="en-US" b="1" i="0" dirty="0">
                <a:solidFill>
                  <a:srgbClr val="151B26"/>
                </a:solidFill>
                <a:effectLst/>
                <a:highlight>
                  <a:srgbClr val="FFFFFF"/>
                </a:highlight>
                <a:latin typeface="inherit"/>
              </a:rPr>
              <a:t>训练</a:t>
            </a:r>
            <a:r>
              <a:rPr lang="en" altLang="zh-CN" b="1" i="0" dirty="0">
                <a:solidFill>
                  <a:srgbClr val="151B26"/>
                </a:solidFill>
                <a:effectLst/>
                <a:highlight>
                  <a:srgbClr val="FFFFFF"/>
                </a:highlight>
                <a:latin typeface="inherit"/>
              </a:rPr>
              <a:t>Loss</a:t>
            </a:r>
            <a:r>
              <a:rPr lang="zh-CN" altLang="en-US" b="1" i="0" dirty="0">
                <a:solidFill>
                  <a:srgbClr val="151B26"/>
                </a:solidFill>
                <a:effectLst/>
                <a:highlight>
                  <a:srgbClr val="FFFFFF"/>
                </a:highlight>
                <a:latin typeface="inherit"/>
              </a:rPr>
              <a:t>不断降低，并未完全收敛</a:t>
            </a:r>
            <a:r>
              <a:rPr lang="zh-CN" altLang="en-US" b="0" i="0" dirty="0">
                <a:solidFill>
                  <a:srgbClr val="151B26"/>
                </a:solidFill>
                <a:effectLst/>
                <a:highlight>
                  <a:srgbClr val="FFFFFF"/>
                </a:highlight>
                <a:latin typeface="inherit"/>
              </a:rPr>
              <a:t>，可通过增加</a:t>
            </a:r>
            <a:r>
              <a:rPr lang="en" altLang="zh-CN" b="0" i="0" dirty="0">
                <a:solidFill>
                  <a:srgbClr val="151B26"/>
                </a:solidFill>
                <a:effectLst/>
                <a:highlight>
                  <a:srgbClr val="FFFFFF"/>
                </a:highlight>
                <a:latin typeface="inherit"/>
              </a:rPr>
              <a:t>Epoch</a:t>
            </a:r>
            <a:r>
              <a:rPr lang="zh-CN" altLang="en-US" b="0" i="0" dirty="0">
                <a:solidFill>
                  <a:srgbClr val="151B26"/>
                </a:solidFill>
                <a:effectLst/>
                <a:highlight>
                  <a:srgbClr val="FFFFFF"/>
                </a:highlight>
                <a:latin typeface="inherit"/>
              </a:rPr>
              <a:t>的方式增加训练</a:t>
            </a:r>
            <a:r>
              <a:rPr lang="en" altLang="zh-CN" b="0" i="0" dirty="0">
                <a:solidFill>
                  <a:srgbClr val="151B26"/>
                </a:solidFill>
                <a:effectLst/>
                <a:highlight>
                  <a:srgbClr val="FFFFFF"/>
                </a:highlight>
                <a:latin typeface="inherit"/>
              </a:rPr>
              <a:t>Step</a:t>
            </a:r>
            <a:r>
              <a:rPr lang="zh-CN" altLang="en" b="0" i="0" dirty="0">
                <a:solidFill>
                  <a:srgbClr val="151B26"/>
                </a:solidFill>
                <a:effectLst/>
                <a:highlight>
                  <a:srgbClr val="FFFFFF"/>
                </a:highlight>
                <a:latin typeface="inherit"/>
              </a:rPr>
              <a:t>。</a:t>
            </a:r>
            <a:r>
              <a:rPr lang="zh-CN" altLang="en-US" b="0" i="0" dirty="0">
                <a:solidFill>
                  <a:srgbClr val="151B26"/>
                </a:solidFill>
                <a:effectLst/>
                <a:highlight>
                  <a:srgbClr val="FFFFFF"/>
                </a:highlight>
                <a:latin typeface="inherit"/>
              </a:rPr>
              <a:t>但也并不是</a:t>
            </a:r>
            <a:r>
              <a:rPr lang="en" altLang="zh-CN" b="0" i="0" dirty="0">
                <a:solidFill>
                  <a:srgbClr val="151B26"/>
                </a:solidFill>
                <a:effectLst/>
                <a:highlight>
                  <a:srgbClr val="FFFFFF"/>
                </a:highlight>
                <a:latin typeface="inherit"/>
              </a:rPr>
              <a:t>Epoch</a:t>
            </a:r>
            <a:r>
              <a:rPr lang="zh-CN" altLang="en-US" b="0" i="0" dirty="0">
                <a:solidFill>
                  <a:srgbClr val="151B26"/>
                </a:solidFill>
                <a:effectLst/>
                <a:highlight>
                  <a:srgbClr val="FFFFFF"/>
                </a:highlight>
                <a:latin typeface="inherit"/>
              </a:rPr>
              <a:t>越大效果越好。因为</a:t>
            </a:r>
            <a:r>
              <a:rPr lang="en" altLang="zh-CN" b="0" i="0" dirty="0">
                <a:solidFill>
                  <a:srgbClr val="151B26"/>
                </a:solidFill>
                <a:effectLst/>
                <a:highlight>
                  <a:srgbClr val="FFFFFF"/>
                </a:highlight>
                <a:latin typeface="inherit"/>
              </a:rPr>
              <a:t>Epoch</a:t>
            </a:r>
            <a:r>
              <a:rPr lang="zh-CN" altLang="en-US" b="0" i="0" dirty="0">
                <a:solidFill>
                  <a:srgbClr val="151B26"/>
                </a:solidFill>
                <a:effectLst/>
                <a:highlight>
                  <a:srgbClr val="FFFFFF"/>
                </a:highlight>
                <a:latin typeface="inherit"/>
              </a:rPr>
              <a:t>很大时，也会存在过拟合的情况。</a:t>
            </a:r>
            <a:endParaRPr lang="en-US" altLang="zh-CN" b="0" i="0" dirty="0">
              <a:solidFill>
                <a:srgbClr val="151B26"/>
              </a:solidFill>
              <a:effectLst/>
              <a:highlight>
                <a:srgbClr val="FFFFFF"/>
              </a:highlight>
              <a:latin typeface="inherit"/>
            </a:endParaRPr>
          </a:p>
          <a:p>
            <a:pPr marL="285750" indent="-285750" algn="l" fontAlgn="base">
              <a:buFont typeface="Arial" panose="020B0604020202020204" pitchFamily="34" charset="0"/>
              <a:buChar char="•"/>
            </a:pPr>
            <a:endParaRPr lang="zh-CN" altLang="en-US" b="0" i="0" dirty="0">
              <a:solidFill>
                <a:srgbClr val="151B26"/>
              </a:solidFill>
              <a:effectLst/>
              <a:highlight>
                <a:srgbClr val="FFFFFF"/>
              </a:highlight>
              <a:latin typeface="inherit"/>
            </a:endParaRPr>
          </a:p>
          <a:p>
            <a:pPr marL="285750" indent="-285750" algn="l" fontAlgn="base">
              <a:buFont typeface="Arial" panose="020B0604020202020204" pitchFamily="34" charset="0"/>
              <a:buChar char="•"/>
            </a:pPr>
            <a:r>
              <a:rPr lang="zh-CN" altLang="en-US" b="0" i="0" dirty="0">
                <a:solidFill>
                  <a:srgbClr val="151B26"/>
                </a:solidFill>
                <a:effectLst/>
                <a:highlight>
                  <a:srgbClr val="FFFFFF"/>
                </a:highlight>
                <a:latin typeface="inherit"/>
              </a:rPr>
              <a:t>学习率（</a:t>
            </a:r>
            <a:r>
              <a:rPr lang="en" altLang="zh-CN" b="0" i="0" dirty="0">
                <a:solidFill>
                  <a:srgbClr val="151B26"/>
                </a:solidFill>
                <a:effectLst/>
                <a:highlight>
                  <a:srgbClr val="FFFFFF"/>
                </a:highlight>
                <a:latin typeface="inherit"/>
              </a:rPr>
              <a:t>Learning Rate</a:t>
            </a:r>
            <a:r>
              <a:rPr lang="zh-CN" altLang="en" b="0" i="0" dirty="0">
                <a:solidFill>
                  <a:srgbClr val="151B26"/>
                </a:solidFill>
                <a:effectLst/>
                <a:highlight>
                  <a:srgbClr val="FFFFFF"/>
                </a:highlight>
                <a:latin typeface="inherit"/>
              </a:rPr>
              <a:t>）</a:t>
            </a:r>
            <a:r>
              <a:rPr lang="en" altLang="zh-CN" b="0" i="0" dirty="0">
                <a:solidFill>
                  <a:srgbClr val="151B26"/>
                </a:solidFill>
                <a:effectLst/>
                <a:highlight>
                  <a:srgbClr val="FFFFFF"/>
                </a:highlight>
                <a:latin typeface="inherit"/>
              </a:rPr>
              <a:t>: </a:t>
            </a:r>
            <a:r>
              <a:rPr lang="zh-CN" altLang="en-US" b="0" i="0" dirty="0">
                <a:solidFill>
                  <a:srgbClr val="151B26"/>
                </a:solidFill>
                <a:effectLst/>
                <a:highlight>
                  <a:srgbClr val="FFFFFF"/>
                </a:highlight>
                <a:latin typeface="inherit"/>
              </a:rPr>
              <a:t>是在梯度下降的过程中更新权重时的超参数，过高会导致模型难以收敛，过低则会导致模型收敛速度过慢</a:t>
            </a:r>
            <a:endParaRPr lang="en-US" altLang="zh-CN" dirty="0">
              <a:solidFill>
                <a:srgbClr val="151B26"/>
              </a:solidFill>
              <a:highlight>
                <a:srgbClr val="FFFFFF"/>
              </a:highlight>
              <a:latin typeface="inherit"/>
            </a:endParaRPr>
          </a:p>
        </p:txBody>
      </p:sp>
    </p:spTree>
    <p:extLst>
      <p:ext uri="{BB962C8B-B14F-4D97-AF65-F5344CB8AC3E}">
        <p14:creationId xmlns:p14="http://schemas.microsoft.com/office/powerpoint/2010/main" val="166956398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精调模型</a:t>
            </a:r>
            <a:endParaRPr lang="zh-CN" altLang="en" sz="2400" b="1" i="0" dirty="0">
              <a:solidFill>
                <a:srgbClr val="003F87"/>
              </a:solidFill>
              <a:effectLst/>
              <a:highlight>
                <a:srgbClr val="FFFFFF"/>
              </a:highlight>
              <a:latin typeface="+mj-ea"/>
              <a:ea typeface="+mj-ea"/>
            </a:endParaRPr>
          </a:p>
        </p:txBody>
      </p:sp>
      <p:graphicFrame>
        <p:nvGraphicFramePr>
          <p:cNvPr id="3" name="表格 2">
            <a:extLst>
              <a:ext uri="{FF2B5EF4-FFF2-40B4-BE49-F238E27FC236}">
                <a16:creationId xmlns:a16="http://schemas.microsoft.com/office/drawing/2014/main" id="{858951EC-E570-DDE2-4AF6-9668F384A757}"/>
              </a:ext>
            </a:extLst>
          </p:cNvPr>
          <p:cNvGraphicFramePr>
            <a:graphicFrameLocks noGrp="1"/>
          </p:cNvGraphicFramePr>
          <p:nvPr>
            <p:extLst>
              <p:ext uri="{D42A27DB-BD31-4B8C-83A1-F6EECF244321}">
                <p14:modId xmlns:p14="http://schemas.microsoft.com/office/powerpoint/2010/main" val="526250892"/>
              </p:ext>
            </p:extLst>
          </p:nvPr>
        </p:nvGraphicFramePr>
        <p:xfrm>
          <a:off x="360726" y="823988"/>
          <a:ext cx="9404375" cy="2643732"/>
        </p:xfrm>
        <a:graphic>
          <a:graphicData uri="http://schemas.openxmlformats.org/drawingml/2006/table">
            <a:tbl>
              <a:tblPr/>
              <a:tblGrid>
                <a:gridCol w="1420951">
                  <a:extLst>
                    <a:ext uri="{9D8B030D-6E8A-4147-A177-3AD203B41FA5}">
                      <a16:colId xmlns:a16="http://schemas.microsoft.com/office/drawing/2014/main" val="1858862032"/>
                    </a:ext>
                  </a:extLst>
                </a:gridCol>
                <a:gridCol w="1420951">
                  <a:extLst>
                    <a:ext uri="{9D8B030D-6E8A-4147-A177-3AD203B41FA5}">
                      <a16:colId xmlns:a16="http://schemas.microsoft.com/office/drawing/2014/main" val="430418652"/>
                    </a:ext>
                  </a:extLst>
                </a:gridCol>
                <a:gridCol w="1420951">
                  <a:extLst>
                    <a:ext uri="{9D8B030D-6E8A-4147-A177-3AD203B41FA5}">
                      <a16:colId xmlns:a16="http://schemas.microsoft.com/office/drawing/2014/main" val="1125967831"/>
                    </a:ext>
                  </a:extLst>
                </a:gridCol>
                <a:gridCol w="1420951">
                  <a:extLst>
                    <a:ext uri="{9D8B030D-6E8A-4147-A177-3AD203B41FA5}">
                      <a16:colId xmlns:a16="http://schemas.microsoft.com/office/drawing/2014/main" val="3337376889"/>
                    </a:ext>
                  </a:extLst>
                </a:gridCol>
                <a:gridCol w="1420951">
                  <a:extLst>
                    <a:ext uri="{9D8B030D-6E8A-4147-A177-3AD203B41FA5}">
                      <a16:colId xmlns:a16="http://schemas.microsoft.com/office/drawing/2014/main" val="3666642447"/>
                    </a:ext>
                  </a:extLst>
                </a:gridCol>
                <a:gridCol w="1420951">
                  <a:extLst>
                    <a:ext uri="{9D8B030D-6E8A-4147-A177-3AD203B41FA5}">
                      <a16:colId xmlns:a16="http://schemas.microsoft.com/office/drawing/2014/main" val="2667313677"/>
                    </a:ext>
                  </a:extLst>
                </a:gridCol>
                <a:gridCol w="878669">
                  <a:extLst>
                    <a:ext uri="{9D8B030D-6E8A-4147-A177-3AD203B41FA5}">
                      <a16:colId xmlns:a16="http://schemas.microsoft.com/office/drawing/2014/main" val="140463149"/>
                    </a:ext>
                  </a:extLst>
                </a:gridCol>
              </a:tblGrid>
              <a:tr h="659614">
                <a:tc>
                  <a:txBody>
                    <a:bodyPr/>
                    <a:lstStyle/>
                    <a:p>
                      <a:pPr algn="l" fontAlgn="ctr"/>
                      <a:br>
                        <a:rPr lang="zh-CN" altLang="en-US" b="1" u="none" strike="noStrike">
                          <a:solidFill>
                            <a:srgbClr val="000000"/>
                          </a:solidFill>
                          <a:effectLst/>
                          <a:latin typeface="inherit"/>
                        </a:rPr>
                      </a:b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1</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2</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3</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4</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5</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zh-CN" altLang="en-US" b="1" u="none" strike="noStrike">
                          <a:solidFill>
                            <a:srgbClr val="000000"/>
                          </a:solidFill>
                          <a:effectLst/>
                          <a:latin typeface="inherit"/>
                        </a:rPr>
                        <a:t>实验</a:t>
                      </a:r>
                      <a:r>
                        <a:rPr lang="en-US" altLang="zh-CN" b="1" u="none" strike="noStrike">
                          <a:solidFill>
                            <a:srgbClr val="000000"/>
                          </a:solidFill>
                          <a:effectLst/>
                          <a:latin typeface="inherit"/>
                        </a:rPr>
                        <a:t>6</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endParaRPr lang="zh-CN" altLang="en-US"/>
                    </a:p>
                  </a:txBody>
                  <a:tcPr>
                    <a:lnL w="9525" cap="flat" cmpd="sng" algn="ctr">
                      <a:solidFill>
                        <a:srgbClr val="D0D7DE"/>
                      </a:solidFill>
                      <a:prstDash val="solid"/>
                      <a:round/>
                      <a:headEnd type="none" w="med" len="med"/>
                      <a:tailEnd type="none" w="med" len="med"/>
                    </a:lnL>
                    <a:lnB w="9525" cap="flat" cmpd="sng" algn="ctr">
                      <a:solidFill>
                        <a:srgbClr val="D0D7DE"/>
                      </a:solidFill>
                      <a:prstDash val="solid"/>
                      <a:round/>
                      <a:headEnd type="none" w="med" len="med"/>
                      <a:tailEnd type="none" w="med" len="med"/>
                    </a:lnB>
                  </a:tcPr>
                </a:tc>
                <a:extLst>
                  <a:ext uri="{0D108BD9-81ED-4DB2-BD59-A6C34878D82A}">
                    <a16:rowId xmlns:a16="http://schemas.microsoft.com/office/drawing/2014/main" val="1459773161"/>
                  </a:ext>
                </a:extLst>
              </a:tr>
              <a:tr h="659614">
                <a:tc>
                  <a:txBody>
                    <a:bodyPr/>
                    <a:lstStyle/>
                    <a:p>
                      <a:pPr algn="l" fontAlgn="ctr"/>
                      <a:r>
                        <a:rPr lang="zh-CN" altLang="en-US" b="1">
                          <a:effectLst/>
                          <a:latin typeface="inherit"/>
                        </a:rPr>
                        <a:t>训练方法</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gridSpan="3">
                  <a:txBody>
                    <a:bodyPr/>
                    <a:lstStyle/>
                    <a:p>
                      <a:pPr algn="l" fontAlgn="ctr"/>
                      <a:r>
                        <a:rPr lang="en" b="0" dirty="0">
                          <a:effectLst/>
                          <a:latin typeface="inherit"/>
                        </a:rPr>
                        <a:t>ERNIE Speed </a:t>
                      </a:r>
                      <a:r>
                        <a:rPr lang="en" b="0" dirty="0" err="1">
                          <a:effectLst/>
                          <a:latin typeface="inherit"/>
                        </a:rPr>
                        <a:t>LoRA</a:t>
                      </a:r>
                      <a:endParaRPr lang="en" b="0" dirty="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hMerge="1">
                  <a:txBody>
                    <a:bodyPr/>
                    <a:lstStyle/>
                    <a:p>
                      <a:endParaRPr lang="zh-CN" altLang="en-US"/>
                    </a:p>
                  </a:txBody>
                  <a:tcPr/>
                </a:tc>
                <a:tc hMerge="1">
                  <a:txBody>
                    <a:bodyPr/>
                    <a:lstStyle/>
                    <a:p>
                      <a:endParaRPr lang="zh-CN" altLang="en-US"/>
                    </a:p>
                  </a:txBody>
                  <a:tcPr/>
                </a:tc>
                <a:tc gridSpan="3">
                  <a:txBody>
                    <a:bodyPr/>
                    <a:lstStyle/>
                    <a:p>
                      <a:pPr algn="l" fontAlgn="ctr"/>
                      <a:r>
                        <a:rPr lang="en" b="0">
                          <a:effectLst/>
                          <a:latin typeface="inherit"/>
                        </a:rPr>
                        <a:t>ERNIE Speed </a:t>
                      </a:r>
                      <a:r>
                        <a:rPr lang="zh-CN" altLang="en-US" b="0">
                          <a:effectLst/>
                          <a:latin typeface="inherit"/>
                        </a:rPr>
                        <a:t>全量更新</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51314184"/>
                  </a:ext>
                </a:extLst>
              </a:tr>
              <a:tr h="386670">
                <a:tc>
                  <a:txBody>
                    <a:bodyPr/>
                    <a:lstStyle/>
                    <a:p>
                      <a:pPr algn="l" fontAlgn="ctr"/>
                      <a:r>
                        <a:rPr lang="en" b="1">
                          <a:effectLst/>
                          <a:latin typeface="inherit"/>
                        </a:rPr>
                        <a:t>Epoch</a:t>
                      </a:r>
                      <a:endParaRPr lang="en"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6</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6</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778543517"/>
                  </a:ext>
                </a:extLst>
              </a:tr>
              <a:tr h="932558">
                <a:tc>
                  <a:txBody>
                    <a:bodyPr/>
                    <a:lstStyle/>
                    <a:p>
                      <a:pPr algn="l" fontAlgn="ctr"/>
                      <a:r>
                        <a:rPr lang="en" b="1">
                          <a:effectLst/>
                          <a:latin typeface="inherit"/>
                        </a:rPr>
                        <a:t>Learning Rate</a:t>
                      </a:r>
                      <a:endParaRPr lang="en"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3e-4</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6e-4</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3e-4</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3e-5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a:effectLst/>
                          <a:latin typeface="inherit"/>
                        </a:rPr>
                        <a:t>6e-5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 b="0" dirty="0">
                          <a:effectLst/>
                          <a:latin typeface="inherit"/>
                        </a:rPr>
                        <a:t>3e-5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3907192567"/>
                  </a:ext>
                </a:extLst>
              </a:tr>
            </a:tbl>
          </a:graphicData>
        </a:graphic>
      </p:graphicFrame>
      <p:pic>
        <p:nvPicPr>
          <p:cNvPr id="17410" name="Picture 2">
            <a:extLst>
              <a:ext uri="{FF2B5EF4-FFF2-40B4-BE49-F238E27FC236}">
                <a16:creationId xmlns:a16="http://schemas.microsoft.com/office/drawing/2014/main" id="{E2E479E3-A4B2-629A-88C6-A47692641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48" y="3467720"/>
            <a:ext cx="8391917" cy="355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6337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评估</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FAE5C6F6-546A-C54A-F0F3-C8F31CD386D6}"/>
              </a:ext>
            </a:extLst>
          </p:cNvPr>
          <p:cNvSpPr txBox="1"/>
          <p:nvPr/>
        </p:nvSpPr>
        <p:spPr>
          <a:xfrm>
            <a:off x="70139" y="625210"/>
            <a:ext cx="6116128" cy="369332"/>
          </a:xfrm>
          <a:prstGeom prst="rect">
            <a:avLst/>
          </a:prstGeom>
          <a:noFill/>
        </p:spPr>
        <p:txBody>
          <a:bodyPr wrap="square">
            <a:spAutoFit/>
          </a:bodyPr>
          <a:lstStyle/>
          <a:p>
            <a:pPr algn="l" fontAlgn="base"/>
            <a:r>
              <a:rPr lang="en-US" altLang="zh-CN" b="1" i="0" dirty="0">
                <a:solidFill>
                  <a:srgbClr val="151B26"/>
                </a:solidFill>
                <a:effectLst/>
                <a:highlight>
                  <a:srgbClr val="FFFFFF"/>
                </a:highlight>
                <a:latin typeface="-apple-system"/>
              </a:rPr>
              <a:t>1</a:t>
            </a:r>
            <a:r>
              <a:rPr lang="zh-CN" altLang="en-US" b="1" i="0" dirty="0">
                <a:solidFill>
                  <a:srgbClr val="151B26"/>
                </a:solidFill>
                <a:effectLst/>
                <a:highlight>
                  <a:srgbClr val="FFFFFF"/>
                </a:highlight>
                <a:latin typeface="-apple-system"/>
              </a:rPr>
              <a:t>、确定评估方法与标准</a:t>
            </a:r>
          </a:p>
        </p:txBody>
      </p:sp>
      <p:sp>
        <p:nvSpPr>
          <p:cNvPr id="7" name="文本框 6">
            <a:extLst>
              <a:ext uri="{FF2B5EF4-FFF2-40B4-BE49-F238E27FC236}">
                <a16:creationId xmlns:a16="http://schemas.microsoft.com/office/drawing/2014/main" id="{75F7147E-F98D-9823-CAFB-5572A0856D71}"/>
              </a:ext>
            </a:extLst>
          </p:cNvPr>
          <p:cNvSpPr txBox="1"/>
          <p:nvPr/>
        </p:nvSpPr>
        <p:spPr>
          <a:xfrm>
            <a:off x="228599" y="1312083"/>
            <a:ext cx="10864970" cy="4524315"/>
          </a:xfrm>
          <a:prstGeom prst="rect">
            <a:avLst/>
          </a:prstGeom>
          <a:noFill/>
        </p:spPr>
        <p:txBody>
          <a:bodyPr wrap="square">
            <a:spAutoFit/>
          </a:bodyPr>
          <a:lstStyle/>
          <a:p>
            <a:pPr algn="l" fontAlgn="base">
              <a:buFont typeface="Arial" panose="020B0604020202020204" pitchFamily="34" charset="0"/>
              <a:buChar char="•"/>
            </a:pPr>
            <a:r>
              <a:rPr lang="zh-CN" altLang="en-US" b="1" i="1" u="sng" dirty="0">
                <a:solidFill>
                  <a:srgbClr val="151B26"/>
                </a:solidFill>
                <a:effectLst/>
                <a:highlight>
                  <a:srgbClr val="FFFFFF"/>
                </a:highlight>
                <a:latin typeface="-apple-system"/>
              </a:rPr>
              <a:t>评估方法和标准：</a:t>
            </a:r>
            <a:br>
              <a:rPr lang="zh-CN" altLang="en-US" dirty="0"/>
            </a:br>
            <a:r>
              <a:rPr lang="zh-CN" altLang="en-US" b="0" i="0" dirty="0">
                <a:solidFill>
                  <a:srgbClr val="151B26"/>
                </a:solidFill>
                <a:effectLst/>
                <a:highlight>
                  <a:srgbClr val="FFFFFF"/>
                </a:highlight>
                <a:latin typeface="-apple-system"/>
              </a:rPr>
              <a:t>**</a:t>
            </a:r>
            <a:r>
              <a:rPr lang="en" altLang="zh-CN" b="0" i="0" dirty="0">
                <a:solidFill>
                  <a:srgbClr val="151B26"/>
                </a:solidFill>
                <a:effectLst/>
                <a:highlight>
                  <a:srgbClr val="FFFFFF"/>
                </a:highlight>
                <a:latin typeface="-apple-system"/>
              </a:rPr>
              <a:t>prompt</a:t>
            </a:r>
            <a:r>
              <a:rPr lang="zh-CN" altLang="en-US" b="0" i="0" dirty="0">
                <a:solidFill>
                  <a:srgbClr val="151B26"/>
                </a:solidFill>
                <a:effectLst/>
                <a:highlight>
                  <a:srgbClr val="FFFFFF"/>
                </a:highlight>
                <a:latin typeface="-apple-system"/>
              </a:rPr>
              <a:t>遵循度**</a:t>
            </a:r>
            <a:r>
              <a:rPr lang="en-US" altLang="zh-CN" b="0" i="0" dirty="0">
                <a:solidFill>
                  <a:srgbClr val="151B26"/>
                </a:solidFill>
                <a:effectLst/>
                <a:highlight>
                  <a:srgbClr val="FFFFFF"/>
                </a:highlight>
                <a:latin typeface="inherit"/>
              </a:rPr>
              <a:t>1</a:t>
            </a:r>
            <a:r>
              <a:rPr lang="zh-CN" altLang="en-US" b="0" i="0" dirty="0">
                <a:solidFill>
                  <a:srgbClr val="151B26"/>
                </a:solidFill>
                <a:effectLst/>
                <a:highlight>
                  <a:srgbClr val="FFFFFF"/>
                </a:highlight>
                <a:latin typeface="inherit"/>
              </a:rPr>
              <a:t>分：不是严格按照</a:t>
            </a:r>
            <a:r>
              <a:rPr lang="en" altLang="zh-CN" b="0" i="0" dirty="0">
                <a:solidFill>
                  <a:srgbClr val="151B26"/>
                </a:solidFill>
                <a:effectLst/>
                <a:highlight>
                  <a:srgbClr val="FFFFFF"/>
                </a:highlight>
                <a:latin typeface="inherit"/>
              </a:rPr>
              <a:t>prompt</a:t>
            </a:r>
            <a:r>
              <a:rPr lang="zh-CN" altLang="en-US" b="0" i="0" dirty="0">
                <a:solidFill>
                  <a:srgbClr val="151B26"/>
                </a:solidFill>
                <a:effectLst/>
                <a:highlight>
                  <a:srgbClr val="FFFFFF"/>
                </a:highlight>
                <a:latin typeface="inherit"/>
              </a:rPr>
              <a:t>要求的</a:t>
            </a:r>
            <a:r>
              <a:rPr lang="en" altLang="zh-CN" b="0" i="0" dirty="0" err="1">
                <a:solidFill>
                  <a:srgbClr val="151B26"/>
                </a:solidFill>
                <a:effectLst/>
                <a:highlight>
                  <a:srgbClr val="FFFFFF"/>
                </a:highlight>
                <a:latin typeface="inherit"/>
              </a:rPr>
              <a:t>json</a:t>
            </a:r>
            <a:r>
              <a:rPr lang="zh-CN" altLang="en-US" b="0" i="0" dirty="0">
                <a:solidFill>
                  <a:srgbClr val="151B26"/>
                </a:solidFill>
                <a:effectLst/>
                <a:highlight>
                  <a:srgbClr val="FFFFFF"/>
                </a:highlight>
                <a:latin typeface="inherit"/>
              </a:rPr>
              <a:t>格式输出，或者出现中文；</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2</a:t>
            </a:r>
            <a:r>
              <a:rPr lang="zh-CN" altLang="en-US" b="0" i="0" dirty="0">
                <a:solidFill>
                  <a:srgbClr val="151B26"/>
                </a:solidFill>
                <a:effectLst/>
                <a:highlight>
                  <a:srgbClr val="FFFFFF"/>
                </a:highlight>
                <a:latin typeface="inherit"/>
              </a:rPr>
              <a:t>分：虽然按照</a:t>
            </a:r>
            <a:r>
              <a:rPr lang="en" altLang="zh-CN" b="0" i="0" dirty="0" err="1">
                <a:solidFill>
                  <a:srgbClr val="151B26"/>
                </a:solidFill>
                <a:effectLst/>
                <a:highlight>
                  <a:srgbClr val="FFFFFF"/>
                </a:highlight>
                <a:latin typeface="inherit"/>
              </a:rPr>
              <a:t>json</a:t>
            </a:r>
            <a:r>
              <a:rPr lang="zh-CN" altLang="en-US" b="0" i="0" dirty="0">
                <a:solidFill>
                  <a:srgbClr val="151B26"/>
                </a:solidFill>
                <a:effectLst/>
                <a:highlight>
                  <a:srgbClr val="FFFFFF"/>
                </a:highlight>
                <a:latin typeface="inherit"/>
              </a:rPr>
              <a:t>格式，但是没有使用简短话术，比如单词数量超过</a:t>
            </a:r>
            <a:r>
              <a:rPr lang="en-US" altLang="zh-CN" b="0" i="0" dirty="0">
                <a:solidFill>
                  <a:srgbClr val="151B26"/>
                </a:solidFill>
                <a:effectLst/>
                <a:highlight>
                  <a:srgbClr val="FFFFFF"/>
                </a:highlight>
                <a:latin typeface="inherit"/>
              </a:rPr>
              <a:t>30</a:t>
            </a:r>
            <a:r>
              <a:rPr lang="zh-CN" altLang="en-US" b="0" i="0" dirty="0">
                <a:solidFill>
                  <a:srgbClr val="151B26"/>
                </a:solidFill>
                <a:effectLst/>
                <a:highlight>
                  <a:srgbClr val="FFFFFF"/>
                </a:highlight>
                <a:latin typeface="inherit"/>
              </a:rPr>
              <a:t>个；</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3</a:t>
            </a:r>
            <a:r>
              <a:rPr lang="zh-CN" altLang="en-US" b="0" i="0" dirty="0">
                <a:solidFill>
                  <a:srgbClr val="151B26"/>
                </a:solidFill>
                <a:effectLst/>
                <a:highlight>
                  <a:srgbClr val="FFFFFF"/>
                </a:highlight>
                <a:latin typeface="inherit"/>
              </a:rPr>
              <a:t>分：严格按照</a:t>
            </a:r>
            <a:r>
              <a:rPr lang="en" altLang="zh-CN" b="0" i="0" dirty="0" err="1">
                <a:solidFill>
                  <a:srgbClr val="151B26"/>
                </a:solidFill>
                <a:effectLst/>
                <a:highlight>
                  <a:srgbClr val="FFFFFF"/>
                </a:highlight>
                <a:latin typeface="inherit"/>
              </a:rPr>
              <a:t>json</a:t>
            </a:r>
            <a:r>
              <a:rPr lang="zh-CN" altLang="en-US" b="0" i="0" dirty="0">
                <a:solidFill>
                  <a:srgbClr val="151B26"/>
                </a:solidFill>
                <a:effectLst/>
                <a:highlight>
                  <a:srgbClr val="FFFFFF"/>
                </a:highlight>
                <a:latin typeface="inherit"/>
              </a:rPr>
              <a:t>格式，输出内容都是简短话术，符合高中难度的要求。</a:t>
            </a:r>
          </a:p>
          <a:p>
            <a:pPr algn="l" fontAlgn="base"/>
            <a:r>
              <a:rPr lang="en" altLang="zh-CN" b="1" i="0" dirty="0">
                <a:solidFill>
                  <a:srgbClr val="151B26"/>
                </a:solidFill>
                <a:effectLst/>
                <a:highlight>
                  <a:srgbClr val="FFFFFF"/>
                </a:highlight>
                <a:latin typeface="inherit"/>
                <a:ea typeface="PingFangSC-Regular" panose="020B0400000000000000" pitchFamily="34" charset="-122"/>
              </a:rPr>
              <a:t>Reply</a:t>
            </a:r>
            <a:r>
              <a:rPr lang="zh-CN" altLang="en-US" b="1" i="0" dirty="0">
                <a:solidFill>
                  <a:srgbClr val="151B26"/>
                </a:solidFill>
                <a:effectLst/>
                <a:highlight>
                  <a:srgbClr val="FFFFFF"/>
                </a:highlight>
                <a:latin typeface="inherit"/>
                <a:ea typeface="PingFangSC-Regular" panose="020B0400000000000000" pitchFamily="34" charset="-122"/>
              </a:rPr>
              <a:t>质量</a:t>
            </a:r>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1</a:t>
            </a:r>
            <a:r>
              <a:rPr lang="zh-CN" altLang="en-US" b="0" i="0" dirty="0">
                <a:solidFill>
                  <a:srgbClr val="151B26"/>
                </a:solidFill>
                <a:effectLst/>
                <a:highlight>
                  <a:srgbClr val="FFFFFF"/>
                </a:highlight>
                <a:latin typeface="inherit"/>
              </a:rPr>
              <a:t>分：回复的角度不是教师，内容与主题无关，或者用户回复内容与主题无关，但没有提醒；</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2</a:t>
            </a:r>
            <a:r>
              <a:rPr lang="zh-CN" altLang="en-US" b="0" i="0" dirty="0">
                <a:solidFill>
                  <a:srgbClr val="151B26"/>
                </a:solidFill>
                <a:effectLst/>
                <a:highlight>
                  <a:srgbClr val="FFFFFF"/>
                </a:highlight>
                <a:latin typeface="inherit"/>
              </a:rPr>
              <a:t>分：回复虽然在主题范围内，但是表达的不自然流畅，情感不丰富；</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3</a:t>
            </a:r>
            <a:r>
              <a:rPr lang="zh-CN" altLang="en-US" b="0" i="0" dirty="0">
                <a:solidFill>
                  <a:srgbClr val="151B26"/>
                </a:solidFill>
                <a:effectLst/>
                <a:highlight>
                  <a:srgbClr val="FFFFFF"/>
                </a:highlight>
                <a:latin typeface="inherit"/>
              </a:rPr>
              <a:t>分：回复与主题相关，话题推进自然流畅，如果用户超出主题对话，能够准确提醒。</a:t>
            </a:r>
          </a:p>
          <a:p>
            <a:pPr algn="l" fontAlgn="base"/>
            <a:r>
              <a:rPr lang="en" altLang="zh-CN" b="1" i="0" dirty="0">
                <a:solidFill>
                  <a:srgbClr val="151B26"/>
                </a:solidFill>
                <a:effectLst/>
                <a:highlight>
                  <a:srgbClr val="FFFFFF"/>
                </a:highlight>
                <a:latin typeface="inherit"/>
                <a:ea typeface="PingFangSC-Regular" panose="020B0400000000000000" pitchFamily="34" charset="-122"/>
              </a:rPr>
              <a:t>Suggestion</a:t>
            </a:r>
            <a:r>
              <a:rPr lang="zh-CN" altLang="en-US" b="1" i="0" dirty="0">
                <a:solidFill>
                  <a:srgbClr val="151B26"/>
                </a:solidFill>
                <a:effectLst/>
                <a:highlight>
                  <a:srgbClr val="FFFFFF"/>
                </a:highlight>
                <a:latin typeface="inherit"/>
                <a:ea typeface="PingFangSC-Regular" panose="020B0400000000000000" pitchFamily="34" charset="-122"/>
              </a:rPr>
              <a:t>质量</a:t>
            </a:r>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1</a:t>
            </a:r>
            <a:r>
              <a:rPr lang="zh-CN" altLang="en-US" b="0" i="0" dirty="0">
                <a:solidFill>
                  <a:srgbClr val="151B26"/>
                </a:solidFill>
                <a:effectLst/>
                <a:highlight>
                  <a:srgbClr val="FFFFFF"/>
                </a:highlight>
                <a:latin typeface="inherit"/>
              </a:rPr>
              <a:t>分：</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不是三个句子，或者</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站的角度不是学生而是教师；</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2</a:t>
            </a:r>
            <a:r>
              <a:rPr lang="zh-CN" altLang="en-US" b="0" i="0" dirty="0">
                <a:solidFill>
                  <a:srgbClr val="151B26"/>
                </a:solidFill>
                <a:effectLst/>
                <a:highlight>
                  <a:srgbClr val="FFFFFF"/>
                </a:highlight>
                <a:latin typeface="inherit"/>
              </a:rPr>
              <a:t>分：</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虽然是站在学生角度回复的三个句子，但是对上文话题承接的不好，情感不丰富；</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3</a:t>
            </a:r>
            <a:r>
              <a:rPr lang="zh-CN" altLang="en-US" b="0" i="0" dirty="0">
                <a:solidFill>
                  <a:srgbClr val="151B26"/>
                </a:solidFill>
                <a:effectLst/>
                <a:highlight>
                  <a:srgbClr val="FFFFFF"/>
                </a:highlight>
                <a:latin typeface="inherit"/>
              </a:rPr>
              <a:t>分：</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是站在学生角度回复的三个句子，内容衔接得当。</a:t>
            </a:r>
          </a:p>
          <a:p>
            <a:pPr algn="l" fontAlgn="base"/>
            <a:r>
              <a:rPr lang="en" altLang="zh-CN" b="1" i="0" dirty="0">
                <a:solidFill>
                  <a:srgbClr val="151B26"/>
                </a:solidFill>
                <a:effectLst/>
                <a:highlight>
                  <a:srgbClr val="FFFFFF"/>
                </a:highlight>
                <a:latin typeface="inherit"/>
                <a:ea typeface="PingFangSC-Regular" panose="020B0400000000000000" pitchFamily="34" charset="-122"/>
              </a:rPr>
              <a:t>Analysis</a:t>
            </a:r>
            <a:r>
              <a:rPr lang="zh-CN" altLang="en-US" b="1" i="0" dirty="0">
                <a:solidFill>
                  <a:srgbClr val="151B26"/>
                </a:solidFill>
                <a:effectLst/>
                <a:highlight>
                  <a:srgbClr val="FFFFFF"/>
                </a:highlight>
                <a:latin typeface="inherit"/>
                <a:ea typeface="PingFangSC-Regular" panose="020B0400000000000000" pitchFamily="34" charset="-122"/>
              </a:rPr>
              <a:t>质量</a:t>
            </a:r>
            <a:endParaRPr lang="zh-CN" altLang="en-US" b="0" i="0" dirty="0">
              <a:solidFill>
                <a:srgbClr val="151B26"/>
              </a:solidFill>
              <a:effectLst/>
              <a:highlight>
                <a:srgbClr val="FFFFFF"/>
              </a:highlight>
              <a:latin typeface="PingFangSC-Regular" panose="020B0400000000000000" pitchFamily="34" charset="-122"/>
              <a:ea typeface="PingFangSC-Regular" panose="020B0400000000000000" pitchFamily="34" charset="-122"/>
            </a:endParaRP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1</a:t>
            </a:r>
            <a:r>
              <a:rPr lang="zh-CN" altLang="en-US" b="0" i="0" dirty="0">
                <a:solidFill>
                  <a:srgbClr val="151B26"/>
                </a:solidFill>
                <a:effectLst/>
                <a:highlight>
                  <a:srgbClr val="FFFFFF"/>
                </a:highlight>
                <a:latin typeface="inherit"/>
              </a:rPr>
              <a:t>分：内容是</a:t>
            </a:r>
            <a:r>
              <a:rPr lang="en" altLang="zh-CN" b="0" i="0" dirty="0">
                <a:solidFill>
                  <a:srgbClr val="151B26"/>
                </a:solidFill>
                <a:effectLst/>
                <a:highlight>
                  <a:srgbClr val="FFFFFF"/>
                </a:highlight>
                <a:latin typeface="inherit"/>
              </a:rPr>
              <a:t>Reply</a:t>
            </a:r>
            <a:r>
              <a:rPr lang="zh-CN" altLang="en-US" b="0" i="0" dirty="0">
                <a:solidFill>
                  <a:srgbClr val="151B26"/>
                </a:solidFill>
                <a:effectLst/>
                <a:highlight>
                  <a:srgbClr val="FFFFFF"/>
                </a:highlight>
                <a:latin typeface="inherit"/>
              </a:rPr>
              <a:t>和</a:t>
            </a:r>
            <a:r>
              <a:rPr lang="en" altLang="zh-CN" b="0" i="0" dirty="0">
                <a:solidFill>
                  <a:srgbClr val="151B26"/>
                </a:solidFill>
                <a:effectLst/>
                <a:highlight>
                  <a:srgbClr val="FFFFFF"/>
                </a:highlight>
                <a:latin typeface="inherit"/>
              </a:rPr>
              <a:t>Suggestion</a:t>
            </a:r>
            <a:r>
              <a:rPr lang="zh-CN" altLang="en-US" b="0" i="0" dirty="0">
                <a:solidFill>
                  <a:srgbClr val="151B26"/>
                </a:solidFill>
                <a:effectLst/>
                <a:highlight>
                  <a:srgbClr val="FFFFFF"/>
                </a:highlight>
                <a:latin typeface="inherit"/>
              </a:rPr>
              <a:t>的解释，或者直接翻译学生说的话；</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2</a:t>
            </a:r>
            <a:r>
              <a:rPr lang="zh-CN" altLang="en-US" b="0" i="0" dirty="0">
                <a:solidFill>
                  <a:srgbClr val="151B26"/>
                </a:solidFill>
                <a:effectLst/>
                <a:highlight>
                  <a:srgbClr val="FFFFFF"/>
                </a:highlight>
                <a:latin typeface="inherit"/>
              </a:rPr>
              <a:t>分：分析的是学生的回复内容，但是存在的一些明显病句没有指出；</a:t>
            </a:r>
          </a:p>
          <a:p>
            <a:pPr algn="l" fontAlgn="base">
              <a:buFont typeface="Arial" panose="020B0604020202020204" pitchFamily="34" charset="0"/>
              <a:buChar char="•"/>
            </a:pPr>
            <a:r>
              <a:rPr lang="en-US" altLang="zh-CN" b="0" i="0" dirty="0">
                <a:solidFill>
                  <a:srgbClr val="151B26"/>
                </a:solidFill>
                <a:effectLst/>
                <a:highlight>
                  <a:srgbClr val="FFFFFF"/>
                </a:highlight>
                <a:latin typeface="inherit"/>
              </a:rPr>
              <a:t>3</a:t>
            </a:r>
            <a:r>
              <a:rPr lang="zh-CN" altLang="en-US" b="0" i="0" dirty="0">
                <a:solidFill>
                  <a:srgbClr val="151B26"/>
                </a:solidFill>
                <a:effectLst/>
                <a:highlight>
                  <a:srgbClr val="FFFFFF"/>
                </a:highlight>
                <a:latin typeface="inherit"/>
              </a:rPr>
              <a:t>分：分析的是学生的回复内容，指出了存在的一些明显病句，点评得当。</a:t>
            </a:r>
          </a:p>
        </p:txBody>
      </p:sp>
    </p:spTree>
    <p:extLst>
      <p:ext uri="{BB962C8B-B14F-4D97-AF65-F5344CB8AC3E}">
        <p14:creationId xmlns:p14="http://schemas.microsoft.com/office/powerpoint/2010/main" val="143446865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评估</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FAE5C6F6-546A-C54A-F0F3-C8F31CD386D6}"/>
              </a:ext>
            </a:extLst>
          </p:cNvPr>
          <p:cNvSpPr txBox="1"/>
          <p:nvPr/>
        </p:nvSpPr>
        <p:spPr>
          <a:xfrm>
            <a:off x="70139" y="625210"/>
            <a:ext cx="6116128" cy="646331"/>
          </a:xfrm>
          <a:prstGeom prst="rect">
            <a:avLst/>
          </a:prstGeom>
          <a:noFill/>
        </p:spPr>
        <p:txBody>
          <a:bodyPr wrap="square">
            <a:spAutoFit/>
          </a:bodyPr>
          <a:lstStyle/>
          <a:p>
            <a:pPr fontAlgn="base"/>
            <a:r>
              <a:rPr lang="en-US" altLang="zh-CN" b="1" dirty="0">
                <a:solidFill>
                  <a:srgbClr val="151B26"/>
                </a:solidFill>
                <a:highlight>
                  <a:srgbClr val="FFFFFF"/>
                </a:highlight>
                <a:latin typeface="-apple-system"/>
              </a:rPr>
              <a:t>2</a:t>
            </a:r>
            <a:r>
              <a:rPr lang="zh-CN" altLang="en-US" b="1" i="0" dirty="0">
                <a:solidFill>
                  <a:srgbClr val="151B26"/>
                </a:solidFill>
                <a:effectLst/>
                <a:highlight>
                  <a:srgbClr val="FFFFFF"/>
                </a:highlight>
                <a:latin typeface="-apple-system"/>
              </a:rPr>
              <a:t>、评估模型效果</a:t>
            </a:r>
          </a:p>
          <a:p>
            <a:pPr algn="l" fontAlgn="base"/>
            <a:endParaRPr lang="zh-CN" altLang="en-US" b="1" i="0" dirty="0">
              <a:solidFill>
                <a:srgbClr val="151B26"/>
              </a:solidFill>
              <a:effectLst/>
              <a:highlight>
                <a:srgbClr val="FFFFFF"/>
              </a:highlight>
              <a:latin typeface="-apple-system"/>
            </a:endParaRPr>
          </a:p>
        </p:txBody>
      </p:sp>
      <p:graphicFrame>
        <p:nvGraphicFramePr>
          <p:cNvPr id="3" name="表格 2">
            <a:extLst>
              <a:ext uri="{FF2B5EF4-FFF2-40B4-BE49-F238E27FC236}">
                <a16:creationId xmlns:a16="http://schemas.microsoft.com/office/drawing/2014/main" id="{C6B9EA56-507C-3040-D06F-9ED5C9BA77ED}"/>
              </a:ext>
            </a:extLst>
          </p:cNvPr>
          <p:cNvGraphicFramePr>
            <a:graphicFrameLocks noGrp="1"/>
          </p:cNvGraphicFramePr>
          <p:nvPr>
            <p:extLst>
              <p:ext uri="{D42A27DB-BD31-4B8C-83A1-F6EECF244321}">
                <p14:modId xmlns:p14="http://schemas.microsoft.com/office/powerpoint/2010/main" val="3428640058"/>
              </p:ext>
            </p:extLst>
          </p:nvPr>
        </p:nvGraphicFramePr>
        <p:xfrm>
          <a:off x="948907" y="1138489"/>
          <a:ext cx="9592573" cy="5100747"/>
        </p:xfrm>
        <a:graphic>
          <a:graphicData uri="http://schemas.openxmlformats.org/drawingml/2006/table">
            <a:tbl>
              <a:tblPr/>
              <a:tblGrid>
                <a:gridCol w="2257076">
                  <a:extLst>
                    <a:ext uri="{9D8B030D-6E8A-4147-A177-3AD203B41FA5}">
                      <a16:colId xmlns:a16="http://schemas.microsoft.com/office/drawing/2014/main" val="94312429"/>
                    </a:ext>
                  </a:extLst>
                </a:gridCol>
                <a:gridCol w="1692807">
                  <a:extLst>
                    <a:ext uri="{9D8B030D-6E8A-4147-A177-3AD203B41FA5}">
                      <a16:colId xmlns:a16="http://schemas.microsoft.com/office/drawing/2014/main" val="3643617011"/>
                    </a:ext>
                  </a:extLst>
                </a:gridCol>
                <a:gridCol w="1692807">
                  <a:extLst>
                    <a:ext uri="{9D8B030D-6E8A-4147-A177-3AD203B41FA5}">
                      <a16:colId xmlns:a16="http://schemas.microsoft.com/office/drawing/2014/main" val="3895596875"/>
                    </a:ext>
                  </a:extLst>
                </a:gridCol>
                <a:gridCol w="1692807">
                  <a:extLst>
                    <a:ext uri="{9D8B030D-6E8A-4147-A177-3AD203B41FA5}">
                      <a16:colId xmlns:a16="http://schemas.microsoft.com/office/drawing/2014/main" val="262335779"/>
                    </a:ext>
                  </a:extLst>
                </a:gridCol>
                <a:gridCol w="2257076">
                  <a:extLst>
                    <a:ext uri="{9D8B030D-6E8A-4147-A177-3AD203B41FA5}">
                      <a16:colId xmlns:a16="http://schemas.microsoft.com/office/drawing/2014/main" val="2701294027"/>
                    </a:ext>
                  </a:extLst>
                </a:gridCol>
              </a:tblGrid>
              <a:tr h="375706">
                <a:tc>
                  <a:txBody>
                    <a:bodyPr/>
                    <a:lstStyle/>
                    <a:p>
                      <a:pPr algn="l" fontAlgn="ctr"/>
                      <a:r>
                        <a:rPr lang="zh-CN" altLang="en-US" sz="900" b="1" u="none" strike="noStrike">
                          <a:solidFill>
                            <a:srgbClr val="000000"/>
                          </a:solidFill>
                          <a:effectLst/>
                          <a:latin typeface="inherit"/>
                        </a:rPr>
                        <a:t>基础模型</a:t>
                      </a:r>
                      <a:r>
                        <a:rPr lang="en-US" altLang="zh-CN" sz="900" b="1" u="none" strike="noStrike">
                          <a:solidFill>
                            <a:srgbClr val="000000"/>
                          </a:solidFill>
                          <a:effectLst/>
                          <a:latin typeface="inherit"/>
                        </a:rPr>
                        <a:t>(</a:t>
                      </a:r>
                      <a:r>
                        <a:rPr lang="zh-CN" altLang="en-US" sz="900" b="1" u="none" strike="noStrike">
                          <a:solidFill>
                            <a:srgbClr val="000000"/>
                          </a:solidFill>
                          <a:effectLst/>
                          <a:latin typeface="inherit"/>
                        </a:rPr>
                        <a:t>及训练</a:t>
                      </a:r>
                      <a:r>
                        <a:rPr lang="en-US" altLang="zh-CN" sz="900" b="1" u="none" strike="noStrike">
                          <a:solidFill>
                            <a:srgbClr val="000000"/>
                          </a:solidFill>
                          <a:effectLst/>
                          <a:latin typeface="inherit"/>
                        </a:rPr>
                        <a:t>)</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 sz="900" b="1" u="none" strike="noStrike">
                          <a:solidFill>
                            <a:srgbClr val="000000"/>
                          </a:solidFill>
                          <a:effectLst/>
                          <a:latin typeface="inherit"/>
                        </a:rPr>
                        <a:t>prompt</a:t>
                      </a:r>
                      <a:r>
                        <a:rPr lang="zh-CN" altLang="en-US" sz="900" b="1" u="none" strike="noStrike">
                          <a:solidFill>
                            <a:srgbClr val="000000"/>
                          </a:solidFill>
                          <a:effectLst/>
                          <a:latin typeface="inherit"/>
                        </a:rPr>
                        <a:t>遵循度</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 sz="900" b="1" u="none" strike="noStrike">
                          <a:solidFill>
                            <a:srgbClr val="000000"/>
                          </a:solidFill>
                          <a:effectLst/>
                          <a:latin typeface="inherit"/>
                        </a:rPr>
                        <a:t>Reply</a:t>
                      </a:r>
                      <a:r>
                        <a:rPr lang="zh-CN" altLang="en-US" sz="900" b="1" u="none" strike="noStrike">
                          <a:solidFill>
                            <a:srgbClr val="000000"/>
                          </a:solidFill>
                          <a:effectLst/>
                          <a:latin typeface="inherit"/>
                        </a:rPr>
                        <a:t>质量</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 sz="900" b="1" u="none" strike="noStrike">
                          <a:solidFill>
                            <a:srgbClr val="000000"/>
                          </a:solidFill>
                          <a:effectLst/>
                          <a:latin typeface="inherit"/>
                        </a:rPr>
                        <a:t>Suggestion</a:t>
                      </a:r>
                      <a:r>
                        <a:rPr lang="zh-CN" altLang="en-US" sz="900" b="1" u="none" strike="noStrike">
                          <a:solidFill>
                            <a:srgbClr val="000000"/>
                          </a:solidFill>
                          <a:effectLst/>
                          <a:latin typeface="inherit"/>
                        </a:rPr>
                        <a:t>质量</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 sz="900" b="1" u="none" strike="noStrike">
                          <a:solidFill>
                            <a:srgbClr val="000000"/>
                          </a:solidFill>
                          <a:effectLst/>
                          <a:latin typeface="inherit"/>
                        </a:rPr>
                        <a:t>Analysis</a:t>
                      </a:r>
                      <a:r>
                        <a:rPr lang="zh-CN" altLang="en-US" sz="900" b="1" u="none" strike="noStrike">
                          <a:solidFill>
                            <a:srgbClr val="000000"/>
                          </a:solidFill>
                          <a:effectLst/>
                          <a:latin typeface="inherit"/>
                        </a:rPr>
                        <a:t>质量</a:t>
                      </a:r>
                      <a:r>
                        <a:rPr lang="en-US" altLang="zh-CN" sz="900" b="1" u="none" strike="noStrike">
                          <a:solidFill>
                            <a:srgbClr val="000000"/>
                          </a:solidFill>
                          <a:effectLst/>
                          <a:latin typeface="inherit"/>
                        </a:rPr>
                        <a:t>(</a:t>
                      </a:r>
                      <a:r>
                        <a:rPr lang="zh-CN" altLang="en-US" sz="900" b="1" u="none" strike="noStrike">
                          <a:solidFill>
                            <a:srgbClr val="000000"/>
                          </a:solidFill>
                          <a:effectLst/>
                          <a:latin typeface="inherit"/>
                        </a:rPr>
                        <a:t>总数</a:t>
                      </a:r>
                      <a:r>
                        <a:rPr lang="en-US" altLang="zh-CN" sz="900" b="1" u="none" strike="noStrike">
                          <a:solidFill>
                            <a:srgbClr val="000000"/>
                          </a:solidFill>
                          <a:effectLst/>
                          <a:latin typeface="inherit"/>
                        </a:rPr>
                        <a:t>33)</a:t>
                      </a:r>
                      <a:endParaRPr lang="zh-CN" altLang="en-US" sz="900" b="0">
                        <a:effectLst/>
                        <a:latin typeface="inherit"/>
                      </a:endParaRP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2085365851"/>
                  </a:ext>
                </a:extLst>
              </a:tr>
              <a:tr h="219397">
                <a:tc>
                  <a:txBody>
                    <a:bodyPr/>
                    <a:lstStyle/>
                    <a:p>
                      <a:pPr algn="l" fontAlgn="ctr"/>
                      <a:r>
                        <a:rPr lang="en" sz="900" b="0">
                          <a:effectLst/>
                          <a:latin typeface="inherit"/>
                        </a:rPr>
                        <a:t>ERNIE 4.0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0:2:48(2.96)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3:7:40(2.74)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7:7:36(2.58)</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3:17:13(2.30)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4095491371"/>
                  </a:ext>
                </a:extLst>
              </a:tr>
              <a:tr h="375706">
                <a:tc>
                  <a:txBody>
                    <a:bodyPr/>
                    <a:lstStyle/>
                    <a:p>
                      <a:pPr algn="l" fontAlgn="ctr"/>
                      <a:r>
                        <a:rPr lang="en" sz="900" b="0">
                          <a:effectLst/>
                          <a:latin typeface="inherit"/>
                        </a:rPr>
                        <a:t>ERNIE Speed</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6:7:37(2.62)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8:8:34(2.52)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22:10:18(1.92)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3:20:10(2.21)</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1703613766"/>
                  </a:ext>
                </a:extLst>
              </a:tr>
              <a:tr h="688323">
                <a:tc>
                  <a:txBody>
                    <a:bodyPr/>
                    <a:lstStyle/>
                    <a:p>
                      <a:pPr algn="l" fontAlgn="ctr"/>
                      <a:r>
                        <a:rPr lang="en" sz="900" b="0">
                          <a:effectLst/>
                          <a:latin typeface="inherit"/>
                        </a:rPr>
                        <a:t>ERNIE Speed LoRA</a:t>
                      </a:r>
                      <a:br>
                        <a:rPr lang="en" sz="900" b="0">
                          <a:effectLst/>
                          <a:latin typeface="inherit"/>
                        </a:rPr>
                      </a:br>
                      <a:r>
                        <a:rPr lang="en" sz="900" b="0">
                          <a:effectLst/>
                          <a:latin typeface="inherit"/>
                        </a:rPr>
                        <a:t>（Epoch=3 LR=3e-4)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0:1:49(2.98)</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2:5:43(2.82)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3:3:44(2.82)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2:9:22(2.61)</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3090466181"/>
                  </a:ext>
                </a:extLst>
              </a:tr>
              <a:tr h="688323">
                <a:tc>
                  <a:txBody>
                    <a:bodyPr/>
                    <a:lstStyle/>
                    <a:p>
                      <a:pPr algn="l" fontAlgn="ctr"/>
                      <a:r>
                        <a:rPr lang="en" sz="900" b="0">
                          <a:effectLst/>
                          <a:latin typeface="inherit"/>
                        </a:rPr>
                        <a:t>ERNIE Speed LoRA</a:t>
                      </a:r>
                      <a:br>
                        <a:rPr lang="en" sz="900" b="0">
                          <a:effectLst/>
                          <a:latin typeface="inherit"/>
                        </a:rPr>
                      </a:br>
                      <a:r>
                        <a:rPr lang="en" sz="900" b="0">
                          <a:effectLst/>
                          <a:latin typeface="inherit"/>
                        </a:rPr>
                        <a:t>（Epoch=3 LR=6e-4)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1:0:49(2.96)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3:6:41(2.76)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5:0:45(2.80)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2:8:23(2.64)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2049859533"/>
                  </a:ext>
                </a:extLst>
              </a:tr>
              <a:tr h="688323">
                <a:tc>
                  <a:txBody>
                    <a:bodyPr/>
                    <a:lstStyle/>
                    <a:p>
                      <a:pPr algn="l" fontAlgn="ctr"/>
                      <a:r>
                        <a:rPr lang="en" sz="900" b="0">
                          <a:effectLst/>
                          <a:latin typeface="inherit"/>
                        </a:rPr>
                        <a:t>ERNIE Speed LoRA</a:t>
                      </a:r>
                      <a:br>
                        <a:rPr lang="en" sz="900" b="0">
                          <a:effectLst/>
                          <a:latin typeface="inherit"/>
                        </a:rPr>
                      </a:br>
                      <a:r>
                        <a:rPr lang="en" sz="900" b="0">
                          <a:effectLst/>
                          <a:latin typeface="inherit"/>
                        </a:rPr>
                        <a:t>（Epoch=6 LR=3e-4)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dirty="0">
                          <a:effectLst/>
                          <a:highlight>
                            <a:srgbClr val="FFD700"/>
                          </a:highlight>
                          <a:latin typeface="inherit"/>
                        </a:rPr>
                        <a:t>0:0:50(3.00)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latin typeface="inherit"/>
                        </a:rPr>
                        <a:t>3:9:38(2.70)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6:2:42(2.72)</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latin typeface="inherit"/>
                        </a:rPr>
                        <a:t>2:6:25(2.70)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1313714966"/>
                  </a:ext>
                </a:extLst>
              </a:tr>
              <a:tr h="688323">
                <a:tc>
                  <a:txBody>
                    <a:bodyPr/>
                    <a:lstStyle/>
                    <a:p>
                      <a:pPr algn="l" fontAlgn="ctr"/>
                      <a:r>
                        <a:rPr lang="en" sz="900" b="0">
                          <a:effectLst/>
                          <a:latin typeface="inherit"/>
                        </a:rPr>
                        <a:t>ERNIE Speed </a:t>
                      </a:r>
                      <a:r>
                        <a:rPr lang="zh-CN" altLang="en-US" sz="900" b="0">
                          <a:effectLst/>
                          <a:latin typeface="inherit"/>
                        </a:rPr>
                        <a:t>全量更新</a:t>
                      </a:r>
                      <a:br>
                        <a:rPr lang="zh-CN" altLang="en-US" sz="900" b="0">
                          <a:effectLst/>
                          <a:latin typeface="inherit"/>
                        </a:rPr>
                      </a:br>
                      <a:r>
                        <a:rPr lang="zh-CN" altLang="en-US" sz="900" b="0">
                          <a:effectLst/>
                          <a:latin typeface="inherit"/>
                        </a:rPr>
                        <a:t>（</a:t>
                      </a:r>
                      <a:r>
                        <a:rPr lang="en" sz="900" b="0">
                          <a:effectLst/>
                          <a:latin typeface="inherit"/>
                        </a:rPr>
                        <a:t>Epoch=3 LR=3e-5)</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dirty="0">
                          <a:effectLst/>
                          <a:highlight>
                            <a:srgbClr val="FFD700"/>
                          </a:highlight>
                          <a:latin typeface="inherit"/>
                        </a:rPr>
                        <a:t>0:0:50(3.00)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dirty="0">
                          <a:effectLst/>
                          <a:latin typeface="inherit"/>
                        </a:rPr>
                        <a:t>1:8:41(2.80)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2:3:45(2.86)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a:effectLst/>
                          <a:latin typeface="inherit"/>
                        </a:rPr>
                        <a:t>1:12:20(2.58)</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776644250"/>
                  </a:ext>
                </a:extLst>
              </a:tr>
              <a:tr h="688323">
                <a:tc>
                  <a:txBody>
                    <a:bodyPr/>
                    <a:lstStyle/>
                    <a:p>
                      <a:pPr algn="l" fontAlgn="ctr"/>
                      <a:r>
                        <a:rPr lang="en" sz="900" b="0">
                          <a:effectLst/>
                          <a:latin typeface="inherit"/>
                        </a:rPr>
                        <a:t>ERNIE Speed </a:t>
                      </a:r>
                      <a:r>
                        <a:rPr lang="zh-CN" altLang="en-US" sz="900" b="0">
                          <a:effectLst/>
                          <a:latin typeface="inherit"/>
                        </a:rPr>
                        <a:t>全量更新</a:t>
                      </a:r>
                      <a:br>
                        <a:rPr lang="zh-CN" altLang="en-US" sz="900" b="0">
                          <a:effectLst/>
                          <a:latin typeface="inherit"/>
                        </a:rPr>
                      </a:br>
                      <a:r>
                        <a:rPr lang="zh-CN" altLang="en-US" sz="900" b="0">
                          <a:effectLst/>
                          <a:latin typeface="inherit"/>
                        </a:rPr>
                        <a:t>（</a:t>
                      </a:r>
                      <a:r>
                        <a:rPr lang="en" sz="900" b="0">
                          <a:effectLst/>
                          <a:latin typeface="inherit"/>
                        </a:rPr>
                        <a:t>Epoch=3 LR=6e-5)</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dirty="0">
                          <a:effectLst/>
                          <a:highlight>
                            <a:srgbClr val="FFD700"/>
                          </a:highlight>
                          <a:latin typeface="inherit"/>
                        </a:rPr>
                        <a:t>0:0:50(3.00)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latin typeface="inherit"/>
                        </a:rPr>
                        <a:t>0:8:42(2.84)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sz="900" b="0">
                          <a:effectLst/>
                          <a:highlight>
                            <a:srgbClr val="FFD700"/>
                          </a:highlight>
                          <a:latin typeface="inherit"/>
                        </a:rPr>
                        <a:t>2:2:46(2.88)</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latin typeface="inherit"/>
                        </a:rPr>
                        <a:t>1:10:22(2.64)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2160586892"/>
                  </a:ext>
                </a:extLst>
              </a:tr>
              <a:tr h="688323">
                <a:tc>
                  <a:txBody>
                    <a:bodyPr/>
                    <a:lstStyle/>
                    <a:p>
                      <a:pPr algn="l" fontAlgn="ctr"/>
                      <a:r>
                        <a:rPr lang="en" sz="900" b="0" dirty="0">
                          <a:effectLst/>
                          <a:latin typeface="inherit"/>
                        </a:rPr>
                        <a:t>ERNIE Speed </a:t>
                      </a:r>
                      <a:r>
                        <a:rPr lang="zh-CN" altLang="en-US" sz="900" b="0" dirty="0">
                          <a:effectLst/>
                          <a:latin typeface="inherit"/>
                        </a:rPr>
                        <a:t>全量更新</a:t>
                      </a:r>
                      <a:br>
                        <a:rPr lang="zh-CN" altLang="en-US" sz="900" b="0" dirty="0">
                          <a:effectLst/>
                          <a:latin typeface="inherit"/>
                        </a:rPr>
                      </a:br>
                      <a:r>
                        <a:rPr lang="zh-CN" altLang="en-US" sz="900" b="0" dirty="0">
                          <a:effectLst/>
                          <a:latin typeface="inherit"/>
                        </a:rPr>
                        <a:t>（</a:t>
                      </a:r>
                      <a:r>
                        <a:rPr lang="en" sz="900" b="0" dirty="0">
                          <a:effectLst/>
                          <a:latin typeface="inherit"/>
                        </a:rPr>
                        <a:t>Epoch=6 LR=3e-5)</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dirty="0">
                          <a:effectLst/>
                          <a:highlight>
                            <a:srgbClr val="FFD700"/>
                          </a:highlight>
                          <a:latin typeface="inherit"/>
                        </a:rPr>
                        <a:t>0:0:50(3.00)</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highlight>
                            <a:srgbClr val="FFD700"/>
                          </a:highlight>
                          <a:latin typeface="inherit"/>
                        </a:rPr>
                        <a:t>0:7:43(2.86)</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tc>
                  <a:txBody>
                    <a:bodyPr/>
                    <a:lstStyle/>
                    <a:p>
                      <a:pPr algn="l" fontAlgn="ctr"/>
                      <a:r>
                        <a:rPr lang="en-US" altLang="zh-CN" sz="900" b="0">
                          <a:effectLst/>
                          <a:latin typeface="inherit"/>
                        </a:rPr>
                        <a:t>3:2:45(2.84)</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sz="900" b="0" dirty="0">
                          <a:effectLst/>
                          <a:highlight>
                            <a:srgbClr val="FFD700"/>
                          </a:highlight>
                          <a:latin typeface="inherit"/>
                        </a:rPr>
                        <a:t>0:9:24(2.73)</a:t>
                      </a:r>
                    </a:p>
                  </a:txBody>
                  <a:tcPr marL="59974" marR="59974" marT="27680" marB="2768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D700"/>
                    </a:solidFill>
                  </a:tcPr>
                </a:tc>
                <a:extLst>
                  <a:ext uri="{0D108BD9-81ED-4DB2-BD59-A6C34878D82A}">
                    <a16:rowId xmlns:a16="http://schemas.microsoft.com/office/drawing/2014/main" val="1829311945"/>
                  </a:ext>
                </a:extLst>
              </a:tr>
            </a:tbl>
          </a:graphicData>
        </a:graphic>
      </p:graphicFrame>
    </p:spTree>
    <p:extLst>
      <p:ext uri="{BB962C8B-B14F-4D97-AF65-F5344CB8AC3E}">
        <p14:creationId xmlns:p14="http://schemas.microsoft.com/office/powerpoint/2010/main" val="305622273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fontAlgn="base"/>
            <a:r>
              <a:rPr lang="zh-CN" altLang="en-US" sz="2400" b="1" i="0" dirty="0">
                <a:solidFill>
                  <a:srgbClr val="003F87"/>
                </a:solidFill>
                <a:effectLst/>
                <a:highlight>
                  <a:srgbClr val="FFFFFF"/>
                </a:highlight>
                <a:latin typeface="+mj-ea"/>
                <a:ea typeface="+mj-ea"/>
              </a:rPr>
              <a:t>微调全流程 </a:t>
            </a:r>
            <a:r>
              <a:rPr lang="en-US" altLang="zh-CN" sz="2400" b="1" i="0" dirty="0">
                <a:solidFill>
                  <a:srgbClr val="003F87"/>
                </a:solidFill>
                <a:effectLst/>
                <a:highlight>
                  <a:srgbClr val="FFFFFF"/>
                </a:highlight>
                <a:latin typeface="+mj-ea"/>
                <a:ea typeface="+mj-ea"/>
              </a:rPr>
              <a:t>|</a:t>
            </a:r>
            <a:r>
              <a:rPr lang="zh-CN" altLang="en-US" sz="2400" b="1" i="0" dirty="0">
                <a:solidFill>
                  <a:srgbClr val="151B26"/>
                </a:solidFill>
                <a:effectLst/>
                <a:highlight>
                  <a:srgbClr val="FFFFFF"/>
                </a:highlight>
                <a:latin typeface="-apple-system"/>
              </a:rPr>
              <a:t>评估</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FAE5C6F6-546A-C54A-F0F3-C8F31CD386D6}"/>
              </a:ext>
            </a:extLst>
          </p:cNvPr>
          <p:cNvSpPr txBox="1"/>
          <p:nvPr/>
        </p:nvSpPr>
        <p:spPr>
          <a:xfrm>
            <a:off x="0" y="619762"/>
            <a:ext cx="6116128" cy="646331"/>
          </a:xfrm>
          <a:prstGeom prst="rect">
            <a:avLst/>
          </a:prstGeom>
          <a:noFill/>
        </p:spPr>
        <p:txBody>
          <a:bodyPr wrap="square">
            <a:spAutoFit/>
          </a:bodyPr>
          <a:lstStyle/>
          <a:p>
            <a:pPr fontAlgn="base"/>
            <a:r>
              <a:rPr lang="en-US" altLang="zh-CN" b="1" dirty="0">
                <a:solidFill>
                  <a:srgbClr val="151B26"/>
                </a:solidFill>
                <a:highlight>
                  <a:srgbClr val="FFFFFF"/>
                </a:highlight>
                <a:latin typeface="-apple-system"/>
              </a:rPr>
              <a:t>3</a:t>
            </a:r>
            <a:r>
              <a:rPr lang="zh-CN" altLang="en-US" b="1" i="0" dirty="0">
                <a:solidFill>
                  <a:srgbClr val="151B26"/>
                </a:solidFill>
                <a:effectLst/>
                <a:highlight>
                  <a:srgbClr val="FFFFFF"/>
                </a:highlight>
                <a:latin typeface="-apple-system"/>
              </a:rPr>
              <a:t>、时延</a:t>
            </a:r>
          </a:p>
          <a:p>
            <a:pPr algn="l" fontAlgn="base"/>
            <a:endParaRPr lang="zh-CN" altLang="en-US" b="1" i="0" dirty="0">
              <a:solidFill>
                <a:srgbClr val="151B26"/>
              </a:solidFill>
              <a:effectLst/>
              <a:highlight>
                <a:srgbClr val="FFFFFF"/>
              </a:highlight>
              <a:latin typeface="-apple-system"/>
            </a:endParaRPr>
          </a:p>
        </p:txBody>
      </p:sp>
      <p:graphicFrame>
        <p:nvGraphicFramePr>
          <p:cNvPr id="4" name="表格 3">
            <a:extLst>
              <a:ext uri="{FF2B5EF4-FFF2-40B4-BE49-F238E27FC236}">
                <a16:creationId xmlns:a16="http://schemas.microsoft.com/office/drawing/2014/main" id="{328B9977-B22B-13CE-084C-3BA52AC614C6}"/>
              </a:ext>
            </a:extLst>
          </p:cNvPr>
          <p:cNvGraphicFramePr>
            <a:graphicFrameLocks noGrp="1"/>
          </p:cNvGraphicFramePr>
          <p:nvPr>
            <p:extLst>
              <p:ext uri="{D42A27DB-BD31-4B8C-83A1-F6EECF244321}">
                <p14:modId xmlns:p14="http://schemas.microsoft.com/office/powerpoint/2010/main" val="498694817"/>
              </p:ext>
            </p:extLst>
          </p:nvPr>
        </p:nvGraphicFramePr>
        <p:xfrm>
          <a:off x="612131" y="1849055"/>
          <a:ext cx="11068034" cy="4243210"/>
        </p:xfrm>
        <a:graphic>
          <a:graphicData uri="http://schemas.openxmlformats.org/drawingml/2006/table">
            <a:tbl>
              <a:tblPr/>
              <a:tblGrid>
                <a:gridCol w="4266194">
                  <a:extLst>
                    <a:ext uri="{9D8B030D-6E8A-4147-A177-3AD203B41FA5}">
                      <a16:colId xmlns:a16="http://schemas.microsoft.com/office/drawing/2014/main" val="716121130"/>
                    </a:ext>
                  </a:extLst>
                </a:gridCol>
                <a:gridCol w="850230">
                  <a:extLst>
                    <a:ext uri="{9D8B030D-6E8A-4147-A177-3AD203B41FA5}">
                      <a16:colId xmlns:a16="http://schemas.microsoft.com/office/drawing/2014/main" val="26557030"/>
                    </a:ext>
                  </a:extLst>
                </a:gridCol>
                <a:gridCol w="850230">
                  <a:extLst>
                    <a:ext uri="{9D8B030D-6E8A-4147-A177-3AD203B41FA5}">
                      <a16:colId xmlns:a16="http://schemas.microsoft.com/office/drawing/2014/main" val="1586609221"/>
                    </a:ext>
                  </a:extLst>
                </a:gridCol>
                <a:gridCol w="850230">
                  <a:extLst>
                    <a:ext uri="{9D8B030D-6E8A-4147-A177-3AD203B41FA5}">
                      <a16:colId xmlns:a16="http://schemas.microsoft.com/office/drawing/2014/main" val="1438549020"/>
                    </a:ext>
                  </a:extLst>
                </a:gridCol>
                <a:gridCol w="850230">
                  <a:extLst>
                    <a:ext uri="{9D8B030D-6E8A-4147-A177-3AD203B41FA5}">
                      <a16:colId xmlns:a16="http://schemas.microsoft.com/office/drawing/2014/main" val="1855674171"/>
                    </a:ext>
                  </a:extLst>
                </a:gridCol>
                <a:gridCol w="850230">
                  <a:extLst>
                    <a:ext uri="{9D8B030D-6E8A-4147-A177-3AD203B41FA5}">
                      <a16:colId xmlns:a16="http://schemas.microsoft.com/office/drawing/2014/main" val="2695619378"/>
                    </a:ext>
                  </a:extLst>
                </a:gridCol>
                <a:gridCol w="850230">
                  <a:extLst>
                    <a:ext uri="{9D8B030D-6E8A-4147-A177-3AD203B41FA5}">
                      <a16:colId xmlns:a16="http://schemas.microsoft.com/office/drawing/2014/main" val="3339416949"/>
                    </a:ext>
                  </a:extLst>
                </a:gridCol>
                <a:gridCol w="850230">
                  <a:extLst>
                    <a:ext uri="{9D8B030D-6E8A-4147-A177-3AD203B41FA5}">
                      <a16:colId xmlns:a16="http://schemas.microsoft.com/office/drawing/2014/main" val="1684726585"/>
                    </a:ext>
                  </a:extLst>
                </a:gridCol>
                <a:gridCol w="850230">
                  <a:extLst>
                    <a:ext uri="{9D8B030D-6E8A-4147-A177-3AD203B41FA5}">
                      <a16:colId xmlns:a16="http://schemas.microsoft.com/office/drawing/2014/main" val="1661952692"/>
                    </a:ext>
                  </a:extLst>
                </a:gridCol>
              </a:tblGrid>
              <a:tr h="383205">
                <a:tc>
                  <a:txBody>
                    <a:bodyPr/>
                    <a:lstStyle/>
                    <a:p>
                      <a:pPr algn="l" fontAlgn="ctr"/>
                      <a:endParaRPr lang="zh-CN" altLang="en-US" b="0" dirty="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gridSpan="4">
                  <a:txBody>
                    <a:bodyPr/>
                    <a:lstStyle/>
                    <a:p>
                      <a:pPr algn="l" fontAlgn="ctr"/>
                      <a:r>
                        <a:rPr lang="zh-CN" altLang="en-US" b="1" u="none" strike="noStrike">
                          <a:solidFill>
                            <a:srgbClr val="000000"/>
                          </a:solidFill>
                          <a:effectLst/>
                          <a:latin typeface="inherit"/>
                        </a:rPr>
                        <a:t>首</a:t>
                      </a:r>
                      <a:r>
                        <a:rPr lang="en" b="1" u="none" strike="noStrike">
                          <a:solidFill>
                            <a:srgbClr val="000000"/>
                          </a:solidFill>
                          <a:effectLst/>
                          <a:latin typeface="inherit"/>
                        </a:rPr>
                        <a:t>token</a:t>
                      </a:r>
                      <a:r>
                        <a:rPr lang="zh-CN" altLang="en-US" b="1" u="none" strike="noStrike">
                          <a:solidFill>
                            <a:srgbClr val="000000"/>
                          </a:solidFill>
                          <a:effectLst/>
                          <a:latin typeface="inherit"/>
                        </a:rPr>
                        <a:t>时延</a:t>
                      </a:r>
                      <a:endParaRPr lang="zh-CN" altLang="en-US"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l" fontAlgn="ctr"/>
                      <a:r>
                        <a:rPr lang="zh-CN" altLang="en-US" b="1" u="none" strike="noStrike" dirty="0">
                          <a:solidFill>
                            <a:srgbClr val="000000"/>
                          </a:solidFill>
                          <a:effectLst/>
                          <a:latin typeface="inherit"/>
                        </a:rPr>
                        <a:t>总</a:t>
                      </a:r>
                      <a:r>
                        <a:rPr lang="en" b="1" u="none" strike="noStrike" dirty="0">
                          <a:solidFill>
                            <a:srgbClr val="000000"/>
                          </a:solidFill>
                          <a:effectLst/>
                          <a:latin typeface="inherit"/>
                        </a:rPr>
                        <a:t>token</a:t>
                      </a:r>
                      <a:r>
                        <a:rPr lang="zh-CN" altLang="en-US" b="1" u="none" strike="noStrike" dirty="0">
                          <a:solidFill>
                            <a:srgbClr val="000000"/>
                          </a:solidFill>
                          <a:effectLst/>
                          <a:latin typeface="inherit"/>
                        </a:rPr>
                        <a:t>时延</a:t>
                      </a:r>
                      <a:endParaRPr lang="zh-CN" altLang="en-US" b="0" dirty="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56484301"/>
                  </a:ext>
                </a:extLst>
              </a:tr>
              <a:tr h="924200">
                <a:tc>
                  <a:txBody>
                    <a:bodyPr/>
                    <a:lstStyle/>
                    <a:p>
                      <a:pPr algn="l" fontAlgn="ctr"/>
                      <a:r>
                        <a:rPr lang="zh-CN" altLang="en-US" b="0">
                          <a:effectLst/>
                          <a:latin typeface="inherit"/>
                        </a:rPr>
                        <a:t>模型</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平均</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最大</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最小</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中位数</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平均</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最大</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最小</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zh-CN" altLang="en-US" b="0">
                          <a:effectLst/>
                          <a:latin typeface="inherit"/>
                        </a:rPr>
                        <a:t>中位数</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3873484024"/>
                  </a:ext>
                </a:extLst>
              </a:tr>
              <a:tr h="1465195">
                <a:tc>
                  <a:txBody>
                    <a:bodyPr/>
                    <a:lstStyle/>
                    <a:p>
                      <a:pPr algn="l" fontAlgn="ctr"/>
                      <a:r>
                        <a:rPr lang="en" b="1">
                          <a:effectLst/>
                          <a:latin typeface="inherit"/>
                        </a:rPr>
                        <a:t>ERNIE 4.0</a:t>
                      </a:r>
                      <a:endParaRPr lang="en"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1.1660622</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1.8938689</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0.8637261</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dirty="0">
                          <a:effectLst/>
                          <a:latin typeface="inherit"/>
                        </a:rPr>
                        <a:t>1.1355512</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12.8016425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24.4820206</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6.1288521</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tc>
                  <a:txBody>
                    <a:bodyPr/>
                    <a:lstStyle/>
                    <a:p>
                      <a:pPr algn="l" fontAlgn="ctr"/>
                      <a:r>
                        <a:rPr lang="en-US" altLang="zh-CN" b="0">
                          <a:effectLst/>
                          <a:latin typeface="inherit"/>
                        </a:rPr>
                        <a:t>12.5806549</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FFFFF"/>
                    </a:solidFill>
                  </a:tcPr>
                </a:tc>
                <a:extLst>
                  <a:ext uri="{0D108BD9-81ED-4DB2-BD59-A6C34878D82A}">
                    <a16:rowId xmlns:a16="http://schemas.microsoft.com/office/drawing/2014/main" val="3082492593"/>
                  </a:ext>
                </a:extLst>
              </a:tr>
              <a:tr h="1465195">
                <a:tc>
                  <a:txBody>
                    <a:bodyPr/>
                    <a:lstStyle/>
                    <a:p>
                      <a:pPr algn="l" fontAlgn="ctr"/>
                      <a:r>
                        <a:rPr lang="en" b="1">
                          <a:effectLst/>
                          <a:latin typeface="inherit"/>
                        </a:rPr>
                        <a:t>Ernie-Speed-SFT</a:t>
                      </a:r>
                      <a:br>
                        <a:rPr lang="en" b="1">
                          <a:effectLst/>
                          <a:latin typeface="inherit"/>
                        </a:rPr>
                      </a:br>
                      <a:r>
                        <a:rPr lang="en" b="1">
                          <a:effectLst/>
                          <a:latin typeface="inherit"/>
                        </a:rPr>
                        <a:t>（Epoch=6， LR=3e-5）</a:t>
                      </a:r>
                      <a:endParaRPr lang="en" b="0">
                        <a:effectLst/>
                        <a:latin typeface="inherit"/>
                      </a:endParaRP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0.6825102</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1.2172205</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0.5762560</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0.6616051</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4.1633336</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a:effectLst/>
                          <a:latin typeface="inherit"/>
                        </a:rPr>
                        <a:t>12.8231103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dirty="0">
                          <a:effectLst/>
                          <a:latin typeface="inherit"/>
                        </a:rPr>
                        <a:t>1.7658253</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tc>
                  <a:txBody>
                    <a:bodyPr/>
                    <a:lstStyle/>
                    <a:p>
                      <a:pPr algn="l" fontAlgn="ctr"/>
                      <a:r>
                        <a:rPr lang="en-US" altLang="zh-CN" b="0" dirty="0">
                          <a:effectLst/>
                          <a:latin typeface="inherit"/>
                        </a:rPr>
                        <a:t>3.8316832</a:t>
                      </a:r>
                    </a:p>
                  </a:txBody>
                  <a:tcPr marL="123825" marR="123825" marT="57150" marB="57150" anchor="ctr">
                    <a:lnL w="9525" cap="flat" cmpd="sng" algn="ctr">
                      <a:solidFill>
                        <a:srgbClr val="D0D7DE"/>
                      </a:solidFill>
                      <a:prstDash val="solid"/>
                      <a:round/>
                      <a:headEnd type="none" w="med" len="med"/>
                      <a:tailEnd type="none" w="med" len="med"/>
                    </a:lnL>
                    <a:lnR w="9525" cap="flat" cmpd="sng" algn="ctr">
                      <a:solidFill>
                        <a:srgbClr val="D0D7DE"/>
                      </a:solidFill>
                      <a:prstDash val="solid"/>
                      <a:round/>
                      <a:headEnd type="none" w="med" len="med"/>
                      <a:tailEnd type="none" w="med" len="med"/>
                    </a:lnR>
                    <a:lnT w="9525" cap="flat" cmpd="sng" algn="ctr">
                      <a:solidFill>
                        <a:srgbClr val="D0D7DE"/>
                      </a:solidFill>
                      <a:prstDash val="solid"/>
                      <a:round/>
                      <a:headEnd type="none" w="med" len="med"/>
                      <a:tailEnd type="none" w="med" len="med"/>
                    </a:lnT>
                    <a:lnB w="9525" cap="flat" cmpd="sng" algn="ctr">
                      <a:solidFill>
                        <a:srgbClr val="D0D7DE"/>
                      </a:solidFill>
                      <a:prstDash val="solid"/>
                      <a:round/>
                      <a:headEnd type="none" w="med" len="med"/>
                      <a:tailEnd type="none" w="med" len="med"/>
                    </a:lnB>
                    <a:solidFill>
                      <a:srgbClr val="F7F7F9"/>
                    </a:solidFill>
                  </a:tcPr>
                </a:tc>
                <a:extLst>
                  <a:ext uri="{0D108BD9-81ED-4DB2-BD59-A6C34878D82A}">
                    <a16:rowId xmlns:a16="http://schemas.microsoft.com/office/drawing/2014/main" val="2649507398"/>
                  </a:ext>
                </a:extLst>
              </a:tr>
            </a:tbl>
          </a:graphicData>
        </a:graphic>
      </p:graphicFrame>
      <p:sp>
        <p:nvSpPr>
          <p:cNvPr id="6" name="Rectangle 1">
            <a:extLst>
              <a:ext uri="{FF2B5EF4-FFF2-40B4-BE49-F238E27FC236}">
                <a16:creationId xmlns:a16="http://schemas.microsoft.com/office/drawing/2014/main" id="{0A63A076-E34C-997F-B29D-1FE99A00983D}"/>
              </a:ext>
            </a:extLst>
          </p:cNvPr>
          <p:cNvSpPr>
            <a:spLocks noChangeArrowheads="1"/>
          </p:cNvSpPr>
          <p:nvPr/>
        </p:nvSpPr>
        <p:spPr bwMode="auto">
          <a:xfrm>
            <a:off x="294068" y="1095003"/>
            <a:ext cx="90420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151B26"/>
                </a:solidFill>
                <a:effectLst/>
                <a:latin typeface="+mj-ea"/>
                <a:ea typeface="+mj-ea"/>
              </a:rPr>
              <a:t>从本次最佳实践中随机选取了数据进行性能评测评估，经过精调后的模型首token平均时延仅是ERNIE 4.0的58%，</a:t>
            </a:r>
            <a:endParaRPr kumimoji="0" lang="en-US" altLang="zh-CN" sz="1400" b="0" i="0" u="none" strike="noStrike" cap="none" normalizeH="0" baseline="0" dirty="0">
              <a:ln>
                <a:noFill/>
              </a:ln>
              <a:solidFill>
                <a:srgbClr val="151B26"/>
              </a:solidFill>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151B26"/>
                </a:solidFill>
                <a:effectLst/>
                <a:latin typeface="+mj-ea"/>
                <a:ea typeface="+mj-ea"/>
              </a:rPr>
              <a:t>而总平均时延更是不到32%，时延明显精调后模型更优。</a:t>
            </a:r>
            <a:endParaRPr kumimoji="0" lang="zh-CN" altLang="zh-CN" sz="3600" b="0" i="0" u="none" strike="noStrike" cap="none" normalizeH="0" baseline="0" dirty="0">
              <a:ln>
                <a:noFill/>
              </a:ln>
              <a:solidFill>
                <a:schemeClr val="tx1"/>
              </a:solidFill>
              <a:effectLst/>
              <a:latin typeface="+mj-ea"/>
              <a:ea typeface="+mj-ea"/>
            </a:endParaRPr>
          </a:p>
        </p:txBody>
      </p:sp>
    </p:spTree>
    <p:extLst>
      <p:ext uri="{BB962C8B-B14F-4D97-AF65-F5344CB8AC3E}">
        <p14:creationId xmlns:p14="http://schemas.microsoft.com/office/powerpoint/2010/main" val="40692652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830997"/>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a:t>
            </a:r>
            <a:r>
              <a:rPr lang="en" altLang="zh-CN" sz="2400" b="1" i="0" dirty="0" err="1">
                <a:solidFill>
                  <a:srgbClr val="003F87"/>
                </a:solidFill>
                <a:effectLst/>
                <a:highlight>
                  <a:srgbClr val="FFFFFF"/>
                </a:highlight>
                <a:latin typeface="+mj-ea"/>
                <a:ea typeface="+mj-ea"/>
              </a:rPr>
              <a:t>FedINC</a:t>
            </a:r>
            <a:r>
              <a:rPr lang="en" altLang="zh-CN" sz="2400" b="1" i="0" dirty="0">
                <a:solidFill>
                  <a:srgbClr val="003F87"/>
                </a:solidFill>
                <a:effectLst/>
                <a:highlight>
                  <a:srgbClr val="FFFFFF"/>
                </a:highlight>
                <a:latin typeface="+mj-ea"/>
                <a:ea typeface="+mj-ea"/>
              </a:rPr>
              <a:t>: An Exemplar-Free Continual Federated Learning</a:t>
            </a:r>
          </a:p>
          <a:p>
            <a:pPr algn="l" fontAlgn="base"/>
            <a:r>
              <a:rPr lang="en" altLang="zh-CN" sz="2400" b="1" i="0" dirty="0">
                <a:solidFill>
                  <a:srgbClr val="003F87"/>
                </a:solidFill>
                <a:effectLst/>
                <a:highlight>
                  <a:srgbClr val="FFFFFF"/>
                </a:highlight>
                <a:latin typeface="+mj-ea"/>
                <a:ea typeface="+mj-ea"/>
              </a:rPr>
              <a:t>Framework with Small Labeled Data</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1182617"/>
            <a:ext cx="11490766" cy="3693319"/>
          </a:xfrm>
          <a:prstGeom prst="rect">
            <a:avLst/>
          </a:prstGeom>
          <a:noFill/>
        </p:spPr>
        <p:txBody>
          <a:bodyPr wrap="square">
            <a:spAutoFit/>
          </a:bodyPr>
          <a:lstStyle/>
          <a:p>
            <a:pPr algn="l"/>
            <a:r>
              <a:rPr lang="zh-CN" altLang="en-US" b="1" i="0" dirty="0">
                <a:effectLst/>
                <a:latin typeface="+mj-ea"/>
                <a:ea typeface="+mj-ea"/>
              </a:rPr>
              <a:t>背景与挑战：</a:t>
            </a:r>
            <a:endParaRPr lang="zh-CN" altLang="en-US" b="0" i="0" dirty="0">
              <a:effectLst/>
              <a:latin typeface="+mj-ea"/>
              <a:ea typeface="+mj-ea"/>
            </a:endParaRPr>
          </a:p>
          <a:p>
            <a:pPr marL="285750" indent="-285750" algn="l">
              <a:buFont typeface="Arial" panose="020B0604020202020204" pitchFamily="34" charset="0"/>
              <a:buChar char="•"/>
            </a:pPr>
            <a:r>
              <a:rPr lang="zh-CN" altLang="en-US" b="0" i="0" dirty="0">
                <a:effectLst/>
                <a:latin typeface="+mj-ea"/>
                <a:ea typeface="+mj-ea"/>
              </a:rPr>
              <a:t>联邦学习（</a:t>
            </a:r>
            <a:r>
              <a:rPr lang="en" altLang="zh-CN" b="0" i="0" dirty="0">
                <a:effectLst/>
                <a:latin typeface="+mj-ea"/>
                <a:ea typeface="+mj-ea"/>
              </a:rPr>
              <a:t>FL</a:t>
            </a:r>
            <a:r>
              <a:rPr lang="zh-CN" altLang="en" b="0" i="0" dirty="0">
                <a:effectLst/>
                <a:latin typeface="+mj-ea"/>
                <a:ea typeface="+mj-ea"/>
              </a:rPr>
              <a:t>）</a:t>
            </a:r>
            <a:r>
              <a:rPr lang="zh-CN" altLang="en-US" b="0" i="0" dirty="0">
                <a:effectLst/>
                <a:latin typeface="+mj-ea"/>
                <a:ea typeface="+mj-ea"/>
              </a:rPr>
              <a:t>是一种保护隐私的学习范式，允许分布式客户端共同训练共享的全局模型，而不共享原始数据。</a:t>
            </a:r>
          </a:p>
          <a:p>
            <a:pPr marL="285750" indent="-285750" algn="l">
              <a:buFont typeface="Arial" panose="020B0604020202020204" pitchFamily="34" charset="0"/>
              <a:buChar char="•"/>
            </a:pPr>
            <a:r>
              <a:rPr lang="zh-CN" altLang="en-US" b="0" i="0" dirty="0">
                <a:effectLst/>
                <a:latin typeface="+mj-ea"/>
                <a:ea typeface="+mj-ea"/>
              </a:rPr>
              <a:t>现实世界中的</a:t>
            </a:r>
            <a:r>
              <a:rPr lang="en" altLang="zh-CN" b="0" i="0" dirty="0">
                <a:effectLst/>
                <a:latin typeface="+mj-ea"/>
                <a:ea typeface="+mj-ea"/>
              </a:rPr>
              <a:t>FL</a:t>
            </a:r>
            <a:r>
              <a:rPr lang="zh-CN" altLang="en-US" b="0" i="0" dirty="0">
                <a:effectLst/>
                <a:latin typeface="+mj-ea"/>
                <a:ea typeface="+mj-ea"/>
              </a:rPr>
              <a:t>场景通常是动态的，并且存在标签缺失问题，客户端不断生成或收集新数据，动态地加入或退出学习过程。</a:t>
            </a:r>
          </a:p>
          <a:p>
            <a:pPr marL="285750" indent="-285750" algn="l">
              <a:buFont typeface="Arial" panose="020B0604020202020204" pitchFamily="34" charset="0"/>
              <a:buChar char="•"/>
            </a:pPr>
            <a:r>
              <a:rPr lang="zh-CN" altLang="en-US" b="0" i="0" dirty="0">
                <a:effectLst/>
                <a:latin typeface="+mj-ea"/>
                <a:ea typeface="+mj-ea"/>
              </a:rPr>
              <a:t>这些情况导致了两个主要挑战：巩固旧知识（灾难性遗忘问题）和使用有限的标签数据学习新知识。</a:t>
            </a:r>
          </a:p>
          <a:p>
            <a:pPr algn="l"/>
            <a:endParaRPr lang="en" altLang="zh-CN" b="1" i="0" dirty="0">
              <a:effectLst/>
              <a:latin typeface="+mj-ea"/>
              <a:ea typeface="+mj-ea"/>
            </a:endParaRPr>
          </a:p>
          <a:p>
            <a:pPr algn="l"/>
            <a:endParaRPr lang="en" altLang="zh-CN" b="1" dirty="0">
              <a:latin typeface="+mj-ea"/>
              <a:ea typeface="+mj-ea"/>
            </a:endParaRPr>
          </a:p>
          <a:p>
            <a:pPr algn="l"/>
            <a:r>
              <a:rPr lang="en" altLang="zh-CN" b="1" i="0" dirty="0" err="1">
                <a:effectLst/>
                <a:latin typeface="+mj-ea"/>
                <a:ea typeface="+mj-ea"/>
              </a:rPr>
              <a:t>FedINC</a:t>
            </a:r>
            <a:r>
              <a:rPr lang="zh-CN" altLang="en-US" b="1" i="0" dirty="0">
                <a:effectLst/>
                <a:latin typeface="+mj-ea"/>
                <a:ea typeface="+mj-ea"/>
              </a:rPr>
              <a:t>框架：</a:t>
            </a:r>
            <a:endParaRPr lang="zh-CN" altLang="en-US" b="0" i="0" dirty="0">
              <a:effectLst/>
              <a:latin typeface="+mj-ea"/>
              <a:ea typeface="+mj-ea"/>
            </a:endParaRPr>
          </a:p>
          <a:p>
            <a:pPr marL="285750" indent="-285750" algn="l">
              <a:buFont typeface="Arial" panose="020B0604020202020204" pitchFamily="34" charset="0"/>
              <a:buChar char="•"/>
            </a:pPr>
            <a:r>
              <a:rPr lang="en" altLang="zh-CN" b="0" i="0" dirty="0" err="1">
                <a:effectLst/>
                <a:latin typeface="+mj-ea"/>
                <a:ea typeface="+mj-ea"/>
              </a:rPr>
              <a:t>FedINC</a:t>
            </a:r>
            <a:r>
              <a:rPr lang="zh-CN" altLang="en-US" b="0" i="0" dirty="0">
                <a:effectLst/>
                <a:latin typeface="+mj-ea"/>
                <a:ea typeface="+mj-ea"/>
              </a:rPr>
              <a:t>是一个</a:t>
            </a:r>
            <a:r>
              <a:rPr lang="zh-CN" altLang="en-US" b="1" i="0" dirty="0">
                <a:effectLst/>
                <a:latin typeface="+mj-ea"/>
                <a:ea typeface="+mj-ea"/>
              </a:rPr>
              <a:t>无范例的持续</a:t>
            </a:r>
            <a:r>
              <a:rPr lang="en" altLang="zh-CN" b="1" i="0" dirty="0">
                <a:effectLst/>
                <a:latin typeface="+mj-ea"/>
                <a:ea typeface="+mj-ea"/>
              </a:rPr>
              <a:t>FL</a:t>
            </a:r>
            <a:r>
              <a:rPr lang="zh-CN" altLang="en-US" b="1" i="0" dirty="0">
                <a:effectLst/>
                <a:latin typeface="+mj-ea"/>
                <a:ea typeface="+mj-ea"/>
              </a:rPr>
              <a:t>框架，它通过有限的标签数据来学习全局增量模型</a:t>
            </a:r>
            <a:r>
              <a:rPr lang="zh-CN" altLang="en-US" b="0" i="0" dirty="0">
                <a:effectLst/>
                <a:latin typeface="+mj-ea"/>
                <a:ea typeface="+mj-ea"/>
              </a:rPr>
              <a:t>。</a:t>
            </a:r>
          </a:p>
          <a:p>
            <a:pPr marL="285750" indent="-285750" algn="l">
              <a:buFont typeface="Arial" panose="020B0604020202020204" pitchFamily="34" charset="0"/>
              <a:buChar char="•"/>
            </a:pPr>
            <a:r>
              <a:rPr lang="zh-CN" altLang="en-US" b="0" i="0" dirty="0">
                <a:effectLst/>
                <a:latin typeface="+mj-ea"/>
                <a:ea typeface="+mj-ea"/>
              </a:rPr>
              <a:t>该框架包括</a:t>
            </a:r>
            <a:r>
              <a:rPr lang="zh-CN" altLang="en-US" i="0" dirty="0">
                <a:effectLst/>
                <a:latin typeface="+mj-ea"/>
                <a:ea typeface="+mj-ea"/>
              </a:rPr>
              <a:t>混合对比学习机制、可塑特征正则化机制、原型引导正则化机制和原型演化机制</a:t>
            </a:r>
            <a:r>
              <a:rPr lang="zh-CN" altLang="en-US" b="0" i="0" dirty="0">
                <a:effectLst/>
                <a:latin typeface="+mj-ea"/>
                <a:ea typeface="+mj-ea"/>
              </a:rPr>
              <a:t>。</a:t>
            </a:r>
          </a:p>
          <a:p>
            <a:pPr marL="285750" indent="-285750" algn="l">
              <a:buFont typeface="Arial" panose="020B0604020202020204" pitchFamily="34" charset="0"/>
              <a:buChar char="•"/>
            </a:pPr>
            <a:r>
              <a:rPr lang="zh-CN" altLang="en-US" b="1" i="0" dirty="0">
                <a:effectLst/>
                <a:latin typeface="+mj-ea"/>
                <a:ea typeface="+mj-ea"/>
              </a:rPr>
              <a:t>混合对比学习机制</a:t>
            </a:r>
            <a:r>
              <a:rPr lang="zh-CN" altLang="en-US" b="0" i="0" dirty="0">
                <a:effectLst/>
                <a:latin typeface="+mj-ea"/>
                <a:ea typeface="+mj-ea"/>
              </a:rPr>
              <a:t>利用客户端上的</a:t>
            </a:r>
            <a:r>
              <a:rPr lang="zh-CN" altLang="en-US" b="1" i="0" dirty="0">
                <a:effectLst/>
                <a:latin typeface="+mj-ea"/>
                <a:ea typeface="+mj-ea"/>
              </a:rPr>
              <a:t>标签和非标签数据</a:t>
            </a:r>
            <a:r>
              <a:rPr lang="zh-CN" altLang="en-US" b="0" i="0" dirty="0">
                <a:effectLst/>
                <a:latin typeface="+mj-ea"/>
                <a:ea typeface="+mj-ea"/>
              </a:rPr>
              <a:t>高效学习新知识。</a:t>
            </a:r>
          </a:p>
          <a:p>
            <a:pPr marL="285750" indent="-285750" algn="l">
              <a:buFont typeface="Arial" panose="020B0604020202020204" pitchFamily="34" charset="0"/>
              <a:buChar char="•"/>
            </a:pPr>
            <a:r>
              <a:rPr lang="zh-CN" altLang="en-US" b="1" i="0" dirty="0">
                <a:effectLst/>
                <a:latin typeface="+mj-ea"/>
                <a:ea typeface="+mj-ea"/>
              </a:rPr>
              <a:t>可塑特征正则化机制</a:t>
            </a:r>
            <a:r>
              <a:rPr lang="zh-CN" altLang="en-US" b="0" i="0" dirty="0">
                <a:effectLst/>
                <a:latin typeface="+mj-ea"/>
                <a:ea typeface="+mj-ea"/>
              </a:rPr>
              <a:t>和</a:t>
            </a:r>
            <a:r>
              <a:rPr lang="zh-CN" altLang="en-US" b="1" i="0" dirty="0">
                <a:effectLst/>
                <a:latin typeface="+mj-ea"/>
                <a:ea typeface="+mj-ea"/>
              </a:rPr>
              <a:t>原型引导正则化机制</a:t>
            </a:r>
            <a:r>
              <a:rPr lang="zh-CN" altLang="en-US" b="0" i="0" dirty="0">
                <a:effectLst/>
                <a:latin typeface="+mj-ea"/>
                <a:ea typeface="+mj-ea"/>
              </a:rPr>
              <a:t>用于保护</a:t>
            </a:r>
            <a:r>
              <a:rPr lang="zh-CN" altLang="en-US" b="1" i="0" dirty="0">
                <a:effectLst/>
                <a:latin typeface="+mj-ea"/>
                <a:ea typeface="+mj-ea"/>
              </a:rPr>
              <a:t>旧任务的表示空间</a:t>
            </a:r>
            <a:r>
              <a:rPr lang="zh-CN" altLang="en-US" b="0" i="0" dirty="0">
                <a:effectLst/>
                <a:latin typeface="+mj-ea"/>
                <a:ea typeface="+mj-ea"/>
              </a:rPr>
              <a:t>，并减少</a:t>
            </a:r>
            <a:r>
              <a:rPr lang="zh-CN" altLang="en-US" b="1" i="0" dirty="0">
                <a:effectLst/>
                <a:latin typeface="+mj-ea"/>
                <a:ea typeface="+mj-ea"/>
              </a:rPr>
              <a:t>新旧类别之间的特征重叠</a:t>
            </a:r>
            <a:r>
              <a:rPr lang="zh-CN" altLang="en-US" b="0" i="0" dirty="0">
                <a:effectLst/>
                <a:latin typeface="+mj-ea"/>
                <a:ea typeface="+mj-ea"/>
              </a:rPr>
              <a:t>。</a:t>
            </a:r>
          </a:p>
          <a:p>
            <a:pPr marL="285750" indent="-285750" algn="l">
              <a:buFont typeface="Arial" panose="020B0604020202020204" pitchFamily="34" charset="0"/>
              <a:buChar char="•"/>
            </a:pPr>
            <a:r>
              <a:rPr lang="zh-CN" altLang="en-US" b="1" i="0" dirty="0">
                <a:effectLst/>
                <a:latin typeface="+mj-ea"/>
                <a:ea typeface="+mj-ea"/>
              </a:rPr>
              <a:t>原型演化机制</a:t>
            </a:r>
            <a:r>
              <a:rPr lang="zh-CN" altLang="en-US" b="0" i="0" dirty="0">
                <a:effectLst/>
                <a:latin typeface="+mj-ea"/>
                <a:ea typeface="+mj-ea"/>
              </a:rPr>
              <a:t>用于灵活高效的增量分类。</a:t>
            </a:r>
          </a:p>
        </p:txBody>
      </p:sp>
      <p:pic>
        <p:nvPicPr>
          <p:cNvPr id="11" name="图片 10">
            <a:extLst>
              <a:ext uri="{FF2B5EF4-FFF2-40B4-BE49-F238E27FC236}">
                <a16:creationId xmlns:a16="http://schemas.microsoft.com/office/drawing/2014/main" id="{EABE9E82-46F4-581B-10F3-70CB05F73B0A}"/>
              </a:ext>
            </a:extLst>
          </p:cNvPr>
          <p:cNvPicPr>
            <a:picLocks noChangeAspect="1"/>
          </p:cNvPicPr>
          <p:nvPr/>
        </p:nvPicPr>
        <p:blipFill>
          <a:blip r:embed="rId3"/>
          <a:stretch>
            <a:fillRect/>
          </a:stretch>
        </p:blipFill>
        <p:spPr>
          <a:xfrm>
            <a:off x="2179279" y="2769814"/>
            <a:ext cx="7772400" cy="3606923"/>
          </a:xfrm>
          <a:prstGeom prst="rect">
            <a:avLst/>
          </a:prstGeom>
        </p:spPr>
      </p:pic>
    </p:spTree>
    <p:extLst>
      <p:ext uri="{BB962C8B-B14F-4D97-AF65-F5344CB8AC3E}">
        <p14:creationId xmlns:p14="http://schemas.microsoft.com/office/powerpoint/2010/main" val="424003078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830997"/>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a:t>
            </a:r>
            <a:r>
              <a:rPr lang="en" altLang="zh-CN" sz="2400" b="1" i="0" dirty="0" err="1">
                <a:solidFill>
                  <a:srgbClr val="003F87"/>
                </a:solidFill>
                <a:effectLst/>
                <a:highlight>
                  <a:srgbClr val="FFFFFF"/>
                </a:highlight>
                <a:latin typeface="+mj-ea"/>
                <a:ea typeface="+mj-ea"/>
              </a:rPr>
              <a:t>FedINC</a:t>
            </a:r>
            <a:r>
              <a:rPr lang="en" altLang="zh-CN" sz="2400" b="1" i="0" dirty="0">
                <a:solidFill>
                  <a:srgbClr val="003F87"/>
                </a:solidFill>
                <a:effectLst/>
                <a:highlight>
                  <a:srgbClr val="FFFFFF"/>
                </a:highlight>
                <a:latin typeface="+mj-ea"/>
                <a:ea typeface="+mj-ea"/>
              </a:rPr>
              <a:t>: An Exemplar-Free Continual Federated Learning</a:t>
            </a:r>
          </a:p>
          <a:p>
            <a:pPr algn="l" fontAlgn="base"/>
            <a:r>
              <a:rPr lang="en" altLang="zh-CN" sz="2400" b="1" i="0" dirty="0">
                <a:solidFill>
                  <a:srgbClr val="003F87"/>
                </a:solidFill>
                <a:effectLst/>
                <a:highlight>
                  <a:srgbClr val="FFFFFF"/>
                </a:highlight>
                <a:latin typeface="+mj-ea"/>
                <a:ea typeface="+mj-ea"/>
              </a:rPr>
              <a:t>Framework with Small Labeled Data</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994542"/>
            <a:ext cx="11490766" cy="1754326"/>
          </a:xfrm>
          <a:prstGeom prst="rect">
            <a:avLst/>
          </a:prstGeom>
          <a:noFill/>
        </p:spPr>
        <p:txBody>
          <a:bodyPr wrap="square">
            <a:spAutoFit/>
          </a:bodyPr>
          <a:lstStyle/>
          <a:p>
            <a:pPr algn="l"/>
            <a:r>
              <a:rPr lang="en" altLang="zh-CN" b="1" i="0" dirty="0" err="1">
                <a:effectLst/>
                <a:latin typeface="+mj-ea"/>
                <a:ea typeface="+mj-ea"/>
              </a:rPr>
              <a:t>FedINC</a:t>
            </a:r>
            <a:r>
              <a:rPr lang="zh-CN" altLang="en-US" b="1" i="0" dirty="0">
                <a:effectLst/>
                <a:latin typeface="+mj-ea"/>
                <a:ea typeface="+mj-ea"/>
              </a:rPr>
              <a:t>框架：</a:t>
            </a:r>
            <a:endParaRPr lang="zh-CN" altLang="en-US" b="0" i="0" dirty="0">
              <a:effectLst/>
              <a:latin typeface="+mj-ea"/>
              <a:ea typeface="+mj-ea"/>
            </a:endParaRPr>
          </a:p>
          <a:p>
            <a:pPr marL="285750" indent="-285750" algn="l">
              <a:buFont typeface="Arial" panose="020B0604020202020204" pitchFamily="34" charset="0"/>
              <a:buChar char="•"/>
            </a:pPr>
            <a:r>
              <a:rPr lang="en" altLang="zh-CN" b="0" i="0" dirty="0" err="1">
                <a:effectLst/>
                <a:latin typeface="+mj-ea"/>
                <a:ea typeface="+mj-ea"/>
              </a:rPr>
              <a:t>FedINC</a:t>
            </a:r>
            <a:r>
              <a:rPr lang="zh-CN" altLang="en-US" b="0" i="0" dirty="0">
                <a:effectLst/>
                <a:latin typeface="+mj-ea"/>
                <a:ea typeface="+mj-ea"/>
              </a:rPr>
              <a:t>是一个</a:t>
            </a:r>
            <a:r>
              <a:rPr lang="zh-CN" altLang="en-US" b="1" i="0" dirty="0">
                <a:effectLst/>
                <a:latin typeface="+mj-ea"/>
                <a:ea typeface="+mj-ea"/>
              </a:rPr>
              <a:t>无范例的持续</a:t>
            </a:r>
            <a:r>
              <a:rPr lang="en" altLang="zh-CN" b="1" i="0" dirty="0">
                <a:effectLst/>
                <a:latin typeface="+mj-ea"/>
                <a:ea typeface="+mj-ea"/>
              </a:rPr>
              <a:t>FL</a:t>
            </a:r>
            <a:r>
              <a:rPr lang="zh-CN" altLang="en-US" b="1" i="0" dirty="0">
                <a:effectLst/>
                <a:latin typeface="+mj-ea"/>
                <a:ea typeface="+mj-ea"/>
              </a:rPr>
              <a:t>框架，它通过有限的标签数据来学习全局增量模型</a:t>
            </a:r>
            <a:r>
              <a:rPr lang="zh-CN" altLang="en-US" b="0" i="0" dirty="0">
                <a:effectLst/>
                <a:latin typeface="+mj-ea"/>
                <a:ea typeface="+mj-ea"/>
              </a:rPr>
              <a:t>。</a:t>
            </a:r>
          </a:p>
          <a:p>
            <a:pPr marL="285750" indent="-285750" algn="l">
              <a:buFont typeface="Arial" panose="020B0604020202020204" pitchFamily="34" charset="0"/>
              <a:buChar char="•"/>
            </a:pPr>
            <a:r>
              <a:rPr lang="zh-CN" altLang="en-US" b="0" i="0" dirty="0">
                <a:effectLst/>
                <a:latin typeface="+mj-ea"/>
                <a:ea typeface="+mj-ea"/>
              </a:rPr>
              <a:t>该框架包括</a:t>
            </a:r>
            <a:r>
              <a:rPr lang="zh-CN" altLang="en-US" i="0" dirty="0">
                <a:effectLst/>
                <a:latin typeface="+mj-ea"/>
                <a:ea typeface="+mj-ea"/>
              </a:rPr>
              <a:t>混合对比学习机制、可塑特征正则化机制、原型引导正则化机制和原型演化机制</a:t>
            </a:r>
            <a:r>
              <a:rPr lang="zh-CN" altLang="en-US" b="0" i="0" dirty="0">
                <a:effectLst/>
                <a:latin typeface="+mj-ea"/>
                <a:ea typeface="+mj-ea"/>
              </a:rPr>
              <a:t>。</a:t>
            </a:r>
          </a:p>
          <a:p>
            <a:pPr marL="285750" indent="-285750" algn="l">
              <a:buFont typeface="Arial" panose="020B0604020202020204" pitchFamily="34" charset="0"/>
              <a:buChar char="•"/>
            </a:pPr>
            <a:r>
              <a:rPr lang="zh-CN" altLang="en-US" b="1" i="0" dirty="0">
                <a:effectLst/>
                <a:latin typeface="+mj-ea"/>
                <a:ea typeface="+mj-ea"/>
              </a:rPr>
              <a:t>混合对比学习机制</a:t>
            </a:r>
            <a:r>
              <a:rPr lang="zh-CN" altLang="en-US" b="0" i="0" dirty="0">
                <a:effectLst/>
                <a:latin typeface="+mj-ea"/>
                <a:ea typeface="+mj-ea"/>
              </a:rPr>
              <a:t>利用客户端上的</a:t>
            </a:r>
            <a:r>
              <a:rPr lang="zh-CN" altLang="en-US" b="1" i="0" dirty="0">
                <a:effectLst/>
                <a:latin typeface="+mj-ea"/>
                <a:ea typeface="+mj-ea"/>
              </a:rPr>
              <a:t>标签和非标签数据</a:t>
            </a:r>
            <a:r>
              <a:rPr lang="zh-CN" altLang="en-US" b="0" i="0" dirty="0">
                <a:effectLst/>
                <a:latin typeface="+mj-ea"/>
                <a:ea typeface="+mj-ea"/>
              </a:rPr>
              <a:t>高效学习新知识。</a:t>
            </a:r>
          </a:p>
          <a:p>
            <a:pPr marL="285750" indent="-285750" algn="l">
              <a:buFont typeface="Arial" panose="020B0604020202020204" pitchFamily="34" charset="0"/>
              <a:buChar char="•"/>
            </a:pPr>
            <a:r>
              <a:rPr lang="zh-CN" altLang="en-US" b="1" i="0" dirty="0">
                <a:effectLst/>
                <a:latin typeface="+mj-ea"/>
                <a:ea typeface="+mj-ea"/>
              </a:rPr>
              <a:t>可塑特征正则化机制</a:t>
            </a:r>
            <a:r>
              <a:rPr lang="zh-CN" altLang="en-US" b="0" i="0" dirty="0">
                <a:effectLst/>
                <a:latin typeface="+mj-ea"/>
                <a:ea typeface="+mj-ea"/>
              </a:rPr>
              <a:t>和</a:t>
            </a:r>
            <a:r>
              <a:rPr lang="zh-CN" altLang="en-US" b="1" i="0" dirty="0">
                <a:effectLst/>
                <a:latin typeface="+mj-ea"/>
                <a:ea typeface="+mj-ea"/>
              </a:rPr>
              <a:t>原型引导正则化机制</a:t>
            </a:r>
            <a:r>
              <a:rPr lang="zh-CN" altLang="en-US" b="0" i="0" dirty="0">
                <a:effectLst/>
                <a:latin typeface="+mj-ea"/>
                <a:ea typeface="+mj-ea"/>
              </a:rPr>
              <a:t>用于保护</a:t>
            </a:r>
            <a:r>
              <a:rPr lang="zh-CN" altLang="en-US" b="1" i="0" dirty="0">
                <a:effectLst/>
                <a:latin typeface="+mj-ea"/>
                <a:ea typeface="+mj-ea"/>
              </a:rPr>
              <a:t>旧任务的表示空间</a:t>
            </a:r>
            <a:r>
              <a:rPr lang="zh-CN" altLang="en-US" b="0" i="0" dirty="0">
                <a:effectLst/>
                <a:latin typeface="+mj-ea"/>
                <a:ea typeface="+mj-ea"/>
              </a:rPr>
              <a:t>，并减少</a:t>
            </a:r>
            <a:r>
              <a:rPr lang="zh-CN" altLang="en-US" b="1" i="0" dirty="0">
                <a:effectLst/>
                <a:latin typeface="+mj-ea"/>
                <a:ea typeface="+mj-ea"/>
              </a:rPr>
              <a:t>新旧类别之间的特征重叠</a:t>
            </a:r>
            <a:r>
              <a:rPr lang="zh-CN" altLang="en-US" b="0" i="0" dirty="0">
                <a:effectLst/>
                <a:latin typeface="+mj-ea"/>
                <a:ea typeface="+mj-ea"/>
              </a:rPr>
              <a:t>。</a:t>
            </a:r>
          </a:p>
          <a:p>
            <a:pPr marL="285750" indent="-285750" algn="l">
              <a:buFont typeface="Arial" panose="020B0604020202020204" pitchFamily="34" charset="0"/>
              <a:buChar char="•"/>
            </a:pPr>
            <a:r>
              <a:rPr lang="zh-CN" altLang="en-US" b="1" i="0" dirty="0">
                <a:effectLst/>
                <a:latin typeface="+mj-ea"/>
                <a:ea typeface="+mj-ea"/>
              </a:rPr>
              <a:t>原型演化机制</a:t>
            </a:r>
            <a:r>
              <a:rPr lang="zh-CN" altLang="en-US" b="0" i="0" dirty="0">
                <a:effectLst/>
                <a:latin typeface="+mj-ea"/>
                <a:ea typeface="+mj-ea"/>
              </a:rPr>
              <a:t>用于灵活高效的增量分类。</a:t>
            </a:r>
          </a:p>
        </p:txBody>
      </p:sp>
      <p:pic>
        <p:nvPicPr>
          <p:cNvPr id="11" name="图片 10">
            <a:extLst>
              <a:ext uri="{FF2B5EF4-FFF2-40B4-BE49-F238E27FC236}">
                <a16:creationId xmlns:a16="http://schemas.microsoft.com/office/drawing/2014/main" id="{EABE9E82-46F4-581B-10F3-70CB05F73B0A}"/>
              </a:ext>
            </a:extLst>
          </p:cNvPr>
          <p:cNvPicPr>
            <a:picLocks noChangeAspect="1"/>
          </p:cNvPicPr>
          <p:nvPr/>
        </p:nvPicPr>
        <p:blipFill>
          <a:blip r:embed="rId3"/>
          <a:stretch>
            <a:fillRect/>
          </a:stretch>
        </p:blipFill>
        <p:spPr>
          <a:xfrm>
            <a:off x="987086" y="2787950"/>
            <a:ext cx="8770372" cy="4070050"/>
          </a:xfrm>
          <a:prstGeom prst="rect">
            <a:avLst/>
          </a:prstGeom>
        </p:spPr>
      </p:pic>
    </p:spTree>
    <p:extLst>
      <p:ext uri="{BB962C8B-B14F-4D97-AF65-F5344CB8AC3E}">
        <p14:creationId xmlns:p14="http://schemas.microsoft.com/office/powerpoint/2010/main" val="495577955"/>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448133" y="819627"/>
            <a:ext cx="5468555" cy="830997"/>
          </a:xfrm>
          <a:prstGeom prst="rect">
            <a:avLst/>
          </a:prstGeom>
          <a:noFill/>
        </p:spPr>
        <p:txBody>
          <a:bodyPr wrap="square" rtlCol="0">
            <a:spAutoFit/>
          </a:bodyPr>
          <a:lstStyle/>
          <a:p>
            <a:r>
              <a:rPr lang="zh-CN" altLang="en-US" sz="2400" b="1" dirty="0">
                <a:solidFill>
                  <a:srgbClr val="2F5597"/>
                </a:solidFill>
                <a:latin typeface="+mj-ea"/>
                <a:ea typeface="+mj-ea"/>
              </a:rPr>
              <a:t>万物智联时代下的具身智能</a:t>
            </a:r>
            <a:endParaRPr lang="en-US" altLang="zh-CN" sz="2400" b="1" dirty="0">
              <a:solidFill>
                <a:srgbClr val="2F5597"/>
              </a:solidFill>
              <a:latin typeface="+mj-ea"/>
              <a:ea typeface="+mj-ea"/>
            </a:endParaRPr>
          </a:p>
          <a:p>
            <a:r>
              <a:rPr lang="zh-CN" altLang="en-US" sz="2400" b="1" dirty="0">
                <a:solidFill>
                  <a:srgbClr val="2F5597"/>
                </a:solidFill>
                <a:latin typeface="+mj-ea"/>
                <a:ea typeface="+mj-ea"/>
              </a:rPr>
              <a:t>针对函数调用数据集的微调分析</a:t>
            </a:r>
          </a:p>
        </p:txBody>
      </p:sp>
      <p:sp>
        <p:nvSpPr>
          <p:cNvPr id="12" name="文本框 11">
            <a:extLst>
              <a:ext uri="{FF2B5EF4-FFF2-40B4-BE49-F238E27FC236}">
                <a16:creationId xmlns:a16="http://schemas.microsoft.com/office/drawing/2014/main" id="{8E5A02E8-E34C-E815-0536-6D4AFA7C2B2C}"/>
              </a:ext>
            </a:extLst>
          </p:cNvPr>
          <p:cNvSpPr txBox="1"/>
          <p:nvPr/>
        </p:nvSpPr>
        <p:spPr>
          <a:xfrm>
            <a:off x="2394264" y="5976627"/>
            <a:ext cx="1210588" cy="400110"/>
          </a:xfrm>
          <a:prstGeom prst="rect">
            <a:avLst/>
          </a:prstGeom>
          <a:noFill/>
        </p:spPr>
        <p:txBody>
          <a:bodyPr wrap="none" rtlCol="0">
            <a:spAutoFit/>
          </a:bodyPr>
          <a:lstStyle/>
          <a:p>
            <a:r>
              <a:rPr lang="zh-CN" altLang="en-US" sz="2000" dirty="0">
                <a:latin typeface="+mj-ea"/>
                <a:ea typeface="+mj-ea"/>
              </a:rPr>
              <a:t>函数定义</a:t>
            </a:r>
          </a:p>
        </p:txBody>
      </p:sp>
      <p:sp>
        <p:nvSpPr>
          <p:cNvPr id="4" name="文本框 3">
            <a:extLst>
              <a:ext uri="{FF2B5EF4-FFF2-40B4-BE49-F238E27FC236}">
                <a16:creationId xmlns:a16="http://schemas.microsoft.com/office/drawing/2014/main" id="{560BC6CB-F5CD-FAF0-7889-1636493EBC25}"/>
              </a:ext>
            </a:extLst>
          </p:cNvPr>
          <p:cNvSpPr txBox="1"/>
          <p:nvPr/>
        </p:nvSpPr>
        <p:spPr>
          <a:xfrm>
            <a:off x="8074187" y="5976627"/>
            <a:ext cx="1723549" cy="400110"/>
          </a:xfrm>
          <a:prstGeom prst="rect">
            <a:avLst/>
          </a:prstGeom>
          <a:noFill/>
        </p:spPr>
        <p:txBody>
          <a:bodyPr wrap="none" rtlCol="0">
            <a:spAutoFit/>
          </a:bodyPr>
          <a:lstStyle/>
          <a:p>
            <a:r>
              <a:rPr lang="zh-CN" altLang="en-US" sz="2000" dirty="0">
                <a:latin typeface="+mj-ea"/>
                <a:ea typeface="+mj-ea"/>
              </a:rPr>
              <a:t>函数调用流程</a:t>
            </a:r>
          </a:p>
        </p:txBody>
      </p:sp>
      <p:pic>
        <p:nvPicPr>
          <p:cNvPr id="1026" name="Picture 2">
            <a:extLst>
              <a:ext uri="{FF2B5EF4-FFF2-40B4-BE49-F238E27FC236}">
                <a16:creationId xmlns:a16="http://schemas.microsoft.com/office/drawing/2014/main" id="{CFC208E7-1D4E-FD4F-B890-386555BB7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009323"/>
            <a:ext cx="5650685" cy="325306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100D8C6-D2DA-46E2-7653-3AA04F09E4D1}"/>
              </a:ext>
            </a:extLst>
          </p:cNvPr>
          <p:cNvPicPr>
            <a:picLocks noChangeAspect="1"/>
          </p:cNvPicPr>
          <p:nvPr/>
        </p:nvPicPr>
        <p:blipFill>
          <a:blip r:embed="rId4"/>
          <a:stretch>
            <a:fillRect/>
          </a:stretch>
        </p:blipFill>
        <p:spPr>
          <a:xfrm>
            <a:off x="733541" y="1955712"/>
            <a:ext cx="4299283" cy="3424853"/>
          </a:xfrm>
          <a:prstGeom prst="rect">
            <a:avLst/>
          </a:prstGeom>
        </p:spPr>
      </p:pic>
    </p:spTree>
    <p:extLst>
      <p:ext uri="{BB962C8B-B14F-4D97-AF65-F5344CB8AC3E}">
        <p14:creationId xmlns:p14="http://schemas.microsoft.com/office/powerpoint/2010/main" val="1457410595"/>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830997"/>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a:t>
            </a:r>
            <a:r>
              <a:rPr lang="en" altLang="zh-CN" sz="2400" b="1" i="0" dirty="0" err="1">
                <a:solidFill>
                  <a:srgbClr val="003F87"/>
                </a:solidFill>
                <a:effectLst/>
                <a:highlight>
                  <a:srgbClr val="FFFFFF"/>
                </a:highlight>
                <a:latin typeface="+mj-ea"/>
                <a:ea typeface="+mj-ea"/>
              </a:rPr>
              <a:t>FedINC</a:t>
            </a:r>
            <a:r>
              <a:rPr lang="en" altLang="zh-CN" sz="2400" b="1" i="0" dirty="0">
                <a:solidFill>
                  <a:srgbClr val="003F87"/>
                </a:solidFill>
                <a:effectLst/>
                <a:highlight>
                  <a:srgbClr val="FFFFFF"/>
                </a:highlight>
                <a:latin typeface="+mj-ea"/>
                <a:ea typeface="+mj-ea"/>
              </a:rPr>
              <a:t>: An Exemplar-Free Continual Federated Learning</a:t>
            </a:r>
          </a:p>
          <a:p>
            <a:pPr algn="l" fontAlgn="base"/>
            <a:r>
              <a:rPr lang="en" altLang="zh-CN" sz="2400" b="1" i="0" dirty="0">
                <a:solidFill>
                  <a:srgbClr val="003F87"/>
                </a:solidFill>
                <a:effectLst/>
                <a:highlight>
                  <a:srgbClr val="FFFFFF"/>
                </a:highlight>
                <a:latin typeface="+mj-ea"/>
                <a:ea typeface="+mj-ea"/>
              </a:rPr>
              <a:t>Framework with Small Labeled Data</a:t>
            </a:r>
            <a:endParaRPr lang="zh-CN" altLang="en" sz="2400" b="1" i="0" dirty="0">
              <a:solidFill>
                <a:srgbClr val="003F87"/>
              </a:solidFill>
              <a:effectLst/>
              <a:highlight>
                <a:srgbClr val="FFFFFF"/>
              </a:highlight>
              <a:latin typeface="+mj-ea"/>
              <a:ea typeface="+mj-ea"/>
            </a:endParaRPr>
          </a:p>
        </p:txBody>
      </p:sp>
      <p:sp>
        <p:nvSpPr>
          <p:cNvPr id="10" name="文本框 9">
            <a:extLst>
              <a:ext uri="{FF2B5EF4-FFF2-40B4-BE49-F238E27FC236}">
                <a16:creationId xmlns:a16="http://schemas.microsoft.com/office/drawing/2014/main" id="{A664142E-6FEC-8EC2-1E85-4666CA767132}"/>
              </a:ext>
            </a:extLst>
          </p:cNvPr>
          <p:cNvSpPr txBox="1"/>
          <p:nvPr/>
        </p:nvSpPr>
        <p:spPr>
          <a:xfrm>
            <a:off x="384858" y="1021425"/>
            <a:ext cx="10888883" cy="5355312"/>
          </a:xfrm>
          <a:prstGeom prst="rect">
            <a:avLst/>
          </a:prstGeom>
          <a:noFill/>
        </p:spPr>
        <p:txBody>
          <a:bodyPr wrap="square">
            <a:spAutoFit/>
          </a:bodyPr>
          <a:lstStyle/>
          <a:p>
            <a:pPr algn="l"/>
            <a:r>
              <a:rPr lang="zh-CN" altLang="en-US" b="1" i="0" dirty="0">
                <a:effectLst/>
                <a:latin typeface="+mj-ea"/>
                <a:ea typeface="+mj-ea"/>
              </a:rPr>
              <a:t>实验结果：</a:t>
            </a:r>
            <a:endParaRPr lang="zh-CN" altLang="en-US" b="0" i="0" dirty="0">
              <a:effectLst/>
              <a:latin typeface="+mj-ea"/>
              <a:ea typeface="+mj-ea"/>
            </a:endParaRPr>
          </a:p>
          <a:p>
            <a:pPr algn="l">
              <a:buFont typeface="Arial" panose="020B0604020202020204" pitchFamily="34" charset="0"/>
              <a:buChar char="•"/>
            </a:pPr>
            <a:endParaRPr lang="en-US" altLang="zh-CN" b="0" i="0" dirty="0">
              <a:effectLst/>
              <a:latin typeface="+mj-ea"/>
              <a:ea typeface="+mj-ea"/>
            </a:endParaRPr>
          </a:p>
          <a:p>
            <a:pPr marL="285750" indent="-285750" algn="l">
              <a:buFont typeface="Arial" panose="020B0604020202020204" pitchFamily="34" charset="0"/>
              <a:buChar char="•"/>
            </a:pPr>
            <a:r>
              <a:rPr lang="zh-CN" altLang="en-US" b="0" i="0" dirty="0">
                <a:effectLst/>
                <a:latin typeface="+mj-ea"/>
                <a:ea typeface="+mj-ea"/>
              </a:rPr>
              <a:t>通过在多个真实世界学习任务和大规模数据集上进行广泛的实验，</a:t>
            </a:r>
            <a:r>
              <a:rPr lang="en" altLang="zh-CN" b="0" i="0" dirty="0" err="1">
                <a:effectLst/>
                <a:latin typeface="+mj-ea"/>
                <a:ea typeface="+mj-ea"/>
              </a:rPr>
              <a:t>FedINC</a:t>
            </a:r>
            <a:r>
              <a:rPr lang="zh-CN" altLang="en-US" b="0" i="0" dirty="0">
                <a:effectLst/>
                <a:latin typeface="+mj-ea"/>
                <a:ea typeface="+mj-ea"/>
              </a:rPr>
              <a:t>在全局模型的收敛速度和准确性方面均优于现有技术。</a:t>
            </a:r>
          </a:p>
          <a:p>
            <a:pPr marL="285750" indent="-285750" algn="l">
              <a:buFont typeface="Arial" panose="020B0604020202020204" pitchFamily="34" charset="0"/>
              <a:buChar char="•"/>
            </a:pPr>
            <a:r>
              <a:rPr lang="en" altLang="zh-CN" b="0" i="0" dirty="0" err="1">
                <a:effectLst/>
                <a:latin typeface="+mj-ea"/>
                <a:ea typeface="+mj-ea"/>
              </a:rPr>
              <a:t>FedINC</a:t>
            </a:r>
            <a:r>
              <a:rPr lang="zh-CN" altLang="en-US" b="0" i="0" dirty="0">
                <a:effectLst/>
                <a:latin typeface="+mj-ea"/>
                <a:ea typeface="+mj-ea"/>
              </a:rPr>
              <a:t>在各种持续</a:t>
            </a:r>
            <a:r>
              <a:rPr lang="en" altLang="zh-CN" b="0" i="0" dirty="0">
                <a:effectLst/>
                <a:latin typeface="+mj-ea"/>
                <a:ea typeface="+mj-ea"/>
              </a:rPr>
              <a:t>FL</a:t>
            </a:r>
            <a:r>
              <a:rPr lang="zh-CN" altLang="en-US" b="0" i="0" dirty="0">
                <a:effectLst/>
                <a:latin typeface="+mj-ea"/>
                <a:ea typeface="+mj-ea"/>
              </a:rPr>
              <a:t>设置中实现了平均</a:t>
            </a:r>
            <a:r>
              <a:rPr lang="en-US" altLang="zh-CN" b="0" i="0" dirty="0">
                <a:effectLst/>
                <a:latin typeface="+mj-ea"/>
                <a:ea typeface="+mj-ea"/>
              </a:rPr>
              <a:t>3.6%</a:t>
            </a:r>
            <a:r>
              <a:rPr lang="zh-CN" altLang="en-US" b="0" i="0" dirty="0">
                <a:effectLst/>
                <a:latin typeface="+mj-ea"/>
                <a:ea typeface="+mj-ea"/>
              </a:rPr>
              <a:t>至</a:t>
            </a:r>
            <a:r>
              <a:rPr lang="en-US" altLang="zh-CN" b="0" i="0" dirty="0">
                <a:effectLst/>
                <a:latin typeface="+mj-ea"/>
                <a:ea typeface="+mj-ea"/>
              </a:rPr>
              <a:t>20.24%</a:t>
            </a:r>
            <a:r>
              <a:rPr lang="zh-CN" altLang="en-US" b="0" i="0" dirty="0">
                <a:effectLst/>
                <a:latin typeface="+mj-ea"/>
                <a:ea typeface="+mj-ea"/>
              </a:rPr>
              <a:t>的准确率提升，并加速了全局模型的收敛。</a:t>
            </a:r>
          </a:p>
          <a:p>
            <a:pPr algn="l"/>
            <a:endParaRPr lang="en-US" altLang="zh-CN" b="1" i="0" dirty="0">
              <a:effectLst/>
              <a:latin typeface="+mj-ea"/>
              <a:ea typeface="+mj-ea"/>
            </a:endParaRPr>
          </a:p>
          <a:p>
            <a:pPr algn="l"/>
            <a:r>
              <a:rPr lang="zh-CN" altLang="en-US" b="1" i="0" dirty="0">
                <a:effectLst/>
                <a:latin typeface="+mj-ea"/>
                <a:ea typeface="+mj-ea"/>
              </a:rPr>
              <a:t>关键概念：</a:t>
            </a:r>
            <a:endParaRPr lang="zh-CN" altLang="en-US" b="0" i="0" dirty="0">
              <a:effectLst/>
              <a:latin typeface="+mj-ea"/>
              <a:ea typeface="+mj-ea"/>
            </a:endParaRPr>
          </a:p>
          <a:p>
            <a:pPr algn="l">
              <a:buFont typeface="Arial" panose="020B0604020202020204" pitchFamily="34" charset="0"/>
              <a:buChar char="•"/>
            </a:pPr>
            <a:endParaRPr lang="en-US" altLang="zh-CN" b="1" i="0" dirty="0">
              <a:effectLst/>
              <a:latin typeface="+mj-ea"/>
              <a:ea typeface="+mj-ea"/>
            </a:endParaRPr>
          </a:p>
          <a:p>
            <a:pPr marL="285750" indent="-285750" algn="l">
              <a:buFont typeface="Arial" panose="020B0604020202020204" pitchFamily="34" charset="0"/>
              <a:buChar char="•"/>
            </a:pPr>
            <a:r>
              <a:rPr lang="zh-CN" altLang="en-US" b="1" i="0" dirty="0">
                <a:effectLst/>
                <a:latin typeface="+mj-ea"/>
                <a:ea typeface="+mj-ea"/>
              </a:rPr>
              <a:t>混合对比学习</a:t>
            </a:r>
            <a:r>
              <a:rPr lang="zh-CN" altLang="en-US" b="0" i="0" dirty="0">
                <a:effectLst/>
                <a:latin typeface="+mj-ea"/>
                <a:ea typeface="+mj-ea"/>
              </a:rPr>
              <a:t>：结合监督和非监督对比学习，利用客户端上的标签和非标签数据。</a:t>
            </a:r>
          </a:p>
          <a:p>
            <a:pPr marL="285750" indent="-285750" algn="l">
              <a:buFont typeface="Arial" panose="020B0604020202020204" pitchFamily="34" charset="0"/>
              <a:buChar char="•"/>
            </a:pPr>
            <a:r>
              <a:rPr lang="zh-CN" altLang="en-US" b="1" i="0" dirty="0">
                <a:effectLst/>
                <a:latin typeface="+mj-ea"/>
                <a:ea typeface="+mj-ea"/>
              </a:rPr>
              <a:t>可塑特征正则化</a:t>
            </a:r>
            <a:r>
              <a:rPr lang="zh-CN" altLang="en-US" b="0" i="0" dirty="0">
                <a:effectLst/>
                <a:latin typeface="+mj-ea"/>
                <a:ea typeface="+mj-ea"/>
              </a:rPr>
              <a:t>：使用先前任务中学习到的全局编码器的输出特征来限制客户端模型在训练过程中的偏差。</a:t>
            </a:r>
          </a:p>
          <a:p>
            <a:pPr marL="285750" indent="-285750" algn="l">
              <a:buFont typeface="Arial" panose="020B0604020202020204" pitchFamily="34" charset="0"/>
              <a:buChar char="•"/>
            </a:pPr>
            <a:r>
              <a:rPr lang="zh-CN" altLang="en-US" b="1" i="0" dirty="0">
                <a:effectLst/>
                <a:latin typeface="+mj-ea"/>
                <a:ea typeface="+mj-ea"/>
              </a:rPr>
              <a:t>原型引导正则化</a:t>
            </a:r>
            <a:r>
              <a:rPr lang="zh-CN" altLang="en-US" b="0" i="0" dirty="0">
                <a:effectLst/>
                <a:latin typeface="+mj-ea"/>
                <a:ea typeface="+mj-ea"/>
              </a:rPr>
              <a:t>：使用服务器上维护的先前全局原型来指导客户端上的编码器更新。</a:t>
            </a:r>
          </a:p>
          <a:p>
            <a:pPr marL="285750" indent="-285750" algn="l">
              <a:buFont typeface="Arial" panose="020B0604020202020204" pitchFamily="34" charset="0"/>
              <a:buChar char="•"/>
            </a:pPr>
            <a:r>
              <a:rPr lang="zh-CN" altLang="en-US" b="1" i="0" dirty="0">
                <a:effectLst/>
                <a:latin typeface="+mj-ea"/>
                <a:ea typeface="+mj-ea"/>
              </a:rPr>
              <a:t>原型演化</a:t>
            </a:r>
            <a:r>
              <a:rPr lang="zh-CN" altLang="en-US" b="0" i="0" dirty="0">
                <a:effectLst/>
                <a:latin typeface="+mj-ea"/>
                <a:ea typeface="+mj-ea"/>
              </a:rPr>
              <a:t>：使用客户端上的数据学习一个轻量级投影器，以更新旧原型到新的特征空间。</a:t>
            </a:r>
          </a:p>
          <a:p>
            <a:pPr algn="l"/>
            <a:endParaRPr lang="en-US" altLang="zh-CN" b="1" i="0" dirty="0">
              <a:effectLst/>
              <a:latin typeface="+mj-ea"/>
              <a:ea typeface="+mj-ea"/>
            </a:endParaRPr>
          </a:p>
          <a:p>
            <a:pPr algn="l"/>
            <a:r>
              <a:rPr lang="zh-CN" altLang="en-US" b="1" i="0" dirty="0">
                <a:effectLst/>
                <a:latin typeface="+mj-ea"/>
                <a:ea typeface="+mj-ea"/>
              </a:rPr>
              <a:t>贡献：</a:t>
            </a:r>
            <a:endParaRPr lang="zh-CN" altLang="en-US" b="0" i="0" dirty="0">
              <a:effectLst/>
              <a:latin typeface="+mj-ea"/>
              <a:ea typeface="+mj-ea"/>
            </a:endParaRPr>
          </a:p>
          <a:p>
            <a:pPr marL="285750" indent="-285750" algn="l">
              <a:buFont typeface="Arial" panose="020B0604020202020204" pitchFamily="34" charset="0"/>
              <a:buChar char="•"/>
            </a:pPr>
            <a:r>
              <a:rPr lang="en" altLang="zh-CN" b="0" i="0" dirty="0" err="1">
                <a:effectLst/>
                <a:latin typeface="+mj-ea"/>
                <a:ea typeface="+mj-ea"/>
              </a:rPr>
              <a:t>FedINC</a:t>
            </a:r>
            <a:r>
              <a:rPr lang="zh-CN" altLang="en-US" b="0" i="0" dirty="0">
                <a:effectLst/>
                <a:latin typeface="+mj-ea"/>
                <a:ea typeface="+mj-ea"/>
              </a:rPr>
              <a:t>是首个无范例持续</a:t>
            </a:r>
            <a:r>
              <a:rPr lang="en" altLang="zh-CN" b="0" i="0" dirty="0">
                <a:effectLst/>
                <a:latin typeface="+mj-ea"/>
                <a:ea typeface="+mj-ea"/>
              </a:rPr>
              <a:t>FL</a:t>
            </a:r>
            <a:r>
              <a:rPr lang="zh-CN" altLang="en-US" b="0" i="0" dirty="0">
                <a:effectLst/>
                <a:latin typeface="+mj-ea"/>
                <a:ea typeface="+mj-ea"/>
              </a:rPr>
              <a:t>框架，能够在客户端使用有限标签数据学习全局增量模型。</a:t>
            </a:r>
          </a:p>
          <a:p>
            <a:pPr marL="285750" indent="-285750" algn="l">
              <a:buFont typeface="Arial" panose="020B0604020202020204" pitchFamily="34" charset="0"/>
              <a:buChar char="•"/>
            </a:pPr>
            <a:r>
              <a:rPr lang="zh-CN" altLang="en-US" b="0" i="0" dirty="0">
                <a:effectLst/>
                <a:latin typeface="+mj-ea"/>
                <a:ea typeface="+mj-ea"/>
              </a:rPr>
              <a:t>论文深入研究了灾难性遗忘的根本原因，并开发了包括混合对比学习、可塑特征正则化、原型引导正则化和基于演化原型的分类的新技术。</a:t>
            </a:r>
          </a:p>
          <a:p>
            <a:pPr marL="285750" indent="-285750" algn="l">
              <a:buFont typeface="Arial" panose="020B0604020202020204" pitchFamily="34" charset="0"/>
              <a:buChar char="•"/>
            </a:pPr>
            <a:r>
              <a:rPr lang="zh-CN" altLang="en-US" b="0" i="0" dirty="0">
                <a:effectLst/>
                <a:latin typeface="+mj-ea"/>
                <a:ea typeface="+mj-ea"/>
              </a:rPr>
              <a:t>在真实世界应用的广泛范围内进行了评估，证明了</a:t>
            </a:r>
            <a:r>
              <a:rPr lang="en" altLang="zh-CN" b="0" i="0" dirty="0" err="1">
                <a:effectLst/>
                <a:latin typeface="+mj-ea"/>
                <a:ea typeface="+mj-ea"/>
              </a:rPr>
              <a:t>FedINC</a:t>
            </a:r>
            <a:r>
              <a:rPr lang="zh-CN" altLang="en-US" b="0" i="0" dirty="0">
                <a:effectLst/>
                <a:latin typeface="+mj-ea"/>
                <a:ea typeface="+mj-ea"/>
              </a:rPr>
              <a:t>在各种持续</a:t>
            </a:r>
            <a:r>
              <a:rPr lang="en" altLang="zh-CN" b="0" i="0" dirty="0">
                <a:effectLst/>
                <a:latin typeface="+mj-ea"/>
                <a:ea typeface="+mj-ea"/>
              </a:rPr>
              <a:t>FL</a:t>
            </a:r>
            <a:r>
              <a:rPr lang="zh-CN" altLang="en-US" b="0" i="0" dirty="0">
                <a:effectLst/>
                <a:latin typeface="+mj-ea"/>
                <a:ea typeface="+mj-ea"/>
              </a:rPr>
              <a:t>场景中的性能优势。</a:t>
            </a:r>
          </a:p>
        </p:txBody>
      </p:sp>
    </p:spTree>
    <p:extLst>
      <p:ext uri="{BB962C8B-B14F-4D97-AF65-F5344CB8AC3E}">
        <p14:creationId xmlns:p14="http://schemas.microsoft.com/office/powerpoint/2010/main" val="1175523908"/>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461665"/>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﻿﻿Physics-Informed Data Denoising for Real-Life Sensing Systems</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1182617"/>
            <a:ext cx="11490766" cy="4247317"/>
          </a:xfrm>
          <a:prstGeom prst="rect">
            <a:avLst/>
          </a:prstGeom>
          <a:noFill/>
        </p:spPr>
        <p:txBody>
          <a:bodyPr wrap="square">
            <a:spAutoFit/>
          </a:bodyPr>
          <a:lstStyle/>
          <a:p>
            <a:pPr algn="l"/>
            <a:r>
              <a:rPr lang="zh-CN" altLang="en-US" b="0" i="0" dirty="0">
                <a:effectLst/>
                <a:latin typeface="+mj-ea"/>
                <a:ea typeface="+mj-ea"/>
              </a:rPr>
              <a:t>这篇论文提出了一种名为</a:t>
            </a:r>
            <a:r>
              <a:rPr lang="en" altLang="zh-CN" b="0" i="0" dirty="0">
                <a:effectLst/>
                <a:latin typeface="+mj-ea"/>
                <a:ea typeface="+mj-ea"/>
              </a:rPr>
              <a:t>PILOT</a:t>
            </a:r>
            <a:r>
              <a:rPr lang="zh-CN" altLang="en" b="0" i="0" dirty="0">
                <a:effectLst/>
                <a:latin typeface="+mj-ea"/>
                <a:ea typeface="+mj-ea"/>
              </a:rPr>
              <a:t>（</a:t>
            </a:r>
            <a:r>
              <a:rPr lang="en" altLang="zh-CN" b="0" i="0" dirty="0">
                <a:effectLst/>
                <a:latin typeface="+mj-ea"/>
                <a:ea typeface="+mj-ea"/>
              </a:rPr>
              <a:t>Physics-Informed Learning for </a:t>
            </a:r>
            <a:r>
              <a:rPr lang="en" altLang="zh-CN" b="0" i="0" dirty="0" err="1">
                <a:effectLst/>
                <a:latin typeface="+mj-ea"/>
                <a:ea typeface="+mj-ea"/>
              </a:rPr>
              <a:t>denOising</a:t>
            </a:r>
            <a:r>
              <a:rPr lang="en" altLang="zh-CN" b="0" i="0" dirty="0">
                <a:effectLst/>
                <a:latin typeface="+mj-ea"/>
                <a:ea typeface="+mj-ea"/>
              </a:rPr>
              <a:t> Technology</a:t>
            </a:r>
            <a:r>
              <a:rPr lang="zh-CN" altLang="en" b="0" i="0" dirty="0">
                <a:effectLst/>
                <a:latin typeface="+mj-ea"/>
                <a:ea typeface="+mj-ea"/>
              </a:rPr>
              <a:t>）</a:t>
            </a:r>
            <a:r>
              <a:rPr lang="zh-CN" altLang="en-US" b="0" i="0" dirty="0">
                <a:effectLst/>
                <a:latin typeface="+mj-ea"/>
                <a:ea typeface="+mj-ea"/>
              </a:rPr>
              <a:t>的新型物理信息数据去噪方法，用于真实生活中的传感系统。</a:t>
            </a:r>
            <a:r>
              <a:rPr lang="en" altLang="zh-CN" b="0" i="0" dirty="0">
                <a:effectLst/>
                <a:latin typeface="+mj-ea"/>
                <a:ea typeface="+mj-ea"/>
              </a:rPr>
              <a:t>PILOT</a:t>
            </a:r>
            <a:r>
              <a:rPr lang="zh-CN" altLang="en-US" b="0" i="0" dirty="0">
                <a:effectLst/>
                <a:latin typeface="+mj-ea"/>
                <a:ea typeface="+mj-ea"/>
              </a:rPr>
              <a:t>利用不同传感器测量值之间由物理定律所描述的内在代数关系来指导去噪过程，即使在没有真实清洁数据的情况下也能提高性能。这种方法通过将物理约束作为训练过程中的损失函数来实现，通过最小化重建损失和物理基础损失的组合来训练去噪模型。</a:t>
            </a:r>
          </a:p>
          <a:p>
            <a:pPr algn="l"/>
            <a:r>
              <a:rPr lang="zh-CN" altLang="en-US" b="1" i="0" dirty="0">
                <a:effectLst/>
                <a:latin typeface="+mj-ea"/>
                <a:ea typeface="+mj-ea"/>
              </a:rPr>
              <a:t>主要贡献：</a:t>
            </a:r>
            <a:endParaRPr lang="zh-CN" altLang="en-US" b="0" i="0" dirty="0">
              <a:effectLst/>
              <a:latin typeface="+mj-ea"/>
              <a:ea typeface="+mj-ea"/>
            </a:endParaRPr>
          </a:p>
          <a:p>
            <a:pPr algn="l">
              <a:buFont typeface="+mj-lt"/>
              <a:buAutoNum type="arabicPeriod"/>
            </a:pPr>
            <a:r>
              <a:rPr lang="zh-CN" altLang="en-US" b="0" i="0" dirty="0">
                <a:effectLst/>
                <a:latin typeface="+mj-ea"/>
                <a:ea typeface="+mj-ea"/>
              </a:rPr>
              <a:t>提出了</a:t>
            </a:r>
            <a:r>
              <a:rPr lang="en" altLang="zh-CN" b="0" i="0" dirty="0">
                <a:effectLst/>
                <a:latin typeface="+mj-ea"/>
                <a:ea typeface="+mj-ea"/>
              </a:rPr>
              <a:t>PILOT</a:t>
            </a:r>
            <a:r>
              <a:rPr lang="zh-CN" altLang="en-US" b="0" i="0" dirty="0">
                <a:effectLst/>
                <a:latin typeface="+mj-ea"/>
                <a:ea typeface="+mj-ea"/>
              </a:rPr>
              <a:t>这一新颖的去噪方法，据作者所知，这是首个支持不同传感应用的物理信息去噪方法。</a:t>
            </a:r>
          </a:p>
          <a:p>
            <a:pPr algn="l">
              <a:buFont typeface="+mj-lt"/>
              <a:buAutoNum type="arabicPeriod"/>
            </a:pPr>
            <a:r>
              <a:rPr lang="en" altLang="zh-CN" b="0" i="0" dirty="0">
                <a:effectLst/>
                <a:latin typeface="+mj-ea"/>
                <a:ea typeface="+mj-ea"/>
              </a:rPr>
              <a:t>PILOT</a:t>
            </a:r>
            <a:r>
              <a:rPr lang="zh-CN" altLang="en-US" b="0" i="0" dirty="0">
                <a:effectLst/>
                <a:latin typeface="+mj-ea"/>
                <a:ea typeface="+mj-ea"/>
              </a:rPr>
              <a:t>为获取真实清洁数据或理解底层噪声分布具有挑战性的应用场景提供了实用的去噪解决方案，更好地代表了真实世界的传感环境。</a:t>
            </a:r>
          </a:p>
          <a:p>
            <a:pPr algn="l">
              <a:buFont typeface="+mj-lt"/>
              <a:buAutoNum type="arabicPeriod"/>
            </a:pPr>
            <a:r>
              <a:rPr lang="zh-CN" altLang="en-US" b="0" i="0" dirty="0">
                <a:effectLst/>
                <a:latin typeface="+mj-ea"/>
                <a:ea typeface="+mj-ea"/>
              </a:rPr>
              <a:t>收集了两个关于</a:t>
            </a:r>
            <a:r>
              <a:rPr lang="en" altLang="zh-CN" b="0" i="0" dirty="0">
                <a:effectLst/>
                <a:latin typeface="+mj-ea"/>
                <a:ea typeface="+mj-ea"/>
              </a:rPr>
              <a:t>CO2</a:t>
            </a:r>
            <a:r>
              <a:rPr lang="zh-CN" altLang="en-US" b="0" i="0" dirty="0">
                <a:effectLst/>
                <a:latin typeface="+mj-ea"/>
                <a:ea typeface="+mj-ea"/>
              </a:rPr>
              <a:t>监测和</a:t>
            </a:r>
            <a:r>
              <a:rPr lang="en" altLang="zh-CN" b="0" i="0" dirty="0">
                <a:effectLst/>
                <a:latin typeface="+mj-ea"/>
                <a:ea typeface="+mj-ea"/>
              </a:rPr>
              <a:t>HVAC</a:t>
            </a:r>
            <a:r>
              <a:rPr lang="zh-CN" altLang="en-US" b="0" i="0" dirty="0">
                <a:effectLst/>
                <a:latin typeface="+mj-ea"/>
                <a:ea typeface="+mj-ea"/>
              </a:rPr>
              <a:t>控制的数据集，包含噪声和准确传感器数据的配对。</a:t>
            </a:r>
          </a:p>
          <a:p>
            <a:pPr algn="l">
              <a:buFont typeface="+mj-lt"/>
              <a:buAutoNum type="arabicPeriod"/>
            </a:pPr>
            <a:r>
              <a:rPr lang="zh-CN" altLang="en-US" b="0" i="0" dirty="0">
                <a:effectLst/>
                <a:latin typeface="+mj-ea"/>
                <a:ea typeface="+mj-ea"/>
              </a:rPr>
              <a:t>在包括惯性导航、</a:t>
            </a:r>
            <a:r>
              <a:rPr lang="en" altLang="zh-CN" b="0" i="0" dirty="0">
                <a:effectLst/>
                <a:latin typeface="+mj-ea"/>
                <a:ea typeface="+mj-ea"/>
              </a:rPr>
              <a:t>CO2</a:t>
            </a:r>
            <a:r>
              <a:rPr lang="zh-CN" altLang="en-US" b="0" i="0" dirty="0">
                <a:effectLst/>
                <a:latin typeface="+mj-ea"/>
                <a:ea typeface="+mj-ea"/>
              </a:rPr>
              <a:t>监测和</a:t>
            </a:r>
            <a:r>
              <a:rPr lang="en" altLang="zh-CN" b="0" i="0" dirty="0">
                <a:effectLst/>
                <a:latin typeface="+mj-ea"/>
                <a:ea typeface="+mj-ea"/>
              </a:rPr>
              <a:t>HVAC</a:t>
            </a:r>
            <a:r>
              <a:rPr lang="zh-CN" altLang="en-US" b="0" i="0" dirty="0">
                <a:effectLst/>
                <a:latin typeface="+mj-ea"/>
                <a:ea typeface="+mj-ea"/>
              </a:rPr>
              <a:t>控制在内的三个真实世界应用中进行了广泛的实验，证明了</a:t>
            </a:r>
            <a:r>
              <a:rPr lang="en" altLang="zh-CN" b="0" i="0" dirty="0">
                <a:effectLst/>
                <a:latin typeface="+mj-ea"/>
                <a:ea typeface="+mj-ea"/>
              </a:rPr>
              <a:t>PILOT</a:t>
            </a:r>
            <a:r>
              <a:rPr lang="zh-CN" altLang="en-US" b="0" i="0" dirty="0">
                <a:effectLst/>
                <a:latin typeface="+mj-ea"/>
                <a:ea typeface="+mj-ea"/>
              </a:rPr>
              <a:t>产生与清洁数据最接近、与物理定律最一致的结果，实现了最先进的去噪性能。同时，还在边缘设备上部署了模型并展示了实时去噪能力。</a:t>
            </a:r>
          </a:p>
          <a:p>
            <a:br>
              <a:rPr lang="zh-CN" altLang="en-US" dirty="0">
                <a:latin typeface="+mj-ea"/>
                <a:ea typeface="+mj-ea"/>
              </a:rPr>
            </a:br>
            <a:endParaRPr lang="en" altLang="zh-CN" b="1" i="0" dirty="0">
              <a:effectLst/>
              <a:latin typeface="+mj-ea"/>
              <a:ea typeface="+mj-ea"/>
            </a:endParaRPr>
          </a:p>
          <a:p>
            <a:pPr algn="l"/>
            <a:endParaRPr lang="zh-CN" altLang="en-US" b="0" i="0" dirty="0">
              <a:effectLst/>
              <a:latin typeface="+mj-ea"/>
              <a:ea typeface="+mj-ea"/>
            </a:endParaRPr>
          </a:p>
        </p:txBody>
      </p:sp>
    </p:spTree>
    <p:extLst>
      <p:ext uri="{BB962C8B-B14F-4D97-AF65-F5344CB8AC3E}">
        <p14:creationId xmlns:p14="http://schemas.microsoft.com/office/powerpoint/2010/main" val="377361119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461665"/>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﻿﻿Physics-Informed Data Denoising for Real-Life Sensing Systems</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1182617"/>
            <a:ext cx="11490766" cy="923330"/>
          </a:xfrm>
          <a:prstGeom prst="rect">
            <a:avLst/>
          </a:prstGeom>
          <a:noFill/>
        </p:spPr>
        <p:txBody>
          <a:bodyPr wrap="square">
            <a:spAutoFit/>
          </a:bodyPr>
          <a:lstStyle/>
          <a:p>
            <a:pPr algn="l"/>
            <a:br>
              <a:rPr lang="zh-CN" altLang="en-US" dirty="0">
                <a:latin typeface="+mj-ea"/>
                <a:ea typeface="+mj-ea"/>
              </a:rPr>
            </a:br>
            <a:endParaRPr lang="en" altLang="zh-CN" b="1" i="0" dirty="0">
              <a:effectLst/>
              <a:latin typeface="+mj-ea"/>
              <a:ea typeface="+mj-ea"/>
            </a:endParaRPr>
          </a:p>
          <a:p>
            <a:pPr algn="l"/>
            <a:endParaRPr lang="zh-CN" altLang="en-US" b="0" i="0" dirty="0">
              <a:effectLst/>
              <a:latin typeface="+mj-ea"/>
              <a:ea typeface="+mj-ea"/>
            </a:endParaRPr>
          </a:p>
        </p:txBody>
      </p:sp>
    </p:spTree>
    <p:extLst>
      <p:ext uri="{BB962C8B-B14F-4D97-AF65-F5344CB8AC3E}">
        <p14:creationId xmlns:p14="http://schemas.microsoft.com/office/powerpoint/2010/main" val="161403615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11990681" cy="461665"/>
          </a:xfrm>
          <a:prstGeom prst="rect">
            <a:avLst/>
          </a:prstGeom>
          <a:noFill/>
        </p:spPr>
        <p:txBody>
          <a:bodyPr wrap="square" rtlCol="0">
            <a:spAutoFit/>
          </a:bodyPr>
          <a:lstStyle/>
          <a:p>
            <a:pPr algn="l" fontAlgn="base"/>
            <a:r>
              <a:rPr lang="en" altLang="zh-CN" sz="2400" b="1" i="0" dirty="0">
                <a:solidFill>
                  <a:srgbClr val="003F87"/>
                </a:solidFill>
                <a:effectLst/>
                <a:highlight>
                  <a:srgbClr val="FFFFFF"/>
                </a:highlight>
                <a:latin typeface="+mj-ea"/>
                <a:ea typeface="+mj-ea"/>
              </a:rPr>
              <a:t>﻿﻿Physics-Informed Data Denoising for Real-Life Sensing Systems</a:t>
            </a:r>
            <a:endParaRPr lang="zh-CN" altLang="en" sz="2400" b="1" i="0" dirty="0">
              <a:solidFill>
                <a:srgbClr val="003F87"/>
              </a:solidFill>
              <a:effectLst/>
              <a:highlight>
                <a:srgbClr val="FFFFFF"/>
              </a:highlight>
              <a:latin typeface="+mj-ea"/>
              <a:ea typeface="+mj-ea"/>
            </a:endParaRPr>
          </a:p>
        </p:txBody>
      </p:sp>
      <p:sp>
        <p:nvSpPr>
          <p:cNvPr id="7" name="文本框 6">
            <a:extLst>
              <a:ext uri="{FF2B5EF4-FFF2-40B4-BE49-F238E27FC236}">
                <a16:creationId xmlns:a16="http://schemas.microsoft.com/office/drawing/2014/main" id="{743119F4-7E4E-1807-8A1B-E7866238FD75}"/>
              </a:ext>
            </a:extLst>
          </p:cNvPr>
          <p:cNvSpPr txBox="1"/>
          <p:nvPr/>
        </p:nvSpPr>
        <p:spPr>
          <a:xfrm>
            <a:off x="350616" y="942928"/>
            <a:ext cx="11490766" cy="3416320"/>
          </a:xfrm>
          <a:prstGeom prst="rect">
            <a:avLst/>
          </a:prstGeom>
          <a:noFill/>
        </p:spPr>
        <p:txBody>
          <a:bodyPr wrap="square">
            <a:spAutoFit/>
          </a:bodyPr>
          <a:lstStyle/>
          <a:p>
            <a:pPr algn="l"/>
            <a:r>
              <a:rPr lang="zh-CN" altLang="en-US" b="0" i="0" dirty="0">
                <a:effectLst/>
                <a:latin typeface="-apple-system"/>
              </a:rPr>
              <a:t>这篇论文介绍了一个名为</a:t>
            </a:r>
            <a:r>
              <a:rPr lang="en" altLang="zh-CN" b="0" i="0" dirty="0" err="1">
                <a:effectLst/>
                <a:latin typeface="-apple-system"/>
              </a:rPr>
              <a:t>EdgeFM</a:t>
            </a:r>
            <a:r>
              <a:rPr lang="zh-CN" altLang="en-US" b="0" i="0" dirty="0">
                <a:effectLst/>
                <a:latin typeface="-apple-system"/>
              </a:rPr>
              <a:t>的新型边缘</a:t>
            </a:r>
            <a:r>
              <a:rPr lang="en-US" altLang="zh-CN" b="0" i="0" dirty="0">
                <a:effectLst/>
                <a:latin typeface="-apple-system"/>
              </a:rPr>
              <a:t>-</a:t>
            </a:r>
            <a:r>
              <a:rPr lang="zh-CN" altLang="en-US" b="0" i="0" dirty="0">
                <a:effectLst/>
                <a:latin typeface="-apple-system"/>
              </a:rPr>
              <a:t>云协同系统，该系统利用基础模型（</a:t>
            </a:r>
            <a:r>
              <a:rPr lang="en" altLang="zh-CN" b="0" i="0" dirty="0">
                <a:effectLst/>
                <a:latin typeface="-apple-system"/>
              </a:rPr>
              <a:t>Foundation Models</a:t>
            </a:r>
            <a:r>
              <a:rPr lang="zh-CN" altLang="en" b="0" i="0" dirty="0">
                <a:effectLst/>
                <a:latin typeface="-apple-system"/>
              </a:rPr>
              <a:t>，</a:t>
            </a:r>
            <a:r>
              <a:rPr lang="en" altLang="zh-CN" b="0" i="0" dirty="0">
                <a:effectLst/>
                <a:latin typeface="-apple-system"/>
              </a:rPr>
              <a:t>FMs</a:t>
            </a:r>
            <a:r>
              <a:rPr lang="zh-CN" altLang="en" b="0" i="0" dirty="0">
                <a:effectLst/>
                <a:latin typeface="-apple-system"/>
              </a:rPr>
              <a:t>）</a:t>
            </a:r>
            <a:r>
              <a:rPr lang="zh-CN" altLang="en-US" b="0" i="0" dirty="0">
                <a:effectLst/>
                <a:latin typeface="-apple-system"/>
              </a:rPr>
              <a:t>来实现开放集识别能力，特别针对物联网（</a:t>
            </a:r>
            <a:r>
              <a:rPr lang="en" altLang="zh-CN" b="0" i="0" dirty="0">
                <a:effectLst/>
                <a:latin typeface="-apple-system"/>
              </a:rPr>
              <a:t>IoT</a:t>
            </a:r>
            <a:r>
              <a:rPr lang="zh-CN" altLang="en" b="0" i="0" dirty="0">
                <a:effectLst/>
                <a:latin typeface="-apple-system"/>
              </a:rPr>
              <a:t>）</a:t>
            </a:r>
            <a:r>
              <a:rPr lang="zh-CN" altLang="en-US" b="0" i="0" dirty="0">
                <a:effectLst/>
                <a:latin typeface="-apple-system"/>
              </a:rPr>
              <a:t>设备上的资源受限环境。</a:t>
            </a:r>
            <a:r>
              <a:rPr lang="en" altLang="zh-CN" b="0" i="0" dirty="0" err="1">
                <a:effectLst/>
                <a:latin typeface="-apple-system"/>
              </a:rPr>
              <a:t>EdgeFM</a:t>
            </a:r>
            <a:r>
              <a:rPr lang="zh-CN" altLang="en-US" b="0" i="0" dirty="0">
                <a:effectLst/>
                <a:latin typeface="-apple-system"/>
              </a:rPr>
              <a:t>通过选择性上传未标记数据到云端，查询</a:t>
            </a:r>
            <a:r>
              <a:rPr lang="en" altLang="zh-CN" b="0" i="0" dirty="0">
                <a:effectLst/>
                <a:latin typeface="-apple-system"/>
              </a:rPr>
              <a:t>FM</a:t>
            </a:r>
            <a:r>
              <a:rPr lang="zh-CN" altLang="en-US" b="0" i="0" dirty="0">
                <a:effectLst/>
                <a:latin typeface="-apple-system"/>
              </a:rPr>
              <a:t>并定制特定知识和架构，以适应边缘模型的需求。此外，</a:t>
            </a:r>
            <a:r>
              <a:rPr lang="en" altLang="zh-CN" b="0" i="0" dirty="0" err="1">
                <a:effectLst/>
                <a:latin typeface="-apple-system"/>
              </a:rPr>
              <a:t>EdgeFM</a:t>
            </a:r>
            <a:r>
              <a:rPr lang="zh-CN" altLang="en-US" b="0" i="0" dirty="0">
                <a:effectLst/>
                <a:latin typeface="-apple-system"/>
              </a:rPr>
              <a:t>能够在运行时进行动态模型切换，同时考虑数据的不确定性和网络变化，确保准确性始终接近原始</a:t>
            </a:r>
            <a:r>
              <a:rPr lang="en" altLang="zh-CN" b="0" i="0" dirty="0">
                <a:effectLst/>
                <a:latin typeface="-apple-system"/>
              </a:rPr>
              <a:t>FM</a:t>
            </a:r>
            <a:r>
              <a:rPr lang="zh-CN" altLang="en" b="0" i="0" dirty="0">
                <a:effectLst/>
                <a:latin typeface="-apple-system"/>
              </a:rPr>
              <a:t>。</a:t>
            </a:r>
          </a:p>
          <a:p>
            <a:pPr algn="l"/>
            <a:r>
              <a:rPr lang="zh-CN" altLang="en-US" b="0" i="0" dirty="0">
                <a:effectLst/>
                <a:latin typeface="-apple-system"/>
              </a:rPr>
              <a:t>主要贡献包括：</a:t>
            </a:r>
          </a:p>
          <a:p>
            <a:pPr algn="l">
              <a:buFont typeface="+mj-lt"/>
              <a:buAutoNum type="arabicPeriod"/>
            </a:pPr>
            <a:r>
              <a:rPr lang="zh-CN" altLang="en-US" b="0" i="0" dirty="0">
                <a:effectLst/>
                <a:latin typeface="-apple-system"/>
              </a:rPr>
              <a:t>提出了</a:t>
            </a:r>
            <a:r>
              <a:rPr lang="en" altLang="zh-CN" b="0" i="0" dirty="0" err="1">
                <a:effectLst/>
                <a:latin typeface="-apple-system"/>
              </a:rPr>
              <a:t>EdgeFM</a:t>
            </a:r>
            <a:r>
              <a:rPr lang="zh-CN" altLang="en" b="0" i="0" dirty="0">
                <a:effectLst/>
                <a:latin typeface="-apple-system"/>
              </a:rPr>
              <a:t>，</a:t>
            </a:r>
            <a:r>
              <a:rPr lang="zh-CN" altLang="en-US" b="0" i="0" dirty="0">
                <a:effectLst/>
                <a:latin typeface="-apple-system"/>
              </a:rPr>
              <a:t>这是首个利用</a:t>
            </a:r>
            <a:r>
              <a:rPr lang="en" altLang="zh-CN" b="0" i="0" dirty="0">
                <a:effectLst/>
                <a:latin typeface="-apple-system"/>
              </a:rPr>
              <a:t>FMs</a:t>
            </a:r>
            <a:r>
              <a:rPr lang="zh-CN" altLang="en-US" b="0" i="0" dirty="0">
                <a:effectLst/>
                <a:latin typeface="-apple-system"/>
              </a:rPr>
              <a:t>进行选择性知识查询和动态边缘模型定制的边缘</a:t>
            </a:r>
            <a:r>
              <a:rPr lang="en-US" altLang="zh-CN" b="0" i="0" dirty="0">
                <a:effectLst/>
                <a:latin typeface="-apple-system"/>
              </a:rPr>
              <a:t>-</a:t>
            </a:r>
            <a:r>
              <a:rPr lang="zh-CN" altLang="en-US" b="0" i="0" dirty="0">
                <a:effectLst/>
                <a:latin typeface="-apple-system"/>
              </a:rPr>
              <a:t>云协同系统，支持不同模态的传感器数据。</a:t>
            </a:r>
          </a:p>
          <a:p>
            <a:pPr algn="l">
              <a:buFont typeface="+mj-lt"/>
              <a:buAutoNum type="arabicPeriod"/>
            </a:pPr>
            <a:r>
              <a:rPr lang="zh-CN" altLang="en-US" b="0" i="0" dirty="0">
                <a:effectLst/>
                <a:latin typeface="-apple-system"/>
              </a:rPr>
              <a:t>设计了一种语义驱动的定制方法，允许</a:t>
            </a:r>
            <a:r>
              <a:rPr lang="en" altLang="zh-CN" b="0" i="0" dirty="0" err="1">
                <a:effectLst/>
                <a:latin typeface="-apple-system"/>
              </a:rPr>
              <a:t>EdgeFM</a:t>
            </a:r>
            <a:r>
              <a:rPr lang="zh-CN" altLang="en-US" b="0" i="0" dirty="0">
                <a:effectLst/>
                <a:latin typeface="-apple-system"/>
              </a:rPr>
              <a:t>以无需标签的方式定制领域特定知识和移动友好型模型的架构。</a:t>
            </a:r>
          </a:p>
          <a:p>
            <a:pPr algn="l">
              <a:buFont typeface="+mj-lt"/>
              <a:buAutoNum type="arabicPeriod"/>
            </a:pPr>
            <a:r>
              <a:rPr lang="zh-CN" altLang="en-US" b="0" i="0" dirty="0">
                <a:effectLst/>
                <a:latin typeface="-apple-system"/>
              </a:rPr>
              <a:t>开发了一个考虑传感器数据语义特征不确定性和实时网络波动的动态模型切换方法。</a:t>
            </a:r>
          </a:p>
          <a:p>
            <a:pPr algn="l">
              <a:buFont typeface="+mj-lt"/>
              <a:buAutoNum type="arabicPeriod"/>
            </a:pPr>
            <a:r>
              <a:rPr lang="zh-CN" altLang="en-US" b="0" i="0" dirty="0">
                <a:effectLst/>
                <a:latin typeface="-apple-system"/>
              </a:rPr>
              <a:t>在两个</a:t>
            </a:r>
            <a:r>
              <a:rPr lang="en" altLang="zh-CN" b="0" i="0" dirty="0">
                <a:effectLst/>
                <a:latin typeface="-apple-system"/>
              </a:rPr>
              <a:t>FMs</a:t>
            </a:r>
            <a:r>
              <a:rPr lang="zh-CN" altLang="en" b="0" i="0" dirty="0">
                <a:effectLst/>
                <a:latin typeface="-apple-system"/>
              </a:rPr>
              <a:t>（</a:t>
            </a:r>
            <a:r>
              <a:rPr lang="en" altLang="zh-CN" b="0" i="0" dirty="0">
                <a:effectLst/>
                <a:latin typeface="-apple-system"/>
              </a:rPr>
              <a:t>CLIP</a:t>
            </a:r>
            <a:r>
              <a:rPr lang="zh-CN" altLang="en-US" b="0" i="0" dirty="0">
                <a:effectLst/>
                <a:latin typeface="-apple-system"/>
              </a:rPr>
              <a:t>和</a:t>
            </a:r>
            <a:r>
              <a:rPr lang="en" altLang="zh-CN" b="0" i="0" dirty="0" err="1">
                <a:effectLst/>
                <a:latin typeface="-apple-system"/>
              </a:rPr>
              <a:t>ImageBind</a:t>
            </a:r>
            <a:r>
              <a:rPr lang="zh-CN" altLang="en" b="0" i="0" dirty="0">
                <a:effectLst/>
                <a:latin typeface="-apple-system"/>
              </a:rPr>
              <a:t>）</a:t>
            </a:r>
            <a:r>
              <a:rPr lang="zh-CN" altLang="en-US" b="0" i="0" dirty="0">
                <a:effectLst/>
                <a:latin typeface="-apple-system"/>
              </a:rPr>
              <a:t>和两个边缘平台（</a:t>
            </a:r>
            <a:r>
              <a:rPr lang="en" altLang="zh-CN" b="0" i="0" dirty="0">
                <a:effectLst/>
                <a:latin typeface="-apple-system"/>
              </a:rPr>
              <a:t>Nvidia Jetson Xavier</a:t>
            </a:r>
            <a:r>
              <a:rPr lang="zh-CN" altLang="en-US" b="0" i="0" dirty="0">
                <a:effectLst/>
                <a:latin typeface="-apple-system"/>
              </a:rPr>
              <a:t>和</a:t>
            </a:r>
            <a:r>
              <a:rPr lang="en" altLang="zh-CN" b="0" i="0" dirty="0">
                <a:effectLst/>
                <a:latin typeface="-apple-system"/>
              </a:rPr>
              <a:t>Nano</a:t>
            </a:r>
            <a:r>
              <a:rPr lang="zh-CN" altLang="en" b="0" i="0" dirty="0">
                <a:effectLst/>
                <a:latin typeface="-apple-system"/>
              </a:rPr>
              <a:t>）</a:t>
            </a:r>
            <a:r>
              <a:rPr lang="zh-CN" altLang="en-US" b="0" i="0" dirty="0">
                <a:effectLst/>
                <a:latin typeface="-apple-system"/>
              </a:rPr>
              <a:t>上实现了</a:t>
            </a:r>
            <a:r>
              <a:rPr lang="en" altLang="zh-CN" b="0" i="0" dirty="0" err="1">
                <a:effectLst/>
                <a:latin typeface="-apple-system"/>
              </a:rPr>
              <a:t>EdgeFM</a:t>
            </a:r>
            <a:r>
              <a:rPr lang="zh-CN" altLang="en" b="0" i="0" dirty="0">
                <a:effectLst/>
                <a:latin typeface="-apple-system"/>
              </a:rPr>
              <a:t>，</a:t>
            </a:r>
            <a:r>
              <a:rPr lang="zh-CN" altLang="en-US" b="0" i="0" dirty="0">
                <a:effectLst/>
                <a:latin typeface="-apple-system"/>
              </a:rPr>
              <a:t>并使用三个公共数据集和两个自收集的数据集进行了评估。结果显示，</a:t>
            </a:r>
            <a:r>
              <a:rPr lang="en" altLang="zh-CN" b="0" i="0" dirty="0" err="1">
                <a:effectLst/>
                <a:latin typeface="-apple-system"/>
              </a:rPr>
              <a:t>EdgeFM</a:t>
            </a:r>
            <a:r>
              <a:rPr lang="zh-CN" altLang="en-US" b="0" i="0" dirty="0">
                <a:effectLst/>
                <a:latin typeface="-apple-system"/>
              </a:rPr>
              <a:t>与基线相比，可以减少高达</a:t>
            </a:r>
            <a:r>
              <a:rPr lang="en-US" altLang="zh-CN" b="0" i="0" dirty="0">
                <a:effectLst/>
                <a:latin typeface="-apple-system"/>
              </a:rPr>
              <a:t>3.2</a:t>
            </a:r>
            <a:r>
              <a:rPr lang="zh-CN" altLang="en-US" b="0" i="0" dirty="0">
                <a:effectLst/>
                <a:latin typeface="-apple-system"/>
              </a:rPr>
              <a:t>倍的端到端延迟，并实现最高</a:t>
            </a:r>
            <a:r>
              <a:rPr lang="en-US" altLang="zh-CN" b="0" i="0" dirty="0">
                <a:effectLst/>
                <a:latin typeface="-apple-system"/>
              </a:rPr>
              <a:t>34.3%</a:t>
            </a:r>
            <a:r>
              <a:rPr lang="zh-CN" altLang="en-US" b="0" i="0" dirty="0">
                <a:effectLst/>
                <a:latin typeface="-apple-system"/>
              </a:rPr>
              <a:t>的准确率提升。</a:t>
            </a:r>
          </a:p>
        </p:txBody>
      </p:sp>
      <p:pic>
        <p:nvPicPr>
          <p:cNvPr id="3" name="图片 2">
            <a:extLst>
              <a:ext uri="{FF2B5EF4-FFF2-40B4-BE49-F238E27FC236}">
                <a16:creationId xmlns:a16="http://schemas.microsoft.com/office/drawing/2014/main" id="{3D9E22E7-540A-717B-F662-4EA2E98CFC60}"/>
              </a:ext>
            </a:extLst>
          </p:cNvPr>
          <p:cNvPicPr>
            <a:picLocks noChangeAspect="1"/>
          </p:cNvPicPr>
          <p:nvPr/>
        </p:nvPicPr>
        <p:blipFill>
          <a:blip r:embed="rId3"/>
          <a:stretch>
            <a:fillRect/>
          </a:stretch>
        </p:blipFill>
        <p:spPr>
          <a:xfrm>
            <a:off x="2602613" y="556157"/>
            <a:ext cx="5829300" cy="5829300"/>
          </a:xfrm>
          <a:prstGeom prst="rect">
            <a:avLst/>
          </a:prstGeom>
        </p:spPr>
      </p:pic>
    </p:spTree>
    <p:extLst>
      <p:ext uri="{BB962C8B-B14F-4D97-AF65-F5344CB8AC3E}">
        <p14:creationId xmlns:p14="http://schemas.microsoft.com/office/powerpoint/2010/main" val="411567668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B8A5F1-5AF6-67AC-9A2F-8D2E51E57B96}"/>
              </a:ext>
            </a:extLst>
          </p:cNvPr>
          <p:cNvPicPr>
            <a:picLocks noChangeAspect="1"/>
          </p:cNvPicPr>
          <p:nvPr/>
        </p:nvPicPr>
        <p:blipFill rotWithShape="1">
          <a:blip r:embed="rId3"/>
          <a:srcRect t="1522"/>
          <a:stretch/>
        </p:blipFill>
        <p:spPr>
          <a:xfrm>
            <a:off x="-563758" y="1077294"/>
            <a:ext cx="7772400" cy="5705513"/>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米题调研</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640278"/>
            <a:ext cx="6867067" cy="461665"/>
          </a:xfrm>
          <a:prstGeom prst="rect">
            <a:avLst/>
          </a:prstGeom>
          <a:noFill/>
        </p:spPr>
        <p:txBody>
          <a:bodyPr wrap="square" rtlCol="0">
            <a:spAutoFit/>
          </a:bodyPr>
          <a:lstStyle/>
          <a:p>
            <a:r>
              <a:rPr lang="zh-CN" altLang="en-US" sz="2400" b="1" dirty="0">
                <a:solidFill>
                  <a:srgbClr val="2F5597"/>
                </a:solidFill>
                <a:latin typeface="+mj-ea"/>
                <a:ea typeface="+mj-ea"/>
              </a:rPr>
              <a:t>  </a:t>
            </a:r>
          </a:p>
        </p:txBody>
      </p:sp>
      <p:sp>
        <p:nvSpPr>
          <p:cNvPr id="4" name="文本框 3">
            <a:extLst>
              <a:ext uri="{FF2B5EF4-FFF2-40B4-BE49-F238E27FC236}">
                <a16:creationId xmlns:a16="http://schemas.microsoft.com/office/drawing/2014/main" id="{560BC6CB-F5CD-FAF0-7889-1636493EBC25}"/>
              </a:ext>
            </a:extLst>
          </p:cNvPr>
          <p:cNvSpPr txBox="1"/>
          <p:nvPr/>
        </p:nvSpPr>
        <p:spPr>
          <a:xfrm>
            <a:off x="6649450" y="1214658"/>
            <a:ext cx="5542550" cy="400110"/>
          </a:xfrm>
          <a:prstGeom prst="rect">
            <a:avLst/>
          </a:prstGeom>
          <a:noFill/>
        </p:spPr>
        <p:txBody>
          <a:bodyPr wrap="square" rtlCol="0">
            <a:spAutoFit/>
          </a:bodyPr>
          <a:lstStyle/>
          <a:p>
            <a:r>
              <a:rPr lang="zh-CN" altLang="en-US" sz="2000" dirty="0">
                <a:latin typeface="+mj-ea"/>
                <a:ea typeface="+mj-ea"/>
              </a:rPr>
              <a:t>整体目标：在隐私保护前提下，完成个性化服务</a:t>
            </a:r>
          </a:p>
        </p:txBody>
      </p:sp>
      <p:cxnSp>
        <p:nvCxnSpPr>
          <p:cNvPr id="7" name="直线连接符 6">
            <a:extLst>
              <a:ext uri="{FF2B5EF4-FFF2-40B4-BE49-F238E27FC236}">
                <a16:creationId xmlns:a16="http://schemas.microsoft.com/office/drawing/2014/main" id="{8DAAFC98-25F7-A1EB-418D-766EFB705362}"/>
              </a:ext>
            </a:extLst>
          </p:cNvPr>
          <p:cNvCxnSpPr/>
          <p:nvPr/>
        </p:nvCxnSpPr>
        <p:spPr>
          <a:xfrm>
            <a:off x="4523873" y="2142564"/>
            <a:ext cx="1138990"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直线连接符 7">
            <a:extLst>
              <a:ext uri="{FF2B5EF4-FFF2-40B4-BE49-F238E27FC236}">
                <a16:creationId xmlns:a16="http://schemas.microsoft.com/office/drawing/2014/main" id="{B06BA461-0A37-5DD6-98B6-D842B767CA73}"/>
              </a:ext>
            </a:extLst>
          </p:cNvPr>
          <p:cNvCxnSpPr>
            <a:cxnSpLocks/>
          </p:cNvCxnSpPr>
          <p:nvPr/>
        </p:nvCxnSpPr>
        <p:spPr>
          <a:xfrm>
            <a:off x="5815262" y="2142564"/>
            <a:ext cx="287757"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线连接符 10">
            <a:extLst>
              <a:ext uri="{FF2B5EF4-FFF2-40B4-BE49-F238E27FC236}">
                <a16:creationId xmlns:a16="http://schemas.microsoft.com/office/drawing/2014/main" id="{EA69A23B-59A9-AE87-1D22-E4A8C5E1266A}"/>
              </a:ext>
            </a:extLst>
          </p:cNvPr>
          <p:cNvCxnSpPr>
            <a:cxnSpLocks/>
          </p:cNvCxnSpPr>
          <p:nvPr/>
        </p:nvCxnSpPr>
        <p:spPr>
          <a:xfrm>
            <a:off x="-40469" y="2342619"/>
            <a:ext cx="10190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直线连接符 13">
            <a:extLst>
              <a:ext uri="{FF2B5EF4-FFF2-40B4-BE49-F238E27FC236}">
                <a16:creationId xmlns:a16="http://schemas.microsoft.com/office/drawing/2014/main" id="{51167A2B-4207-48EC-9603-99242DC57283}"/>
              </a:ext>
            </a:extLst>
          </p:cNvPr>
          <p:cNvCxnSpPr>
            <a:cxnSpLocks/>
          </p:cNvCxnSpPr>
          <p:nvPr/>
        </p:nvCxnSpPr>
        <p:spPr>
          <a:xfrm>
            <a:off x="1387641" y="2359604"/>
            <a:ext cx="1828783"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直线连接符 15">
            <a:extLst>
              <a:ext uri="{FF2B5EF4-FFF2-40B4-BE49-F238E27FC236}">
                <a16:creationId xmlns:a16="http://schemas.microsoft.com/office/drawing/2014/main" id="{9BF2F0D1-7AC2-BE48-51C5-CEDA0A1E34BA}"/>
              </a:ext>
            </a:extLst>
          </p:cNvPr>
          <p:cNvCxnSpPr>
            <a:cxnSpLocks/>
          </p:cNvCxnSpPr>
          <p:nvPr/>
        </p:nvCxnSpPr>
        <p:spPr>
          <a:xfrm>
            <a:off x="683110" y="3009309"/>
            <a:ext cx="2533314"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82619595-4273-40A4-8375-0AD08E308616}"/>
              </a:ext>
            </a:extLst>
          </p:cNvPr>
          <p:cNvSpPr txBox="1"/>
          <p:nvPr/>
        </p:nvSpPr>
        <p:spPr>
          <a:xfrm>
            <a:off x="6650703" y="2006015"/>
            <a:ext cx="5064298" cy="1015663"/>
          </a:xfrm>
          <a:prstGeom prst="rect">
            <a:avLst/>
          </a:prstGeom>
          <a:noFill/>
        </p:spPr>
        <p:txBody>
          <a:bodyPr wrap="square" rtlCol="0">
            <a:spAutoFit/>
          </a:bodyPr>
          <a:lstStyle/>
          <a:p>
            <a:r>
              <a:rPr lang="zh-CN" altLang="en-US" sz="2000" dirty="0">
                <a:latin typeface="+mj-ea"/>
                <a:ea typeface="+mj-ea"/>
              </a:rPr>
              <a:t>约束：内存消耗少，计算效率高</a:t>
            </a:r>
            <a:endParaRPr lang="en-US" altLang="zh-CN" sz="2000" dirty="0">
              <a:latin typeface="+mj-ea"/>
              <a:ea typeface="+mj-ea"/>
            </a:endParaRPr>
          </a:p>
          <a:p>
            <a:endParaRPr lang="en-US" altLang="zh-CN" sz="2000" dirty="0">
              <a:latin typeface="+mj-ea"/>
              <a:ea typeface="+mj-ea"/>
            </a:endParaRPr>
          </a:p>
          <a:p>
            <a:r>
              <a:rPr lang="zh-CN" altLang="en-US" sz="2000" dirty="0">
                <a:latin typeface="+mj-ea"/>
                <a:ea typeface="+mj-ea"/>
              </a:rPr>
              <a:t>  </a:t>
            </a:r>
          </a:p>
        </p:txBody>
      </p:sp>
      <p:sp>
        <p:nvSpPr>
          <p:cNvPr id="19" name="文本框 18">
            <a:extLst>
              <a:ext uri="{FF2B5EF4-FFF2-40B4-BE49-F238E27FC236}">
                <a16:creationId xmlns:a16="http://schemas.microsoft.com/office/drawing/2014/main" id="{42DE9235-E3A6-5C2C-98BE-2AB983E6CB79}"/>
              </a:ext>
            </a:extLst>
          </p:cNvPr>
          <p:cNvSpPr txBox="1"/>
          <p:nvPr/>
        </p:nvSpPr>
        <p:spPr>
          <a:xfrm>
            <a:off x="6604082" y="2716466"/>
            <a:ext cx="5633286"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1</a:t>
            </a:r>
            <a:r>
              <a:rPr lang="zh-CN" altLang="en-US" sz="2000" dirty="0">
                <a:latin typeface="+mj-ea"/>
                <a:ea typeface="+mj-ea"/>
              </a:rPr>
              <a:t>：</a:t>
            </a:r>
            <a:r>
              <a:rPr lang="en-US" altLang="zh-CN" sz="2000" dirty="0">
                <a:latin typeface="+mj-ea"/>
                <a:ea typeface="+mj-ea"/>
              </a:rPr>
              <a:t>7B-&gt;</a:t>
            </a:r>
            <a:r>
              <a:rPr lang="zh-CN" altLang="en-US" sz="2000" dirty="0">
                <a:latin typeface="+mj-ea"/>
                <a:ea typeface="+mj-ea"/>
              </a:rPr>
              <a:t>全量微调内存消耗小于</a:t>
            </a:r>
            <a:r>
              <a:rPr lang="en-US" altLang="zh-CN" sz="2000" dirty="0">
                <a:latin typeface="+mj-ea"/>
                <a:ea typeface="+mj-ea"/>
              </a:rPr>
              <a:t>9GB</a:t>
            </a: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2</a:t>
            </a:r>
            <a:r>
              <a:rPr lang="zh-CN" altLang="en-US" sz="2000" dirty="0">
                <a:latin typeface="+mj-ea"/>
                <a:ea typeface="+mj-ea"/>
              </a:rPr>
              <a:t>：提供参数高效微调方案</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3</a:t>
            </a:r>
            <a:r>
              <a:rPr lang="zh-CN" altLang="en-US" sz="2000" dirty="0">
                <a:latin typeface="+mj-ea"/>
                <a:ea typeface="+mj-ea"/>
              </a:rPr>
              <a:t>：针对端侧硬件进行算法适配</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4</a:t>
            </a:r>
            <a:r>
              <a:rPr lang="zh-CN" altLang="en-US" sz="2000" dirty="0">
                <a:latin typeface="+mj-ea"/>
                <a:ea typeface="+mj-ea"/>
              </a:rPr>
              <a:t>：数据异质性，规模指导算法设计</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5</a:t>
            </a:r>
            <a:r>
              <a:rPr lang="zh-CN" altLang="en-US" sz="2000" dirty="0">
                <a:latin typeface="+mj-ea"/>
                <a:ea typeface="+mj-ea"/>
              </a:rPr>
              <a:t>：端云协同高效微调框架（因为手机厂商面对千万设备时算力不足）（孙）</a:t>
            </a:r>
          </a:p>
        </p:txBody>
      </p:sp>
      <p:sp>
        <p:nvSpPr>
          <p:cNvPr id="6" name="文本框 5">
            <a:extLst>
              <a:ext uri="{FF2B5EF4-FFF2-40B4-BE49-F238E27FC236}">
                <a16:creationId xmlns:a16="http://schemas.microsoft.com/office/drawing/2014/main" id="{976B7679-F9D6-08C3-44FC-C49233D1D580}"/>
              </a:ext>
            </a:extLst>
          </p:cNvPr>
          <p:cNvSpPr txBox="1"/>
          <p:nvPr/>
        </p:nvSpPr>
        <p:spPr>
          <a:xfrm>
            <a:off x="6649450" y="4655458"/>
            <a:ext cx="4501692" cy="2585323"/>
          </a:xfrm>
          <a:prstGeom prst="rect">
            <a:avLst/>
          </a:prstGeom>
          <a:noFill/>
        </p:spPr>
        <p:txBody>
          <a:bodyPr wrap="square">
            <a:spAutoFit/>
          </a:bodyPr>
          <a:lstStyle/>
          <a:p>
            <a:pPr marL="457200" indent="-457200">
              <a:buAutoNum type="arabicPeriod"/>
            </a:pPr>
            <a:r>
              <a:rPr lang="zh-CN" altLang="en-US" sz="1800" dirty="0">
                <a:latin typeface="+mj-ea"/>
                <a:ea typeface="+mj-ea"/>
              </a:rPr>
              <a:t>允许精度损失，尽可能多用算力</a:t>
            </a:r>
            <a:r>
              <a:rPr lang="en-US" altLang="zh-CN" sz="1800" dirty="0">
                <a:latin typeface="+mj-ea"/>
                <a:ea typeface="+mj-ea"/>
              </a:rPr>
              <a:t>+</a:t>
            </a:r>
            <a:r>
              <a:rPr lang="zh-CN" altLang="en-US" sz="1800" dirty="0">
                <a:latin typeface="+mj-ea"/>
                <a:ea typeface="+mj-ea"/>
              </a:rPr>
              <a:t>量化</a:t>
            </a:r>
            <a:endParaRPr lang="en-US" altLang="zh-CN" sz="1800" dirty="0">
              <a:latin typeface="+mj-ea"/>
              <a:ea typeface="+mj-ea"/>
            </a:endParaRPr>
          </a:p>
          <a:p>
            <a:r>
              <a:rPr lang="en-US" altLang="zh-CN" sz="1800" dirty="0">
                <a:latin typeface="+mj-ea"/>
                <a:ea typeface="+mj-ea"/>
              </a:rPr>
              <a:t>2.</a:t>
            </a:r>
            <a:r>
              <a:rPr lang="zh-CN" altLang="en-US" sz="1800" dirty="0">
                <a:latin typeface="+mj-ea"/>
                <a:ea typeface="+mj-ea"/>
              </a:rPr>
              <a:t> 黑盒异质性（</a:t>
            </a:r>
            <a:r>
              <a:rPr lang="zh-CN" altLang="en-US" dirty="0"/>
              <a:t>底座是黑盒方法，多组实验，拟合</a:t>
            </a:r>
          </a:p>
          <a:p>
            <a:r>
              <a:rPr lang="zh-CN" altLang="en-US" dirty="0"/>
              <a:t>挑战：算力要求太大</a:t>
            </a:r>
          </a:p>
          <a:p>
            <a:r>
              <a:rPr lang="zh-CN" altLang="en-US" dirty="0"/>
              <a:t>有一定指导思想</a:t>
            </a:r>
            <a:r>
              <a:rPr lang="zh-CN" altLang="en-US" sz="1800" dirty="0">
                <a:latin typeface="+mj-ea"/>
                <a:ea typeface="+mj-ea"/>
              </a:rPr>
              <a:t>）</a:t>
            </a:r>
            <a:endParaRPr lang="en-US" altLang="zh-CN" sz="1800" dirty="0">
              <a:latin typeface="+mj-ea"/>
              <a:ea typeface="+mj-ea"/>
            </a:endParaRPr>
          </a:p>
          <a:p>
            <a:r>
              <a:rPr lang="en-US" altLang="zh-CN" sz="1800" dirty="0">
                <a:latin typeface="+mj-ea"/>
                <a:ea typeface="+mj-ea"/>
              </a:rPr>
              <a:t>3.</a:t>
            </a:r>
            <a:r>
              <a:rPr lang="zh-CN" altLang="en-US" sz="1800" dirty="0">
                <a:latin typeface="+mj-ea"/>
                <a:ea typeface="+mj-ea"/>
              </a:rPr>
              <a:t> 每个方向要有个标题</a:t>
            </a:r>
            <a:endParaRPr lang="en-US" altLang="zh-CN" sz="1800" dirty="0">
              <a:latin typeface="+mj-ea"/>
              <a:ea typeface="+mj-ea"/>
            </a:endParaRPr>
          </a:p>
          <a:p>
            <a:endParaRPr lang="en-US" altLang="zh-CN" dirty="0">
              <a:latin typeface="+mj-ea"/>
              <a:ea typeface="+mj-ea"/>
            </a:endParaRPr>
          </a:p>
          <a:p>
            <a:endParaRPr lang="en-US" altLang="zh-CN" sz="1800" dirty="0">
              <a:latin typeface="+mj-ea"/>
              <a:ea typeface="+mj-ea"/>
            </a:endParaRPr>
          </a:p>
          <a:p>
            <a:pPr marL="457200" indent="-457200">
              <a:buAutoNum type="arabicPeriod"/>
            </a:pPr>
            <a:endParaRPr lang="en-US" altLang="zh-CN" sz="1800" dirty="0">
              <a:latin typeface="+mj-ea"/>
              <a:ea typeface="+mj-ea"/>
            </a:endParaRPr>
          </a:p>
        </p:txBody>
      </p:sp>
    </p:spTree>
    <p:extLst>
      <p:ext uri="{BB962C8B-B14F-4D97-AF65-F5344CB8AC3E}">
        <p14:creationId xmlns:p14="http://schemas.microsoft.com/office/powerpoint/2010/main" val="293315379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i="0" dirty="0">
                <a:solidFill>
                  <a:srgbClr val="191B1F"/>
                </a:solidFill>
                <a:effectLst/>
                <a:highlight>
                  <a:srgbClr val="FFFFFF"/>
                </a:highlight>
                <a:latin typeface="-apple-system"/>
              </a:rPr>
              <a:t>显存占用分析</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ECFD0DA3-1CFE-5699-042D-EE0DB77BABE6}"/>
              </a:ext>
            </a:extLst>
          </p:cNvPr>
          <p:cNvSpPr txBox="1"/>
          <p:nvPr/>
        </p:nvSpPr>
        <p:spPr>
          <a:xfrm>
            <a:off x="487549" y="716167"/>
            <a:ext cx="10999923" cy="5293757"/>
          </a:xfrm>
          <a:prstGeom prst="rect">
            <a:avLst/>
          </a:prstGeom>
          <a:noFill/>
        </p:spPr>
        <p:txBody>
          <a:bodyPr wrap="square">
            <a:spAutoFit/>
          </a:bodyPr>
          <a:lstStyle/>
          <a:p>
            <a:pPr marL="342900" indent="-342900" algn="l">
              <a:buFont typeface="Wingdings" pitchFamily="2" charset="2"/>
              <a:buChar char="l"/>
            </a:pPr>
            <a:r>
              <a:rPr lang="zh-CN" altLang="en-US" sz="2000" b="1" i="0" dirty="0">
                <a:solidFill>
                  <a:srgbClr val="191B1F"/>
                </a:solidFill>
                <a:effectLst/>
                <a:highlight>
                  <a:srgbClr val="FFFFFF"/>
                </a:highlight>
                <a:latin typeface="+mj-ea"/>
                <a:ea typeface="+mj-ea"/>
              </a:rPr>
              <a:t>可估算值</a:t>
            </a:r>
            <a:r>
              <a:rPr lang="zh-CN" altLang="en-US"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模型参数（</a:t>
            </a:r>
            <a:r>
              <a:rPr lang="en" altLang="zh-CN" sz="2000" b="0" i="0" dirty="0">
                <a:solidFill>
                  <a:srgbClr val="191B1F"/>
                </a:solidFill>
                <a:effectLst/>
                <a:highlight>
                  <a:srgbClr val="FFFFFF"/>
                </a:highlight>
                <a:latin typeface="+mj-ea"/>
                <a:ea typeface="+mj-ea"/>
              </a:rPr>
              <a:t>parameter</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zh-CN" altLang="en-US" sz="2000" b="0" i="0" dirty="0">
                <a:solidFill>
                  <a:srgbClr val="191B1F"/>
                </a:solidFill>
                <a:effectLst/>
                <a:highlight>
                  <a:srgbClr val="FFFFFF"/>
                </a:highlight>
                <a:latin typeface="+mj-ea"/>
                <a:ea typeface="+mj-ea"/>
              </a:rPr>
              <a:t>只与模型参数量和参数数据类型有关</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en" altLang="zh-CN" sz="2000" b="1" i="0" dirty="0">
                <a:solidFill>
                  <a:srgbClr val="003F87"/>
                </a:solidFill>
                <a:effectLst/>
                <a:highlight>
                  <a:srgbClr val="FFFFFF"/>
                </a:highlight>
                <a:latin typeface="-apple-system"/>
              </a:rPr>
              <a:t>1B </a:t>
            </a:r>
            <a:r>
              <a:rPr lang="en" altLang="zh-CN" sz="2000" b="0" i="0" dirty="0">
                <a:solidFill>
                  <a:srgbClr val="003F87"/>
                </a:solidFill>
                <a:effectLst/>
                <a:highlight>
                  <a:srgbClr val="FFFFFF"/>
                </a:highlight>
                <a:latin typeface="-apple-system"/>
              </a:rPr>
              <a:t>≈ </a:t>
            </a:r>
            <a:r>
              <a:rPr lang="en" altLang="zh-CN" sz="2000" b="1" i="0" dirty="0">
                <a:solidFill>
                  <a:srgbClr val="003F87"/>
                </a:solidFill>
                <a:effectLst/>
                <a:highlight>
                  <a:srgbClr val="FFFFFF"/>
                </a:highlight>
                <a:latin typeface="-apple-system"/>
              </a:rPr>
              <a:t>4GB</a:t>
            </a:r>
            <a:r>
              <a:rPr lang="zh-CN" altLang="en-US" sz="2000" b="1" i="0" dirty="0">
                <a:solidFill>
                  <a:srgbClr val="003F87"/>
                </a:solidFill>
                <a:effectLst/>
                <a:highlight>
                  <a:srgbClr val="FFFFFF"/>
                </a:highlight>
                <a:latin typeface="-apple-system"/>
              </a:rPr>
              <a:t>（</a:t>
            </a:r>
            <a:r>
              <a:rPr lang="en-US" altLang="zh-CN" sz="2000" b="1" i="0" dirty="0">
                <a:solidFill>
                  <a:srgbClr val="003F87"/>
                </a:solidFill>
                <a:effectLst/>
                <a:highlight>
                  <a:srgbClr val="FFFFFF"/>
                </a:highlight>
                <a:latin typeface="-apple-system"/>
              </a:rPr>
              <a:t>fp32)</a:t>
            </a:r>
            <a:endParaRPr lang="en-US" altLang="zh-CN" sz="2000" b="0" i="0" dirty="0">
              <a:solidFill>
                <a:srgbClr val="003F87"/>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优化器状态值（</a:t>
            </a:r>
            <a:r>
              <a:rPr lang="en" altLang="zh-CN" sz="2000" b="0" i="0" dirty="0" err="1">
                <a:solidFill>
                  <a:srgbClr val="191B1F"/>
                </a:solidFill>
                <a:effectLst/>
                <a:highlight>
                  <a:srgbClr val="FFFFFF"/>
                </a:highlight>
                <a:latin typeface="+mj-ea"/>
                <a:ea typeface="+mj-ea"/>
              </a:rPr>
              <a:t>optimizer_state</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zh-CN" altLang="en-US" sz="2000" b="0" i="0" dirty="0">
                <a:solidFill>
                  <a:srgbClr val="191B1F"/>
                </a:solidFill>
                <a:effectLst/>
                <a:highlight>
                  <a:srgbClr val="FFFFFF"/>
                </a:highlight>
                <a:latin typeface="+mj-ea"/>
                <a:ea typeface="+mj-ea"/>
              </a:rPr>
              <a:t>与优化器类型有关，与模型参数量有关</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003F87"/>
                </a:solidFill>
                <a:effectLst/>
                <a:highlight>
                  <a:srgbClr val="FFFFFF"/>
                </a:highlight>
                <a:latin typeface="+mj-ea"/>
                <a:ea typeface="+mj-ea"/>
              </a:rPr>
              <a:t>梯度值</a:t>
            </a:r>
            <a:r>
              <a:rPr lang="zh-CN" altLang="en-US" sz="2000" b="0" i="0" dirty="0">
                <a:solidFill>
                  <a:srgbClr val="191B1F"/>
                </a:solidFill>
                <a:effectLst/>
                <a:highlight>
                  <a:srgbClr val="FFFFFF"/>
                </a:highlight>
                <a:latin typeface="+mj-ea"/>
                <a:ea typeface="+mj-ea"/>
              </a:rPr>
              <a:t>（</a:t>
            </a:r>
            <a:r>
              <a:rPr lang="en" altLang="zh-CN" sz="2000" b="0" i="0" dirty="0">
                <a:solidFill>
                  <a:srgbClr val="191B1F"/>
                </a:solidFill>
                <a:effectLst/>
                <a:highlight>
                  <a:srgbClr val="FFFFFF"/>
                </a:highlight>
                <a:latin typeface="+mj-ea"/>
                <a:ea typeface="+mj-ea"/>
              </a:rPr>
              <a:t>gradient</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zh-CN" altLang="en-US" sz="2000" b="0" i="0" dirty="0">
                <a:solidFill>
                  <a:srgbClr val="191B1F"/>
                </a:solidFill>
                <a:effectLst/>
                <a:highlight>
                  <a:srgbClr val="FFFFFF"/>
                </a:highlight>
                <a:latin typeface="+mj-ea"/>
                <a:ea typeface="+mj-ea"/>
              </a:rPr>
              <a:t>占用的显存大小只与模型参数量和参数数据类型有关</a:t>
            </a:r>
            <a:endParaRPr lang="en-US" altLang="zh-CN" sz="2000" dirty="0">
              <a:solidFill>
                <a:srgbClr val="191B1F"/>
              </a:solidFill>
              <a:highlight>
                <a:srgbClr val="FFFFFF"/>
              </a:highlight>
              <a:latin typeface="+mj-ea"/>
              <a:ea typeface="+mj-ea"/>
            </a:endParaRPr>
          </a:p>
          <a:p>
            <a:pPr marL="800100" lvl="1" indent="-342900">
              <a:buFont typeface="Wingdings" pitchFamily="2" charset="2"/>
              <a:buChar char="l"/>
            </a:pPr>
            <a:r>
              <a:rPr lang="zh-CN" altLang="en-US" sz="2000" b="0" i="0" dirty="0">
                <a:solidFill>
                  <a:srgbClr val="003F87"/>
                </a:solidFill>
                <a:effectLst/>
                <a:highlight>
                  <a:srgbClr val="FFFFFF"/>
                </a:highlight>
                <a:latin typeface="+mj-ea"/>
                <a:ea typeface="+mj-ea"/>
              </a:rPr>
              <a:t>激活值</a:t>
            </a:r>
            <a:r>
              <a:rPr lang="zh-CN" altLang="en-US" sz="2000" b="0" i="0" dirty="0">
                <a:solidFill>
                  <a:srgbClr val="191B1F"/>
                </a:solidFill>
                <a:effectLst/>
                <a:highlight>
                  <a:srgbClr val="FFFFFF"/>
                </a:highlight>
                <a:latin typeface="+mj-ea"/>
                <a:ea typeface="+mj-ea"/>
              </a:rPr>
              <a:t>（</a:t>
            </a:r>
            <a:r>
              <a:rPr lang="en" altLang="zh-CN" sz="2000" b="0" i="0" dirty="0">
                <a:solidFill>
                  <a:srgbClr val="191B1F"/>
                </a:solidFill>
                <a:effectLst/>
                <a:highlight>
                  <a:srgbClr val="FFFFFF"/>
                </a:highlight>
                <a:latin typeface="+mj-ea"/>
                <a:ea typeface="+mj-ea"/>
              </a:rPr>
              <a:t>activation</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1257300" lvl="2" indent="-342900">
              <a:buFont typeface="Wingdings" pitchFamily="2" charset="2"/>
              <a:buChar char="l"/>
            </a:pPr>
            <a:r>
              <a:rPr lang="zh-CN" altLang="en-US" i="0" dirty="0">
                <a:solidFill>
                  <a:srgbClr val="191B1F"/>
                </a:solidFill>
                <a:effectLst/>
                <a:highlight>
                  <a:srgbClr val="FFFFFF"/>
                </a:highlight>
                <a:latin typeface="+mj-ea"/>
                <a:ea typeface="+mj-ea"/>
              </a:rPr>
              <a:t>与输入数据的大小（批次大小</a:t>
            </a:r>
            <a:r>
              <a:rPr lang="en-US" altLang="zh-CN" i="0" dirty="0">
                <a:solidFill>
                  <a:srgbClr val="191B1F"/>
                </a:solidFill>
                <a:effectLst/>
                <a:highlight>
                  <a:srgbClr val="FFFFFF"/>
                </a:highlight>
                <a:latin typeface="+mj-ea"/>
                <a:ea typeface="+mj-ea"/>
              </a:rPr>
              <a:t>batch</a:t>
            </a:r>
            <a:r>
              <a:rPr lang="zh-CN" altLang="en-US" i="0" dirty="0">
                <a:solidFill>
                  <a:srgbClr val="191B1F"/>
                </a:solidFill>
                <a:effectLst/>
                <a:highlight>
                  <a:srgbClr val="FFFFFF"/>
                </a:highlight>
                <a:latin typeface="+mj-ea"/>
                <a:ea typeface="+mj-ea"/>
              </a:rPr>
              <a:t> </a:t>
            </a:r>
            <a:r>
              <a:rPr lang="en-US" altLang="zh-CN" i="0" dirty="0">
                <a:solidFill>
                  <a:srgbClr val="191B1F"/>
                </a:solidFill>
                <a:effectLst/>
                <a:highlight>
                  <a:srgbClr val="FFFFFF"/>
                </a:highlight>
                <a:latin typeface="+mj-ea"/>
                <a:ea typeface="+mj-ea"/>
              </a:rPr>
              <a:t>size</a:t>
            </a:r>
            <a:r>
              <a:rPr lang="zh-CN" altLang="en-US" i="0" dirty="0">
                <a:solidFill>
                  <a:srgbClr val="191B1F"/>
                </a:solidFill>
                <a:effectLst/>
                <a:highlight>
                  <a:srgbClr val="FFFFFF"/>
                </a:highlight>
                <a:latin typeface="+mj-ea"/>
                <a:ea typeface="+mj-ea"/>
              </a:rPr>
              <a:t> 和序列长度 </a:t>
            </a:r>
            <a:r>
              <a:rPr lang="en-US" altLang="zh-CN" i="0" dirty="0">
                <a:solidFill>
                  <a:srgbClr val="191B1F"/>
                </a:solidFill>
                <a:effectLst/>
                <a:highlight>
                  <a:srgbClr val="FFFFFF"/>
                </a:highlight>
                <a:latin typeface="+mj-ea"/>
                <a:ea typeface="+mj-ea"/>
              </a:rPr>
              <a:t>s</a:t>
            </a:r>
            <a:r>
              <a:rPr lang="zh-CN" altLang="en-US" i="0" dirty="0">
                <a:solidFill>
                  <a:srgbClr val="191B1F"/>
                </a:solidFill>
                <a:effectLst/>
                <a:highlight>
                  <a:srgbClr val="FFFFFF"/>
                </a:highlight>
                <a:latin typeface="+mj-ea"/>
                <a:ea typeface="+mj-ea"/>
              </a:rPr>
              <a:t> ）是成正相关的</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输出数据（</a:t>
            </a:r>
            <a:r>
              <a:rPr lang="en" altLang="zh-CN" sz="2000" b="0" i="0" dirty="0">
                <a:solidFill>
                  <a:srgbClr val="191B1F"/>
                </a:solidFill>
                <a:effectLst/>
                <a:highlight>
                  <a:srgbClr val="FFFFFF"/>
                </a:highlight>
                <a:latin typeface="+mj-ea"/>
                <a:ea typeface="+mj-ea"/>
              </a:rPr>
              <a:t>input</a:t>
            </a:r>
            <a:r>
              <a:rPr lang="zh-CN" altLang="en" sz="2000" b="0" i="0" dirty="0">
                <a:solidFill>
                  <a:srgbClr val="191B1F"/>
                </a:solidFill>
                <a:effectLst/>
                <a:highlight>
                  <a:srgbClr val="FFFFFF"/>
                </a:highlight>
                <a:latin typeface="+mj-ea"/>
                <a:ea typeface="+mj-ea"/>
              </a:rPr>
              <a:t>）</a:t>
            </a:r>
          </a:p>
          <a:p>
            <a:pPr marL="342900" indent="-342900" algn="l">
              <a:buFont typeface="Wingdings" pitchFamily="2" charset="2"/>
              <a:buChar char="l"/>
            </a:pPr>
            <a:r>
              <a:rPr lang="zh-CN" altLang="en-US" sz="2000" b="1" i="0" dirty="0">
                <a:solidFill>
                  <a:srgbClr val="191B1F"/>
                </a:solidFill>
                <a:effectLst/>
                <a:highlight>
                  <a:srgbClr val="FFFFFF"/>
                </a:highlight>
                <a:latin typeface="+mj-ea"/>
                <a:ea typeface="+mj-ea"/>
              </a:rPr>
              <a:t>未命名数据</a:t>
            </a:r>
            <a:r>
              <a:rPr lang="zh-CN" altLang="en-US"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临时变量（</a:t>
            </a:r>
            <a:r>
              <a:rPr lang="en" altLang="zh-CN" sz="2000" b="0" i="0" dirty="0">
                <a:solidFill>
                  <a:srgbClr val="191B1F"/>
                </a:solidFill>
                <a:effectLst/>
                <a:highlight>
                  <a:srgbClr val="FFFFFF"/>
                </a:highlight>
                <a:latin typeface="+mj-ea"/>
                <a:ea typeface="+mj-ea"/>
              </a:rPr>
              <a:t>temporary</a:t>
            </a:r>
            <a:r>
              <a:rPr lang="zh-CN" altLang="en"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未知数据（</a:t>
            </a:r>
            <a:r>
              <a:rPr lang="en" altLang="zh-CN" sz="2000" b="0" i="0" dirty="0">
                <a:solidFill>
                  <a:srgbClr val="191B1F"/>
                </a:solidFill>
                <a:effectLst/>
                <a:highlight>
                  <a:srgbClr val="FFFFFF"/>
                </a:highlight>
                <a:latin typeface="+mj-ea"/>
                <a:ea typeface="+mj-ea"/>
              </a:rPr>
              <a:t>unknown)</a:t>
            </a:r>
          </a:p>
          <a:p>
            <a:pPr marL="342900" indent="-342900" algn="l">
              <a:buFont typeface="Wingdings" pitchFamily="2" charset="2"/>
              <a:buChar char="l"/>
            </a:pPr>
            <a:r>
              <a:rPr lang="zh-CN" altLang="en-US" sz="2000" b="1" i="0" dirty="0">
                <a:solidFill>
                  <a:srgbClr val="191B1F"/>
                </a:solidFill>
                <a:effectLst/>
                <a:highlight>
                  <a:srgbClr val="FFFFFF"/>
                </a:highlight>
                <a:latin typeface="+mj-ea"/>
                <a:ea typeface="+mj-ea"/>
              </a:rPr>
              <a:t>其他（框架）</a:t>
            </a:r>
            <a:r>
              <a:rPr lang="zh-CN" altLang="en-US" sz="2000" b="0" i="0" dirty="0">
                <a:solidFill>
                  <a:srgbClr val="191B1F"/>
                </a:solidFill>
                <a:effectLst/>
                <a:highlight>
                  <a:srgbClr val="FFFFFF"/>
                </a:highlight>
                <a:latin typeface="+mj-ea"/>
                <a:ea typeface="+mj-ea"/>
              </a:rPr>
              <a:t>：</a:t>
            </a:r>
            <a:endParaRPr lang="en-US" altLang="zh-CN" sz="2000" b="0" i="0" dirty="0">
              <a:solidFill>
                <a:srgbClr val="191B1F"/>
              </a:solidFill>
              <a:effectLst/>
              <a:highlight>
                <a:srgbClr val="FFFFFF"/>
              </a:highlight>
              <a:latin typeface="+mj-ea"/>
              <a:ea typeface="+mj-ea"/>
            </a:endParaRPr>
          </a:p>
          <a:p>
            <a:pPr marL="800100" lvl="1" indent="-342900">
              <a:buFont typeface="Wingdings" pitchFamily="2" charset="2"/>
              <a:buChar char="l"/>
            </a:pPr>
            <a:r>
              <a:rPr lang="zh-CN" altLang="en-US" sz="2000" b="0" i="0" dirty="0">
                <a:solidFill>
                  <a:srgbClr val="191B1F"/>
                </a:solidFill>
                <a:effectLst/>
                <a:highlight>
                  <a:srgbClr val="FFFFFF"/>
                </a:highlight>
                <a:latin typeface="+mj-ea"/>
                <a:ea typeface="+mj-ea"/>
              </a:rPr>
              <a:t>自动梯度（</a:t>
            </a:r>
            <a:r>
              <a:rPr lang="en" altLang="zh-CN" sz="2000" b="0" i="0" dirty="0" err="1">
                <a:solidFill>
                  <a:srgbClr val="191B1F"/>
                </a:solidFill>
                <a:effectLst/>
                <a:highlight>
                  <a:srgbClr val="FFFFFF"/>
                </a:highlight>
                <a:latin typeface="+mj-ea"/>
                <a:ea typeface="+mj-ea"/>
              </a:rPr>
              <a:t>autograd_detail</a:t>
            </a:r>
            <a:r>
              <a:rPr lang="zh-CN" altLang="en" sz="2000" b="0" i="0" dirty="0">
                <a:solidFill>
                  <a:srgbClr val="191B1F"/>
                </a:solidFill>
                <a:effectLst/>
                <a:highlight>
                  <a:srgbClr val="FFFFFF"/>
                </a:highlight>
                <a:latin typeface="+mj-ea"/>
                <a:ea typeface="+mj-ea"/>
              </a:rPr>
              <a:t>）</a:t>
            </a:r>
          </a:p>
          <a:p>
            <a:pPr marL="342900" indent="-342900">
              <a:buFont typeface="Arial" panose="020B0604020202020204" pitchFamily="34" charset="0"/>
              <a:buChar char="•"/>
            </a:pPr>
            <a:endParaRPr lang="zh-CN" altLang="en-US" sz="2000" dirty="0">
              <a:latin typeface="+mj-ea"/>
              <a:ea typeface="+mj-ea"/>
            </a:endParaRPr>
          </a:p>
        </p:txBody>
      </p:sp>
      <p:pic>
        <p:nvPicPr>
          <p:cNvPr id="3" name="图片 2">
            <a:extLst>
              <a:ext uri="{FF2B5EF4-FFF2-40B4-BE49-F238E27FC236}">
                <a16:creationId xmlns:a16="http://schemas.microsoft.com/office/drawing/2014/main" id="{D281F358-A248-883D-2073-22AF85048F5E}"/>
              </a:ext>
            </a:extLst>
          </p:cNvPr>
          <p:cNvPicPr>
            <a:picLocks noChangeAspect="1"/>
          </p:cNvPicPr>
          <p:nvPr/>
        </p:nvPicPr>
        <p:blipFill>
          <a:blip r:embed="rId3"/>
          <a:stretch>
            <a:fillRect/>
          </a:stretch>
        </p:blipFill>
        <p:spPr>
          <a:xfrm>
            <a:off x="6597437" y="517263"/>
            <a:ext cx="5107014" cy="1752114"/>
          </a:xfrm>
          <a:prstGeom prst="rect">
            <a:avLst/>
          </a:prstGeom>
        </p:spPr>
      </p:pic>
      <p:pic>
        <p:nvPicPr>
          <p:cNvPr id="5" name="图片 4">
            <a:extLst>
              <a:ext uri="{FF2B5EF4-FFF2-40B4-BE49-F238E27FC236}">
                <a16:creationId xmlns:a16="http://schemas.microsoft.com/office/drawing/2014/main" id="{9CAAF848-1AC4-1844-97A4-FF1B0DACB189}"/>
              </a:ext>
            </a:extLst>
          </p:cNvPr>
          <p:cNvPicPr>
            <a:picLocks noChangeAspect="1"/>
          </p:cNvPicPr>
          <p:nvPr/>
        </p:nvPicPr>
        <p:blipFill>
          <a:blip r:embed="rId4"/>
          <a:stretch>
            <a:fillRect/>
          </a:stretch>
        </p:blipFill>
        <p:spPr>
          <a:xfrm>
            <a:off x="3587749" y="2579571"/>
            <a:ext cx="5016500" cy="381000"/>
          </a:xfrm>
          <a:prstGeom prst="rect">
            <a:avLst/>
          </a:prstGeom>
        </p:spPr>
      </p:pic>
      <p:pic>
        <p:nvPicPr>
          <p:cNvPr id="6" name="图片 5">
            <a:extLst>
              <a:ext uri="{FF2B5EF4-FFF2-40B4-BE49-F238E27FC236}">
                <a16:creationId xmlns:a16="http://schemas.microsoft.com/office/drawing/2014/main" id="{51CB768A-E5EE-AB6F-0E5B-7172B4F8E549}"/>
              </a:ext>
            </a:extLst>
          </p:cNvPr>
          <p:cNvPicPr>
            <a:picLocks noChangeAspect="1"/>
          </p:cNvPicPr>
          <p:nvPr/>
        </p:nvPicPr>
        <p:blipFill>
          <a:blip r:embed="rId5"/>
          <a:stretch>
            <a:fillRect/>
          </a:stretch>
        </p:blipFill>
        <p:spPr>
          <a:xfrm>
            <a:off x="5033272" y="3897430"/>
            <a:ext cx="6839544" cy="2800082"/>
          </a:xfrm>
          <a:prstGeom prst="rect">
            <a:avLst/>
          </a:prstGeom>
        </p:spPr>
      </p:pic>
    </p:spTree>
    <p:extLst>
      <p:ext uri="{BB962C8B-B14F-4D97-AF65-F5344CB8AC3E}">
        <p14:creationId xmlns:p14="http://schemas.microsoft.com/office/powerpoint/2010/main" val="38562791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aphicFrame>
        <p:nvGraphicFramePr>
          <p:cNvPr id="11" name="表格 10">
            <a:extLst>
              <a:ext uri="{FF2B5EF4-FFF2-40B4-BE49-F238E27FC236}">
                <a16:creationId xmlns:a16="http://schemas.microsoft.com/office/drawing/2014/main" id="{375E48F4-CF03-B262-5DE3-81BEFC98B8DB}"/>
              </a:ext>
            </a:extLst>
          </p:cNvPr>
          <p:cNvGraphicFramePr>
            <a:graphicFrameLocks noGrp="1"/>
          </p:cNvGraphicFramePr>
          <p:nvPr>
            <p:extLst>
              <p:ext uri="{D42A27DB-BD31-4B8C-83A1-F6EECF244321}">
                <p14:modId xmlns:p14="http://schemas.microsoft.com/office/powerpoint/2010/main" val="2849324430"/>
              </p:ext>
            </p:extLst>
          </p:nvPr>
        </p:nvGraphicFramePr>
        <p:xfrm>
          <a:off x="-1" y="553263"/>
          <a:ext cx="8128000" cy="4297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582809387"/>
                    </a:ext>
                  </a:extLst>
                </a:gridCol>
                <a:gridCol w="1625600">
                  <a:extLst>
                    <a:ext uri="{9D8B030D-6E8A-4147-A177-3AD203B41FA5}">
                      <a16:colId xmlns:a16="http://schemas.microsoft.com/office/drawing/2014/main" val="118632270"/>
                    </a:ext>
                  </a:extLst>
                </a:gridCol>
                <a:gridCol w="1625600">
                  <a:extLst>
                    <a:ext uri="{9D8B030D-6E8A-4147-A177-3AD203B41FA5}">
                      <a16:colId xmlns:a16="http://schemas.microsoft.com/office/drawing/2014/main" val="573728922"/>
                    </a:ext>
                  </a:extLst>
                </a:gridCol>
                <a:gridCol w="1625600">
                  <a:extLst>
                    <a:ext uri="{9D8B030D-6E8A-4147-A177-3AD203B41FA5}">
                      <a16:colId xmlns:a16="http://schemas.microsoft.com/office/drawing/2014/main" val="1005865819"/>
                    </a:ext>
                  </a:extLst>
                </a:gridCol>
                <a:gridCol w="1625600">
                  <a:extLst>
                    <a:ext uri="{9D8B030D-6E8A-4147-A177-3AD203B41FA5}">
                      <a16:colId xmlns:a16="http://schemas.microsoft.com/office/drawing/2014/main" val="1523267033"/>
                    </a:ext>
                  </a:extLst>
                </a:gridCol>
              </a:tblGrid>
              <a:tr h="474613">
                <a:tc>
                  <a:txBody>
                    <a:bodyPr/>
                    <a:lstStyle/>
                    <a:p>
                      <a:r>
                        <a:rPr lang="zh-CN" altLang="en-US" dirty="0"/>
                        <a:t>精度</a:t>
                      </a:r>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lt1"/>
                          </a:solidFill>
                          <a:effectLst/>
                          <a:latin typeface="+mn-lt"/>
                          <a:ea typeface="+mn-ea"/>
                          <a:cs typeface="+mn-cs"/>
                        </a:rPr>
                        <a:t>optim</a:t>
                      </a:r>
                      <a:endParaRPr lang="en" altLang="zh-CN" sz="1800" b="0" kern="1200" dirty="0">
                        <a:solidFill>
                          <a:schemeClr val="lt1"/>
                        </a:solidFill>
                        <a:effectLst/>
                        <a:latin typeface="+mn-lt"/>
                        <a:ea typeface="+mn-ea"/>
                        <a:cs typeface="+mn-cs"/>
                      </a:endParaRPr>
                    </a:p>
                    <a:p>
                      <a:endParaRPr lang="zh-CN" altLang="en-US" dirty="0"/>
                    </a:p>
                  </a:txBody>
                  <a:tcPr/>
                </a:tc>
                <a:tc>
                  <a:txBody>
                    <a:bodyPr/>
                    <a:lstStyle/>
                    <a:p>
                      <a:r>
                        <a:rPr lang="en-US" altLang="zh-CN" dirty="0"/>
                        <a:t>param</a:t>
                      </a:r>
                      <a:endParaRPr lang="zh-CN" altLang="en-US" dirty="0"/>
                    </a:p>
                  </a:txBody>
                  <a:tcPr/>
                </a:tc>
                <a:tc>
                  <a:txBody>
                    <a:bodyPr/>
                    <a:lstStyle/>
                    <a:p>
                      <a:r>
                        <a:rPr lang="en-US" altLang="zh-CN" dirty="0"/>
                        <a:t>Memory</a:t>
                      </a:r>
                      <a:endParaRPr lang="zh-CN" altLang="en-US" dirty="0"/>
                    </a:p>
                  </a:txBody>
                  <a:tcPr/>
                </a:tc>
                <a:extLst>
                  <a:ext uri="{0D108BD9-81ED-4DB2-BD59-A6C34878D82A}">
                    <a16:rowId xmlns:a16="http://schemas.microsoft.com/office/drawing/2014/main" val="1729708686"/>
                  </a:ext>
                </a:extLst>
              </a:tr>
              <a:tr h="67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fp16</a:t>
                      </a:r>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sgd</a:t>
                      </a:r>
                      <a:endParaRPr lang="en" altLang="zh-CN" sz="1800" b="0" kern="1200" dirty="0">
                        <a:solidFill>
                          <a:schemeClr val="dk1"/>
                        </a:solidFill>
                        <a:effectLst/>
                        <a:latin typeface="+mn-lt"/>
                        <a:ea typeface="+mn-ea"/>
                        <a:cs typeface="+mn-cs"/>
                      </a:endParaRPr>
                    </a:p>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6,929,256,448</a:t>
                      </a:r>
                      <a:endParaRPr lang="zh-CN" altLang="en-US" dirty="0"/>
                    </a:p>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71GB</a:t>
                      </a:r>
                      <a:endParaRPr lang="zh-CN" altLang="en-US" dirty="0"/>
                    </a:p>
                  </a:txBody>
                  <a:tcPr/>
                </a:tc>
                <a:extLst>
                  <a:ext uri="{0D108BD9-81ED-4DB2-BD59-A6C34878D82A}">
                    <a16:rowId xmlns:a16="http://schemas.microsoft.com/office/drawing/2014/main" val="1858767301"/>
                  </a:ext>
                </a:extLst>
              </a:tr>
              <a:tr h="67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fp16</a:t>
                      </a:r>
                      <a:endParaRPr lang="zh-CN" altLang="en-US" dirty="0"/>
                    </a:p>
                    <a:p>
                      <a:endParaRPr lang="zh-CN" altLang="en-US" dirty="0"/>
                    </a:p>
                  </a:txBody>
                  <a:tcPr/>
                </a:tc>
                <a:tc>
                  <a:txBody>
                    <a:bodyPr/>
                    <a:lstStyle/>
                    <a:p>
                      <a:endParaRPr lang="zh-CN" altLang="en-US" dirty="0"/>
                    </a:p>
                  </a:txBody>
                  <a:tcPr/>
                </a:tc>
                <a:tc>
                  <a:txBody>
                    <a:bodyPr/>
                    <a:lstStyle/>
                    <a:p>
                      <a:r>
                        <a:rPr lang="en-US" altLang="zh-CN" dirty="0" err="1"/>
                        <a:t>adamw_torch</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6,929,256,448</a:t>
                      </a:r>
                      <a:endParaRPr lang="zh-CN" altLang="en-US" dirty="0"/>
                    </a:p>
                    <a:p>
                      <a:endParaRPr lang="zh-CN" altLang="en-US" dirty="0"/>
                    </a:p>
                  </a:txBody>
                  <a:tcPr/>
                </a:tc>
                <a:tc>
                  <a:txBody>
                    <a:bodyPr/>
                    <a:lstStyle/>
                    <a:p>
                      <a:r>
                        <a:rPr lang="en-US" altLang="zh-CN" dirty="0"/>
                        <a:t>80GB+</a:t>
                      </a:r>
                      <a:endParaRPr lang="zh-CN" altLang="en-US" dirty="0"/>
                    </a:p>
                  </a:txBody>
                  <a:tcPr/>
                </a:tc>
                <a:extLst>
                  <a:ext uri="{0D108BD9-81ED-4DB2-BD59-A6C34878D82A}">
                    <a16:rowId xmlns:a16="http://schemas.microsoft.com/office/drawing/2014/main" val="625370950"/>
                  </a:ext>
                </a:extLst>
              </a:tr>
              <a:tr h="67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fp16</a:t>
                      </a:r>
                      <a:endParaRPr lang="zh-CN" altLang="en-US" dirty="0"/>
                    </a:p>
                    <a:p>
                      <a:endParaRPr lang="zh-CN" altLang="en-US" dirty="0"/>
                    </a:p>
                  </a:txBody>
                  <a:tcPr/>
                </a:tc>
                <a:tc>
                  <a:txBody>
                    <a:bodyPr/>
                    <a:lstStyle/>
                    <a:p>
                      <a:endParaRPr lang="zh-CN" altLang="en-US" dirty="0"/>
                    </a:p>
                  </a:txBody>
                  <a:tcPr/>
                </a:tc>
                <a:tc>
                  <a:txBody>
                    <a:bodyPr/>
                    <a:lstStyle/>
                    <a:p>
                      <a:r>
                        <a:rPr lang="en" altLang="zh-CN" dirty="0" err="1"/>
                        <a:t>adafactor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6,929,256,448</a:t>
                      </a:r>
                      <a:endParaRPr lang="zh-CN" altLang="en-US" dirty="0"/>
                    </a:p>
                    <a:p>
                      <a:endParaRPr lang="zh-CN" altLang="en-US" dirty="0"/>
                    </a:p>
                  </a:txBody>
                  <a:tcPr/>
                </a:tc>
                <a:tc>
                  <a:txBody>
                    <a:bodyPr/>
                    <a:lstStyle/>
                    <a:p>
                      <a:r>
                        <a:rPr lang="en-US" altLang="zh-CN" dirty="0"/>
                        <a:t>72GB</a:t>
                      </a:r>
                      <a:endParaRPr lang="zh-CN" altLang="en-US" dirty="0"/>
                    </a:p>
                  </a:txBody>
                  <a:tcPr/>
                </a:tc>
                <a:extLst>
                  <a:ext uri="{0D108BD9-81ED-4DB2-BD59-A6C34878D82A}">
                    <a16:rowId xmlns:a16="http://schemas.microsoft.com/office/drawing/2014/main" val="1203427369"/>
                  </a:ext>
                </a:extLst>
              </a:tr>
              <a:tr h="67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fp32</a:t>
                      </a:r>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b="0" kern="1200" dirty="0" err="1">
                          <a:solidFill>
                            <a:schemeClr val="dk1"/>
                          </a:solidFill>
                          <a:effectLst/>
                          <a:latin typeface="+mn-lt"/>
                          <a:ea typeface="+mn-ea"/>
                          <a:cs typeface="+mn-cs"/>
                        </a:rPr>
                        <a:t>sgd</a:t>
                      </a:r>
                      <a:endParaRPr lang="en" altLang="zh-CN" sz="1800" b="0" kern="1200" dirty="0">
                        <a:solidFill>
                          <a:schemeClr val="dk1"/>
                        </a:solidFill>
                        <a:effectLst/>
                        <a:latin typeface="+mn-lt"/>
                        <a:ea typeface="+mn-ea"/>
                        <a:cs typeface="+mn-cs"/>
                      </a:endParaRPr>
                    </a:p>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6,929,256,448</a:t>
                      </a:r>
                      <a:endParaRPr lang="zh-CN" altLang="en-US" dirty="0"/>
                    </a:p>
                    <a:p>
                      <a:endParaRPr lang="zh-CN" altLang="en-US" dirty="0"/>
                    </a:p>
                  </a:txBody>
                  <a:tcPr/>
                </a:tc>
                <a:tc>
                  <a:txBody>
                    <a:bodyPr/>
                    <a:lstStyle/>
                    <a:p>
                      <a:r>
                        <a:rPr lang="en-US" altLang="zh-CN" dirty="0"/>
                        <a:t>72GB</a:t>
                      </a:r>
                      <a:r>
                        <a:rPr lang="zh-CN" altLang="en-US" dirty="0"/>
                        <a:t>（</a:t>
                      </a:r>
                      <a:r>
                        <a:rPr lang="en-US" altLang="zh-CN" dirty="0"/>
                        <a:t>56GB)</a:t>
                      </a:r>
                      <a:endParaRPr lang="zh-CN" altLang="en-US" dirty="0"/>
                    </a:p>
                  </a:txBody>
                  <a:tcPr/>
                </a:tc>
                <a:extLst>
                  <a:ext uri="{0D108BD9-81ED-4DB2-BD59-A6C34878D82A}">
                    <a16:rowId xmlns:a16="http://schemas.microsoft.com/office/drawing/2014/main" val="2068232428"/>
                  </a:ext>
                </a:extLst>
              </a:tr>
            </a:tbl>
          </a:graphicData>
        </a:graphic>
      </p:graphicFrame>
      <p:pic>
        <p:nvPicPr>
          <p:cNvPr id="13314" name="Picture 2" descr="图片">
            <a:extLst>
              <a:ext uri="{FF2B5EF4-FFF2-40B4-BE49-F238E27FC236}">
                <a16:creationId xmlns:a16="http://schemas.microsoft.com/office/drawing/2014/main" id="{41AD0B1C-B159-B9EC-6422-A1BF46023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860" y="4494307"/>
            <a:ext cx="6845085" cy="236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2363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6867067" cy="461665"/>
          </a:xfrm>
          <a:prstGeom prst="rect">
            <a:avLst/>
          </a:prstGeom>
          <a:noFill/>
        </p:spPr>
        <p:txBody>
          <a:bodyPr wrap="square" rtlCol="0">
            <a:spAutoFit/>
          </a:bodyPr>
          <a:lstStyle/>
          <a:p>
            <a:r>
              <a:rPr lang="zh-CN" altLang="en-US" sz="2400" b="1" dirty="0">
                <a:solidFill>
                  <a:srgbClr val="2F5597"/>
                </a:solidFill>
                <a:latin typeface="+mj-ea"/>
                <a:ea typeface="+mj-ea"/>
              </a:rPr>
              <a:t>端侧大模型微调的应用</a:t>
            </a:r>
          </a:p>
        </p:txBody>
      </p:sp>
      <p:sp>
        <p:nvSpPr>
          <p:cNvPr id="6" name="文本框 5">
            <a:extLst>
              <a:ext uri="{FF2B5EF4-FFF2-40B4-BE49-F238E27FC236}">
                <a16:creationId xmlns:a16="http://schemas.microsoft.com/office/drawing/2014/main" id="{7CB397C2-8837-B584-3A90-B62327D75F03}"/>
              </a:ext>
            </a:extLst>
          </p:cNvPr>
          <p:cNvSpPr txBox="1"/>
          <p:nvPr/>
        </p:nvSpPr>
        <p:spPr>
          <a:xfrm>
            <a:off x="360947" y="718339"/>
            <a:ext cx="9424737" cy="1477328"/>
          </a:xfrm>
          <a:prstGeom prst="rect">
            <a:avLst/>
          </a:prstGeom>
          <a:noFill/>
        </p:spPr>
        <p:txBody>
          <a:bodyPr wrap="square">
            <a:spAutoFit/>
          </a:bodyPr>
          <a:lstStyle/>
          <a:p>
            <a:r>
              <a:rPr lang="zh-CN" altLang="en-US" b="1" i="0" dirty="0">
                <a:solidFill>
                  <a:srgbClr val="FF0000"/>
                </a:solidFill>
                <a:effectLst/>
                <a:highlight>
                  <a:srgbClr val="FFFFFF"/>
                </a:highlight>
                <a:latin typeface="+mj-ea"/>
                <a:ea typeface="+mj-ea"/>
              </a:rPr>
              <a:t>手机助手：</a:t>
            </a:r>
            <a:r>
              <a:rPr lang="zh-CN" altLang="en-US" b="0" i="0" dirty="0">
                <a:solidFill>
                  <a:srgbClr val="222222"/>
                </a:solidFill>
                <a:effectLst/>
                <a:highlight>
                  <a:srgbClr val="FFFFFF"/>
                </a:highlight>
                <a:latin typeface="+mj-ea"/>
                <a:ea typeface="+mj-ea"/>
              </a:rPr>
              <a:t>“手机端有大量的短信记录、个人照片、备忘录、日程等，将这些数据变成向量数据库，配合大模型的自然语言能力，就能进行更好的交互。」一位接近行业的人士告诉极客公园，「比如把用户的日程做成了一个数据库，离线保存在用户本地。当用户提问相关问题时，进行一个向量检索算法，就可以利用大模型的能力做出更智能的回答。全部数据还都不会离开手机，保证隐私不会被泄露。”</a:t>
            </a:r>
            <a:endParaRPr lang="zh-CN" altLang="en-US" dirty="0">
              <a:latin typeface="+mj-ea"/>
              <a:ea typeface="+mj-ea"/>
            </a:endParaRPr>
          </a:p>
        </p:txBody>
      </p:sp>
      <p:sp>
        <p:nvSpPr>
          <p:cNvPr id="3" name="文本框 2">
            <a:extLst>
              <a:ext uri="{FF2B5EF4-FFF2-40B4-BE49-F238E27FC236}">
                <a16:creationId xmlns:a16="http://schemas.microsoft.com/office/drawing/2014/main" id="{2DEA0686-81A7-53AC-16A5-A2CF7CEDE4B2}"/>
              </a:ext>
            </a:extLst>
          </p:cNvPr>
          <p:cNvSpPr txBox="1"/>
          <p:nvPr/>
        </p:nvSpPr>
        <p:spPr>
          <a:xfrm>
            <a:off x="360946" y="2605197"/>
            <a:ext cx="9424737" cy="646331"/>
          </a:xfrm>
          <a:prstGeom prst="rect">
            <a:avLst/>
          </a:prstGeom>
          <a:noFill/>
        </p:spPr>
        <p:txBody>
          <a:bodyPr wrap="square">
            <a:spAutoFit/>
          </a:bodyPr>
          <a:lstStyle/>
          <a:p>
            <a:r>
              <a:rPr lang="en-US" altLang="zh-CN" b="1" i="0" dirty="0">
                <a:solidFill>
                  <a:srgbClr val="FF0000"/>
                </a:solidFill>
                <a:effectLst/>
                <a:highlight>
                  <a:srgbClr val="FFFFFF"/>
                </a:highlight>
                <a:latin typeface="+mj-ea"/>
                <a:ea typeface="+mj-ea"/>
              </a:rPr>
              <a:t>Vivo</a:t>
            </a:r>
            <a:r>
              <a:rPr lang="zh-CN" altLang="en-US" b="1" i="0" dirty="0">
                <a:solidFill>
                  <a:srgbClr val="FF0000"/>
                </a:solidFill>
                <a:effectLst/>
                <a:highlight>
                  <a:srgbClr val="FFFFFF"/>
                </a:highlight>
                <a:latin typeface="+mj-ea"/>
                <a:ea typeface="+mj-ea"/>
              </a:rPr>
              <a:t>蓝心小</a:t>
            </a:r>
            <a:r>
              <a:rPr lang="en-US" altLang="zh-CN" b="1" i="0" dirty="0">
                <a:solidFill>
                  <a:srgbClr val="FF0000"/>
                </a:solidFill>
                <a:effectLst/>
                <a:highlight>
                  <a:srgbClr val="FFFFFF"/>
                </a:highlight>
                <a:latin typeface="+mj-ea"/>
                <a:ea typeface="+mj-ea"/>
              </a:rPr>
              <a:t>v</a:t>
            </a:r>
            <a:r>
              <a:rPr lang="zh-CN" altLang="en-US" b="1" i="0" dirty="0">
                <a:solidFill>
                  <a:srgbClr val="FF0000"/>
                </a:solidFill>
                <a:effectLst/>
                <a:highlight>
                  <a:srgbClr val="FFFFFF"/>
                </a:highlight>
                <a:latin typeface="+mj-ea"/>
                <a:ea typeface="+mj-ea"/>
              </a:rPr>
              <a:t>：</a:t>
            </a:r>
            <a:r>
              <a:rPr lang="zh-CN" altLang="en-US" b="0" i="0" dirty="0">
                <a:solidFill>
                  <a:srgbClr val="222222"/>
                </a:solidFill>
                <a:effectLst/>
                <a:highlight>
                  <a:srgbClr val="FFFFFF"/>
                </a:highlight>
                <a:latin typeface="+mj-ea"/>
                <a:ea typeface="+mj-ea"/>
              </a:rPr>
              <a:t>手机上万张的图片管理中，用户可以尝试直接以</a:t>
            </a:r>
            <a:r>
              <a:rPr lang="zh-CN" altLang="en-US" b="1" i="0" dirty="0">
                <a:solidFill>
                  <a:srgbClr val="222222"/>
                </a:solidFill>
                <a:effectLst/>
                <a:highlight>
                  <a:srgbClr val="FFFFFF"/>
                </a:highlight>
                <a:latin typeface="+mj-ea"/>
                <a:ea typeface="+mj-ea"/>
              </a:rPr>
              <a:t>语义识别</a:t>
            </a:r>
            <a:r>
              <a:rPr lang="zh-CN" altLang="en-US" b="0" i="0" dirty="0">
                <a:solidFill>
                  <a:srgbClr val="222222"/>
                </a:solidFill>
                <a:effectLst/>
                <a:highlight>
                  <a:srgbClr val="FFFFFF"/>
                </a:highlight>
                <a:latin typeface="+mj-ea"/>
                <a:ea typeface="+mj-ea"/>
              </a:rPr>
              <a:t>的方式说出照片的内容理解，让小 </a:t>
            </a:r>
            <a:r>
              <a:rPr lang="en" altLang="zh-CN" b="0" i="0" dirty="0">
                <a:solidFill>
                  <a:srgbClr val="222222"/>
                </a:solidFill>
                <a:effectLst/>
                <a:highlight>
                  <a:srgbClr val="FFFFFF"/>
                </a:highlight>
                <a:latin typeface="+mj-ea"/>
                <a:ea typeface="+mj-ea"/>
              </a:rPr>
              <a:t>V </a:t>
            </a:r>
            <a:r>
              <a:rPr lang="zh-CN" altLang="en-US" b="0" i="0" dirty="0">
                <a:solidFill>
                  <a:srgbClr val="222222"/>
                </a:solidFill>
                <a:effectLst/>
                <a:highlight>
                  <a:srgbClr val="FFFFFF"/>
                </a:highlight>
                <a:latin typeface="+mj-ea"/>
                <a:ea typeface="+mj-ea"/>
              </a:rPr>
              <a:t>在相册中主动识别有对应内容的照片</a:t>
            </a:r>
            <a:endParaRPr lang="zh-CN" altLang="en-US" dirty="0">
              <a:latin typeface="+mj-ea"/>
              <a:ea typeface="+mj-ea"/>
            </a:endParaRPr>
          </a:p>
        </p:txBody>
      </p:sp>
      <p:sp>
        <p:nvSpPr>
          <p:cNvPr id="5" name="文本框 4">
            <a:extLst>
              <a:ext uri="{FF2B5EF4-FFF2-40B4-BE49-F238E27FC236}">
                <a16:creationId xmlns:a16="http://schemas.microsoft.com/office/drawing/2014/main" id="{8B225E84-E82E-EEA3-5C14-9F58C838026C}"/>
              </a:ext>
            </a:extLst>
          </p:cNvPr>
          <p:cNvSpPr txBox="1"/>
          <p:nvPr/>
        </p:nvSpPr>
        <p:spPr>
          <a:xfrm>
            <a:off x="360947" y="3606472"/>
            <a:ext cx="9424736" cy="646331"/>
          </a:xfrm>
          <a:prstGeom prst="rect">
            <a:avLst/>
          </a:prstGeom>
          <a:noFill/>
        </p:spPr>
        <p:txBody>
          <a:bodyPr wrap="square">
            <a:spAutoFit/>
          </a:bodyPr>
          <a:lstStyle/>
          <a:p>
            <a:r>
              <a:rPr lang="en" altLang="zh-CN" b="1" i="0" dirty="0">
                <a:solidFill>
                  <a:srgbClr val="FF0000"/>
                </a:solidFill>
                <a:effectLst/>
                <a:highlight>
                  <a:srgbClr val="FFFFFF"/>
                </a:highlight>
                <a:latin typeface="+mj-ea"/>
                <a:ea typeface="+mj-ea"/>
              </a:rPr>
              <a:t>OPPO </a:t>
            </a:r>
            <a:r>
              <a:rPr lang="zh-CN" altLang="en-US" b="1" i="0" dirty="0">
                <a:solidFill>
                  <a:srgbClr val="FF0000"/>
                </a:solidFill>
                <a:effectLst/>
                <a:highlight>
                  <a:srgbClr val="FFFFFF"/>
                </a:highlight>
                <a:latin typeface="+mj-ea"/>
                <a:ea typeface="+mj-ea"/>
              </a:rPr>
              <a:t>的小布助手</a:t>
            </a:r>
            <a:r>
              <a:rPr lang="zh-CN" altLang="en-US" b="1" dirty="0">
                <a:solidFill>
                  <a:srgbClr val="FF0000"/>
                </a:solidFill>
                <a:highlight>
                  <a:srgbClr val="FFFFFF"/>
                </a:highlight>
                <a:latin typeface="+mj-ea"/>
                <a:ea typeface="+mj-ea"/>
              </a:rPr>
              <a:t>：</a:t>
            </a:r>
            <a:r>
              <a:rPr lang="zh-CN" altLang="en-US" b="0" i="0" dirty="0">
                <a:solidFill>
                  <a:srgbClr val="222222"/>
                </a:solidFill>
                <a:effectLst/>
                <a:highlight>
                  <a:srgbClr val="FFFFFF"/>
                </a:highlight>
                <a:latin typeface="+mj-ea"/>
                <a:ea typeface="+mj-ea"/>
              </a:rPr>
              <a:t>演示了小布助手帮用户接听电话并进行</a:t>
            </a:r>
            <a:r>
              <a:rPr lang="zh-CN" altLang="en-US" b="1" i="0" dirty="0">
                <a:solidFill>
                  <a:srgbClr val="222222"/>
                </a:solidFill>
                <a:effectLst/>
                <a:highlight>
                  <a:srgbClr val="FFFFFF"/>
                </a:highlight>
                <a:latin typeface="+mj-ea"/>
                <a:ea typeface="+mj-ea"/>
              </a:rPr>
              <a:t>智能摘要</a:t>
            </a:r>
            <a:r>
              <a:rPr lang="zh-CN" altLang="en-US" b="0" i="0" dirty="0">
                <a:solidFill>
                  <a:srgbClr val="222222"/>
                </a:solidFill>
                <a:effectLst/>
                <a:highlight>
                  <a:srgbClr val="FFFFFF"/>
                </a:highlight>
                <a:latin typeface="+mj-ea"/>
                <a:ea typeface="+mj-ea"/>
              </a:rPr>
              <a:t>的功能，当用户不方便接听电话时，小布助手可以直接帮用户接听电话，并将关键信息记录下来。</a:t>
            </a:r>
            <a:endParaRPr lang="zh-CN" altLang="en-US" dirty="0">
              <a:latin typeface="+mj-ea"/>
              <a:ea typeface="+mj-ea"/>
            </a:endParaRPr>
          </a:p>
        </p:txBody>
      </p:sp>
      <p:sp>
        <p:nvSpPr>
          <p:cNvPr id="8" name="文本框 7">
            <a:extLst>
              <a:ext uri="{FF2B5EF4-FFF2-40B4-BE49-F238E27FC236}">
                <a16:creationId xmlns:a16="http://schemas.microsoft.com/office/drawing/2014/main" id="{E4A330D9-79BD-1D1A-5401-680127D36C17}"/>
              </a:ext>
            </a:extLst>
          </p:cNvPr>
          <p:cNvSpPr txBox="1"/>
          <p:nvPr/>
        </p:nvSpPr>
        <p:spPr>
          <a:xfrm>
            <a:off x="360946" y="4607565"/>
            <a:ext cx="9424736" cy="923330"/>
          </a:xfrm>
          <a:prstGeom prst="rect">
            <a:avLst/>
          </a:prstGeom>
          <a:noFill/>
        </p:spPr>
        <p:txBody>
          <a:bodyPr wrap="square">
            <a:spAutoFit/>
          </a:bodyPr>
          <a:lstStyle/>
          <a:p>
            <a:r>
              <a:rPr lang="zh-CN" altLang="en-US" b="1" i="0" dirty="0">
                <a:solidFill>
                  <a:srgbClr val="FF0000"/>
                </a:solidFill>
                <a:effectLst/>
                <a:highlight>
                  <a:srgbClr val="FFFFFF"/>
                </a:highlight>
                <a:latin typeface="+mj-ea"/>
                <a:ea typeface="+mj-ea"/>
              </a:rPr>
              <a:t>华为小艺：</a:t>
            </a:r>
            <a:r>
              <a:rPr lang="zh-CN" altLang="en-US" b="0" i="0" dirty="0">
                <a:solidFill>
                  <a:srgbClr val="222222"/>
                </a:solidFill>
                <a:effectLst/>
                <a:highlight>
                  <a:srgbClr val="FFFFFF"/>
                </a:highlight>
                <a:latin typeface="+mj-ea"/>
                <a:ea typeface="+mj-ea"/>
              </a:rPr>
              <a:t>小艺可以通过自然语言交流，直接帮用户创建一个场景。比如「每周一到周五早上 </a:t>
            </a:r>
            <a:r>
              <a:rPr lang="en-US" altLang="zh-CN" b="0" i="0" dirty="0">
                <a:solidFill>
                  <a:srgbClr val="222222"/>
                </a:solidFill>
                <a:effectLst/>
                <a:highlight>
                  <a:srgbClr val="FFFFFF"/>
                </a:highlight>
                <a:latin typeface="+mj-ea"/>
                <a:ea typeface="+mj-ea"/>
              </a:rPr>
              <a:t>6 </a:t>
            </a:r>
            <a:r>
              <a:rPr lang="zh-CN" altLang="en-US" b="0" i="0" dirty="0">
                <a:solidFill>
                  <a:srgbClr val="222222"/>
                </a:solidFill>
                <a:effectLst/>
                <a:highlight>
                  <a:srgbClr val="FFFFFF"/>
                </a:highlight>
                <a:latin typeface="+mj-ea"/>
                <a:ea typeface="+mj-ea"/>
              </a:rPr>
              <a:t>点半播报当天天气。戴上蓝牙耳机的时候，就播放收藏的歌曲，并把手机设为静音模式。」</a:t>
            </a:r>
            <a:endParaRPr lang="zh-CN" altLang="en-US" dirty="0">
              <a:latin typeface="+mj-ea"/>
              <a:ea typeface="+mj-ea"/>
            </a:endParaRPr>
          </a:p>
        </p:txBody>
      </p:sp>
    </p:spTree>
    <p:extLst>
      <p:ext uri="{BB962C8B-B14F-4D97-AF65-F5344CB8AC3E}">
        <p14:creationId xmlns:p14="http://schemas.microsoft.com/office/powerpoint/2010/main" val="373013175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randImg">
            <a:extLst>
              <a:ext uri="{FF2B5EF4-FFF2-40B4-BE49-F238E27FC236}">
                <a16:creationId xmlns:a16="http://schemas.microsoft.com/office/drawing/2014/main" id="{80A8D86A-2B37-3020-F0E4-BE1B1EFF7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676117"/>
            <a:ext cx="4042612" cy="346234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6867067" cy="461665"/>
          </a:xfrm>
          <a:prstGeom prst="rect">
            <a:avLst/>
          </a:prstGeom>
          <a:noFill/>
        </p:spPr>
        <p:txBody>
          <a:bodyPr wrap="square" rtlCol="0">
            <a:spAutoFit/>
          </a:bodyPr>
          <a:lstStyle/>
          <a:p>
            <a:r>
              <a:rPr lang="zh-CN" altLang="en-US" sz="2400" b="1" dirty="0">
                <a:solidFill>
                  <a:srgbClr val="2F5597"/>
                </a:solidFill>
                <a:latin typeface="+mj-ea"/>
                <a:ea typeface="+mj-ea"/>
              </a:rPr>
              <a:t>当前状况</a:t>
            </a:r>
          </a:p>
        </p:txBody>
      </p:sp>
      <p:sp>
        <p:nvSpPr>
          <p:cNvPr id="19" name="文本框 18">
            <a:extLst>
              <a:ext uri="{FF2B5EF4-FFF2-40B4-BE49-F238E27FC236}">
                <a16:creationId xmlns:a16="http://schemas.microsoft.com/office/drawing/2014/main" id="{42DE9235-E3A6-5C2C-98BE-2AB983E6CB79}"/>
              </a:ext>
            </a:extLst>
          </p:cNvPr>
          <p:cNvSpPr txBox="1"/>
          <p:nvPr/>
        </p:nvSpPr>
        <p:spPr>
          <a:xfrm>
            <a:off x="302293" y="553263"/>
            <a:ext cx="7798970" cy="7571303"/>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latin typeface="+mj-ea"/>
                <a:ea typeface="+mj-ea"/>
              </a:rPr>
              <a:t>目标</a:t>
            </a:r>
            <a:r>
              <a:rPr lang="en-US" altLang="zh-CN" dirty="0">
                <a:latin typeface="+mj-ea"/>
                <a:ea typeface="+mj-ea"/>
              </a:rPr>
              <a:t>1</a:t>
            </a:r>
            <a:r>
              <a:rPr lang="zh-CN" altLang="en-US" dirty="0">
                <a:latin typeface="+mj-ea"/>
                <a:ea typeface="+mj-ea"/>
              </a:rPr>
              <a:t>：</a:t>
            </a:r>
            <a:r>
              <a:rPr lang="en-US" altLang="zh-CN" dirty="0">
                <a:latin typeface="+mj-ea"/>
                <a:ea typeface="+mj-ea"/>
              </a:rPr>
              <a:t>7B-&gt;</a:t>
            </a:r>
            <a:r>
              <a:rPr lang="zh-CN" altLang="en-US" dirty="0">
                <a:latin typeface="+mj-ea"/>
                <a:ea typeface="+mj-ea"/>
              </a:rPr>
              <a:t>全量微调内存消耗小于</a:t>
            </a:r>
            <a:r>
              <a:rPr lang="en-US" altLang="zh-CN" dirty="0">
                <a:latin typeface="+mj-ea"/>
                <a:ea typeface="+mj-ea"/>
              </a:rPr>
              <a:t>9GB</a:t>
            </a:r>
          </a:p>
          <a:p>
            <a:pPr marL="800100" lvl="1" indent="-342900">
              <a:buFont typeface="Arial" panose="020B0604020202020204" pitchFamily="34" charset="0"/>
              <a:buChar char="•"/>
            </a:pPr>
            <a:r>
              <a:rPr lang="zh-CN" altLang="en-US" dirty="0">
                <a:solidFill>
                  <a:srgbClr val="003F87"/>
                </a:solidFill>
                <a:latin typeface="+mj-ea"/>
                <a:ea typeface="+mj-ea"/>
              </a:rPr>
              <a:t>量化方案</a:t>
            </a:r>
            <a:r>
              <a:rPr lang="zh-CN" altLang="en-US" dirty="0">
                <a:latin typeface="+mj-ea"/>
                <a:ea typeface="+mj-ea"/>
              </a:rPr>
              <a:t>（主流）</a:t>
            </a:r>
            <a:endParaRPr lang="en-US" altLang="zh-CN" dirty="0">
              <a:latin typeface="+mj-ea"/>
              <a:ea typeface="+mj-ea"/>
            </a:endParaRPr>
          </a:p>
          <a:p>
            <a:pPr marL="800100" lvl="1" indent="-342900">
              <a:buFont typeface="Arial" panose="020B0604020202020204" pitchFamily="34" charset="0"/>
              <a:buChar char="•"/>
            </a:pPr>
            <a:r>
              <a:rPr lang="zh-CN" altLang="en-US" dirty="0">
                <a:latin typeface="+mj-ea"/>
                <a:ea typeface="+mj-ea"/>
              </a:rPr>
              <a:t>模型架构修改（</a:t>
            </a:r>
            <a:r>
              <a:rPr lang="zh-CN" altLang="en-US" b="0" i="0" dirty="0">
                <a:solidFill>
                  <a:srgbClr val="222222"/>
                </a:solidFill>
                <a:effectLst/>
                <a:highlight>
                  <a:srgbClr val="FFFFFF"/>
                </a:highlight>
                <a:latin typeface="+mj-ea"/>
                <a:ea typeface="+mj-ea"/>
              </a:rPr>
              <a:t> </a:t>
            </a:r>
            <a:r>
              <a:rPr lang="en" altLang="zh-CN" b="0" i="0" dirty="0">
                <a:solidFill>
                  <a:srgbClr val="222222"/>
                </a:solidFill>
                <a:effectLst/>
                <a:highlight>
                  <a:srgbClr val="FFFFFF"/>
                </a:highlight>
                <a:latin typeface="+mj-ea"/>
                <a:ea typeface="+mj-ea"/>
              </a:rPr>
              <a:t>RNN</a:t>
            </a:r>
            <a:r>
              <a:rPr lang="zh-CN" altLang="en" b="0" i="0" dirty="0">
                <a:solidFill>
                  <a:srgbClr val="222222"/>
                </a:solidFill>
                <a:effectLst/>
                <a:highlight>
                  <a:srgbClr val="FFFFFF"/>
                </a:highlight>
                <a:latin typeface="+mj-ea"/>
                <a:ea typeface="+mj-ea"/>
              </a:rPr>
              <a:t>、</a:t>
            </a:r>
            <a:r>
              <a:rPr lang="en" altLang="zh-CN" b="0" i="0" dirty="0">
                <a:solidFill>
                  <a:srgbClr val="222222"/>
                </a:solidFill>
                <a:effectLst/>
                <a:highlight>
                  <a:srgbClr val="FFFFFF"/>
                </a:highlight>
                <a:latin typeface="+mj-ea"/>
                <a:ea typeface="+mj-ea"/>
              </a:rPr>
              <a:t>CNN </a:t>
            </a:r>
            <a:r>
              <a:rPr lang="zh-CN" altLang="en" b="0" i="0" dirty="0">
                <a:solidFill>
                  <a:srgbClr val="222222"/>
                </a:solidFill>
                <a:effectLst/>
                <a:highlight>
                  <a:srgbClr val="FFFFFF"/>
                </a:highlight>
                <a:latin typeface="+mj-ea"/>
                <a:ea typeface="+mj-ea"/>
              </a:rPr>
              <a:t>架构</a:t>
            </a:r>
            <a:r>
              <a:rPr lang="zh-CN" altLang="en-US" b="0" i="0" dirty="0">
                <a:solidFill>
                  <a:srgbClr val="222222"/>
                </a:solidFill>
                <a:effectLst/>
                <a:highlight>
                  <a:srgbClr val="FFFFFF"/>
                </a:highlight>
                <a:latin typeface="+mj-ea"/>
                <a:ea typeface="+mj-ea"/>
              </a:rPr>
              <a:t>）（</a:t>
            </a:r>
            <a:r>
              <a:rPr lang="en-US" altLang="zh-CN" b="0" i="0" dirty="0">
                <a:solidFill>
                  <a:srgbClr val="222222"/>
                </a:solidFill>
                <a:effectLst/>
                <a:highlight>
                  <a:srgbClr val="FFFFFF"/>
                </a:highlight>
                <a:latin typeface="+mj-ea"/>
                <a:ea typeface="+mj-ea"/>
              </a:rPr>
              <a:t>RWKV</a:t>
            </a:r>
            <a:r>
              <a:rPr lang="zh-CN" altLang="en-US" b="0" i="0" dirty="0">
                <a:solidFill>
                  <a:srgbClr val="222222"/>
                </a:solidFill>
                <a:effectLst/>
                <a:highlight>
                  <a:srgbClr val="FFFFFF"/>
                </a:highlight>
                <a:latin typeface="+mj-ea"/>
                <a:ea typeface="+mj-ea"/>
              </a:rPr>
              <a:t>公司）</a:t>
            </a:r>
            <a:endParaRPr lang="en-US" altLang="zh-CN" b="0" i="0" dirty="0">
              <a:solidFill>
                <a:srgbClr val="222222"/>
              </a:solidFill>
              <a:effectLst/>
              <a:highlight>
                <a:srgbClr val="FFFFFF"/>
              </a:highlight>
              <a:latin typeface="+mj-ea"/>
              <a:ea typeface="+mj-ea"/>
            </a:endParaRPr>
          </a:p>
          <a:p>
            <a:pPr marL="800100" lvl="1" indent="-342900">
              <a:buFont typeface="Arial" panose="020B0604020202020204" pitchFamily="34" charset="0"/>
              <a:buChar char="•"/>
            </a:pPr>
            <a:r>
              <a:rPr lang="zh-CN" altLang="en-US" b="1" i="0" dirty="0">
                <a:solidFill>
                  <a:srgbClr val="003F87"/>
                </a:solidFill>
                <a:effectLst/>
                <a:highlight>
                  <a:srgbClr val="FFFFFF"/>
                </a:highlight>
                <a:latin typeface="+mj-ea"/>
                <a:ea typeface="+mj-ea"/>
              </a:rPr>
              <a:t>重计算（</a:t>
            </a:r>
            <a:r>
              <a:rPr lang="en" altLang="zh-CN" b="1" i="0" dirty="0" err="1">
                <a:solidFill>
                  <a:srgbClr val="003F87"/>
                </a:solidFill>
                <a:effectLst/>
                <a:highlight>
                  <a:srgbClr val="FFFFFF"/>
                </a:highlight>
                <a:latin typeface="+mj-ea"/>
                <a:ea typeface="+mj-ea"/>
              </a:rPr>
              <a:t>Recomputation</a:t>
            </a:r>
            <a:r>
              <a:rPr lang="zh-CN" altLang="en" b="1" i="0" dirty="0">
                <a:solidFill>
                  <a:srgbClr val="003F87"/>
                </a:solidFill>
                <a:effectLst/>
                <a:highlight>
                  <a:srgbClr val="FFFFFF"/>
                </a:highlight>
                <a:latin typeface="+mj-ea"/>
                <a:ea typeface="+mj-ea"/>
              </a:rPr>
              <a:t>）</a:t>
            </a:r>
            <a:endParaRPr lang="en-US" altLang="zh-CN" b="0" i="0" dirty="0">
              <a:solidFill>
                <a:srgbClr val="003F87"/>
              </a:solidFill>
              <a:effectLst/>
              <a:highlight>
                <a:srgbClr val="FFFFFF"/>
              </a:highlight>
              <a:latin typeface="+mj-ea"/>
              <a:ea typeface="+mj-ea"/>
            </a:endParaRPr>
          </a:p>
          <a:p>
            <a:pPr marL="800100" lvl="1" indent="-342900">
              <a:buFont typeface="Arial" panose="020B0604020202020204" pitchFamily="34" charset="0"/>
              <a:buChar char="•"/>
            </a:pPr>
            <a:r>
              <a:rPr lang="en" altLang="zh-CN" b="1" i="0" dirty="0">
                <a:solidFill>
                  <a:srgbClr val="4F4F4F"/>
                </a:solidFill>
                <a:effectLst/>
                <a:highlight>
                  <a:srgbClr val="FFFFFF"/>
                </a:highlight>
                <a:latin typeface="+mj-ea"/>
                <a:ea typeface="+mj-ea"/>
              </a:rPr>
              <a:t>Gradient Checkpointing</a:t>
            </a:r>
          </a:p>
          <a:p>
            <a:pPr marL="800100" lvl="1" indent="-342900">
              <a:buFont typeface="Arial" panose="020B0604020202020204" pitchFamily="34" charset="0"/>
              <a:buChar char="•"/>
            </a:pPr>
            <a:r>
              <a:rPr lang="en" altLang="zh-CN" b="0" i="0" u="none" strike="noStrike" dirty="0">
                <a:solidFill>
                  <a:srgbClr val="003F87"/>
                </a:solidFill>
                <a:effectLst/>
                <a:latin typeface="+mj-ea"/>
                <a:ea typeface="+mj-ea"/>
                <a:hlinkClick r:id="rId4">
                  <a:extLst>
                    <a:ext uri="{A12FA001-AC4F-418D-AE19-62706E023703}">
                      <ahyp:hlinkClr xmlns:ahyp="http://schemas.microsoft.com/office/drawing/2018/hyperlinkcolor" val="tx"/>
                    </a:ext>
                  </a:extLst>
                </a:hlinkClick>
              </a:rPr>
              <a:t>Gradient</a:t>
            </a:r>
            <a:r>
              <a:rPr lang="en" altLang="zh-CN" b="0" i="0" dirty="0">
                <a:solidFill>
                  <a:srgbClr val="003F87"/>
                </a:solidFill>
                <a:effectLst/>
                <a:highlight>
                  <a:srgbClr val="FFFFFF"/>
                </a:highlight>
                <a:latin typeface="+mj-ea"/>
                <a:ea typeface="+mj-ea"/>
              </a:rPr>
              <a:t> Accumulation</a:t>
            </a:r>
          </a:p>
          <a:p>
            <a:pPr marL="800100" lvl="1" indent="-342900">
              <a:buFont typeface="Arial" panose="020B0604020202020204" pitchFamily="34" charset="0"/>
              <a:buChar char="•"/>
            </a:pPr>
            <a:r>
              <a:rPr lang="en" altLang="zh-CN" b="0" i="0" dirty="0">
                <a:effectLst/>
                <a:highlight>
                  <a:srgbClr val="FFFFFF"/>
                </a:highlight>
                <a:latin typeface="system-ui"/>
              </a:rPr>
              <a:t> LOMO</a:t>
            </a:r>
            <a:endParaRPr lang="en" altLang="zh-CN" dirty="0">
              <a:solidFill>
                <a:srgbClr val="003F87"/>
              </a:solidFill>
              <a:highlight>
                <a:srgbClr val="FFFFFF"/>
              </a:highlight>
              <a:latin typeface="+mj-ea"/>
              <a:ea typeface="+mj-ea"/>
            </a:endParaRPr>
          </a:p>
          <a:p>
            <a:pPr marL="1257300" lvl="2" indent="-342900">
              <a:buFont typeface="Arial" panose="020B0604020202020204" pitchFamily="34" charset="0"/>
              <a:buChar char="•"/>
            </a:pPr>
            <a:r>
              <a:rPr lang="zh-CN" altLang="en-US" dirty="0">
                <a:solidFill>
                  <a:srgbClr val="003F87"/>
                </a:solidFill>
                <a:highlight>
                  <a:srgbClr val="FFFFFF"/>
                </a:highlight>
                <a:latin typeface="+mj-ea"/>
                <a:ea typeface="+mj-ea"/>
              </a:rPr>
              <a:t>重计算</a:t>
            </a:r>
            <a:endParaRPr lang="en" altLang="zh-CN" b="0" i="0" dirty="0">
              <a:solidFill>
                <a:srgbClr val="003F87"/>
              </a:solidFill>
              <a:effectLst/>
              <a:highlight>
                <a:srgbClr val="FFFFFF"/>
              </a:highlight>
              <a:latin typeface="+mj-ea"/>
              <a:ea typeface="+mj-ea"/>
            </a:endParaRPr>
          </a:p>
          <a:p>
            <a:pPr marL="800100" lvl="1" indent="-342900">
              <a:buFont typeface="Arial" panose="020B0604020202020204" pitchFamily="34" charset="0"/>
              <a:buChar char="•"/>
            </a:pPr>
            <a:r>
              <a:rPr lang="zh-CN" altLang="en-US" b="0" i="0" dirty="0">
                <a:solidFill>
                  <a:srgbClr val="191B1F"/>
                </a:solidFill>
                <a:effectLst/>
                <a:highlight>
                  <a:srgbClr val="FFFFFF"/>
                </a:highlight>
                <a:latin typeface="+mj-ea"/>
                <a:ea typeface="+mj-ea"/>
              </a:rPr>
              <a:t>混合精度训练</a:t>
            </a:r>
            <a:endParaRPr lang="en-US" altLang="zh-CN" b="0"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en" altLang="zh-CN" b="0" i="0" dirty="0">
                <a:solidFill>
                  <a:srgbClr val="191B1F"/>
                </a:solidFill>
                <a:effectLst/>
                <a:highlight>
                  <a:srgbClr val="FFFFFF"/>
                </a:highlight>
                <a:latin typeface="+mj-ea"/>
                <a:ea typeface="+mj-ea"/>
              </a:rPr>
              <a:t>KV cache</a:t>
            </a:r>
          </a:p>
          <a:p>
            <a:pPr marL="800100" lvl="1" indent="-342900">
              <a:buFont typeface="Arial" panose="020B0604020202020204" pitchFamily="34" charset="0"/>
              <a:buChar char="•"/>
            </a:pPr>
            <a:r>
              <a:rPr lang="en" altLang="zh-CN" b="0" i="0" dirty="0">
                <a:solidFill>
                  <a:srgbClr val="191B1F"/>
                </a:solidFill>
                <a:effectLst/>
                <a:highlight>
                  <a:srgbClr val="FFFFFF"/>
                </a:highlight>
                <a:latin typeface="+mj-ea"/>
                <a:ea typeface="+mj-ea"/>
              </a:rPr>
              <a:t>MQA</a:t>
            </a:r>
            <a:r>
              <a:rPr lang="en-US" altLang="zh-CN" b="0" i="0" dirty="0">
                <a:solidFill>
                  <a:srgbClr val="191B1F"/>
                </a:solidFill>
                <a:effectLst/>
                <a:highlight>
                  <a:srgbClr val="FFFFFF"/>
                </a:highlight>
                <a:latin typeface="+mj-ea"/>
                <a:ea typeface="+mj-ea"/>
              </a:rPr>
              <a:t>(</a:t>
            </a:r>
            <a:r>
              <a:rPr lang="en" altLang="zh-CN" b="0" i="0" dirty="0">
                <a:solidFill>
                  <a:srgbClr val="4D4D4D"/>
                </a:solidFill>
                <a:effectLst/>
                <a:highlight>
                  <a:srgbClr val="FFFFFF"/>
                </a:highlight>
                <a:latin typeface="+mj-ea"/>
                <a:ea typeface="+mj-ea"/>
              </a:rPr>
              <a:t> Multi Query Attention</a:t>
            </a:r>
            <a:r>
              <a:rPr lang="en-US" altLang="zh-CN" b="0" i="0" dirty="0">
                <a:solidFill>
                  <a:srgbClr val="4D4D4D"/>
                </a:solidFill>
                <a:effectLst/>
                <a:highlight>
                  <a:srgbClr val="FFFFFF"/>
                </a:highlight>
                <a:latin typeface="+mj-ea"/>
                <a:ea typeface="+mj-ea"/>
              </a:rPr>
              <a:t>)</a:t>
            </a:r>
            <a:r>
              <a:rPr lang="zh-CN" altLang="en" b="0" i="0" dirty="0">
                <a:solidFill>
                  <a:srgbClr val="191B1F"/>
                </a:solidFill>
                <a:effectLst/>
                <a:highlight>
                  <a:srgbClr val="FFFFFF"/>
                </a:highlight>
                <a:latin typeface="+mj-ea"/>
                <a:ea typeface="+mj-ea"/>
              </a:rPr>
              <a:t>：</a:t>
            </a:r>
            <a:r>
              <a:rPr lang="zh-CN" altLang="en-US" b="0" i="0" dirty="0">
                <a:solidFill>
                  <a:srgbClr val="191B1F"/>
                </a:solidFill>
                <a:effectLst/>
                <a:highlight>
                  <a:srgbClr val="FFFFFF"/>
                </a:highlight>
                <a:latin typeface="+mj-ea"/>
                <a:ea typeface="+mj-ea"/>
              </a:rPr>
              <a:t>有性能损失</a:t>
            </a:r>
            <a:endParaRPr lang="en-US" altLang="zh-CN" b="0"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en" altLang="zh-CN" b="0" i="0" dirty="0" err="1">
                <a:solidFill>
                  <a:srgbClr val="191B1F"/>
                </a:solidFill>
                <a:effectLst/>
                <a:highlight>
                  <a:srgbClr val="FFFFFF"/>
                </a:highlight>
                <a:latin typeface="+mj-ea"/>
                <a:ea typeface="+mj-ea"/>
              </a:rPr>
              <a:t>FlashAttention</a:t>
            </a:r>
            <a:r>
              <a:rPr lang="zh-CN" altLang="en" b="0" i="0" dirty="0">
                <a:solidFill>
                  <a:srgbClr val="191B1F"/>
                </a:solidFill>
                <a:effectLst/>
                <a:highlight>
                  <a:srgbClr val="FFFFFF"/>
                </a:highlight>
                <a:latin typeface="+mj-ea"/>
                <a:ea typeface="+mj-ea"/>
              </a:rPr>
              <a:t>：</a:t>
            </a:r>
            <a:r>
              <a:rPr lang="zh-CN" altLang="en-US" b="0" i="0" dirty="0">
                <a:solidFill>
                  <a:srgbClr val="191B1F"/>
                </a:solidFill>
                <a:effectLst/>
                <a:highlight>
                  <a:srgbClr val="FFFFFF"/>
                </a:highlight>
                <a:latin typeface="+mj-ea"/>
                <a:ea typeface="+mj-ea"/>
              </a:rPr>
              <a:t>硬件支持</a:t>
            </a:r>
            <a:endParaRPr lang="en-US" altLang="zh-CN" b="0"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en" altLang="zh-CN" b="0" i="0" dirty="0">
                <a:solidFill>
                  <a:srgbClr val="191B1F"/>
                </a:solidFill>
                <a:effectLst/>
                <a:highlight>
                  <a:srgbClr val="FFFFFF"/>
                </a:highlight>
                <a:latin typeface="+mj-ea"/>
                <a:ea typeface="+mj-ea"/>
              </a:rPr>
              <a:t>offload</a:t>
            </a:r>
            <a:r>
              <a:rPr lang="zh-CN" altLang="en" b="0" i="0" dirty="0">
                <a:solidFill>
                  <a:srgbClr val="191B1F"/>
                </a:solidFill>
                <a:effectLst/>
                <a:highlight>
                  <a:srgbClr val="FFFFFF"/>
                </a:highlight>
                <a:latin typeface="+mj-ea"/>
                <a:ea typeface="+mj-ea"/>
              </a:rPr>
              <a:t>（</a:t>
            </a:r>
            <a:r>
              <a:rPr lang="zh-CN" altLang="en-US" b="0" i="0" dirty="0">
                <a:solidFill>
                  <a:srgbClr val="191B1F"/>
                </a:solidFill>
                <a:effectLst/>
                <a:highlight>
                  <a:srgbClr val="FFFFFF"/>
                </a:highlight>
                <a:latin typeface="+mj-ea"/>
                <a:ea typeface="+mj-ea"/>
              </a:rPr>
              <a:t>用内存代替显存，代价是优化器在</a:t>
            </a:r>
            <a:r>
              <a:rPr lang="en" altLang="zh-CN" b="0" i="0" dirty="0" err="1">
                <a:solidFill>
                  <a:srgbClr val="191B1F"/>
                </a:solidFill>
                <a:effectLst/>
                <a:highlight>
                  <a:srgbClr val="FFFFFF"/>
                </a:highlight>
                <a:latin typeface="+mj-ea"/>
                <a:ea typeface="+mj-ea"/>
              </a:rPr>
              <a:t>cpu</a:t>
            </a:r>
            <a:r>
              <a:rPr lang="zh-CN" altLang="en-US" b="0" i="0" dirty="0">
                <a:solidFill>
                  <a:srgbClr val="191B1F"/>
                </a:solidFill>
                <a:effectLst/>
                <a:highlight>
                  <a:srgbClr val="FFFFFF"/>
                </a:highlight>
                <a:latin typeface="+mj-ea"/>
                <a:ea typeface="+mj-ea"/>
              </a:rPr>
              <a:t>上，而梯度在</a:t>
            </a:r>
            <a:r>
              <a:rPr lang="en" altLang="zh-CN" b="0" i="0" dirty="0" err="1">
                <a:solidFill>
                  <a:srgbClr val="191B1F"/>
                </a:solidFill>
                <a:effectLst/>
                <a:highlight>
                  <a:srgbClr val="FFFFFF"/>
                </a:highlight>
                <a:latin typeface="+mj-ea"/>
                <a:ea typeface="+mj-ea"/>
              </a:rPr>
              <a:t>cpu</a:t>
            </a:r>
            <a:r>
              <a:rPr lang="zh-CN" altLang="en-US" b="0" i="0" dirty="0">
                <a:solidFill>
                  <a:srgbClr val="191B1F"/>
                </a:solidFill>
                <a:effectLst/>
                <a:highlight>
                  <a:srgbClr val="FFFFFF"/>
                </a:highlight>
                <a:latin typeface="+mj-ea"/>
                <a:ea typeface="+mj-ea"/>
              </a:rPr>
              <a:t>和</a:t>
            </a:r>
            <a:r>
              <a:rPr lang="en" altLang="zh-CN" b="0" i="0" dirty="0" err="1">
                <a:solidFill>
                  <a:srgbClr val="191B1F"/>
                </a:solidFill>
                <a:effectLst/>
                <a:highlight>
                  <a:srgbClr val="FFFFFF"/>
                </a:highlight>
                <a:latin typeface="+mj-ea"/>
                <a:ea typeface="+mj-ea"/>
              </a:rPr>
              <a:t>gpu</a:t>
            </a:r>
            <a:r>
              <a:rPr lang="zh-CN" altLang="en-US" b="0" i="0" dirty="0">
                <a:solidFill>
                  <a:srgbClr val="191B1F"/>
                </a:solidFill>
                <a:effectLst/>
                <a:highlight>
                  <a:srgbClr val="FFFFFF"/>
                </a:highlight>
                <a:latin typeface="+mj-ea"/>
                <a:ea typeface="+mj-ea"/>
              </a:rPr>
              <a:t>间传来传去）</a:t>
            </a:r>
            <a:endParaRPr lang="en-US" altLang="zh-CN" dirty="0">
              <a:solidFill>
                <a:srgbClr val="191B1F"/>
              </a:solidFill>
              <a:highlight>
                <a:srgbClr val="FFFFFF"/>
              </a:highlight>
              <a:latin typeface="+mj-ea"/>
              <a:ea typeface="+mj-ea"/>
            </a:endParaRPr>
          </a:p>
          <a:p>
            <a:pPr marL="800100" lvl="1" indent="-342900">
              <a:buFont typeface="Arial" panose="020B0604020202020204" pitchFamily="34" charset="0"/>
              <a:buChar char="•"/>
            </a:pPr>
            <a:r>
              <a:rPr lang="en" altLang="zh-CN" b="0" i="0" dirty="0" err="1">
                <a:solidFill>
                  <a:srgbClr val="191B1F"/>
                </a:solidFill>
                <a:effectLst/>
                <a:highlight>
                  <a:srgbClr val="FFFFFF"/>
                </a:highlight>
                <a:latin typeface="+mj-ea"/>
                <a:ea typeface="+mj-ea"/>
              </a:rPr>
              <a:t>chunk_size_applying</a:t>
            </a:r>
            <a:r>
              <a:rPr lang="zh-CN" altLang="en-US" b="0" i="0" dirty="0">
                <a:solidFill>
                  <a:srgbClr val="191B1F"/>
                </a:solidFill>
                <a:effectLst/>
                <a:highlight>
                  <a:srgbClr val="FFFFFF"/>
                </a:highlight>
                <a:latin typeface="+mj-ea"/>
                <a:ea typeface="+mj-ea"/>
              </a:rPr>
              <a:t> 按多个小批量和低维度计算 </a:t>
            </a:r>
            <a:r>
              <a:rPr lang="en" altLang="zh-CN" b="0" i="0" dirty="0">
                <a:solidFill>
                  <a:srgbClr val="191B1F"/>
                </a:solidFill>
                <a:effectLst/>
                <a:highlight>
                  <a:srgbClr val="FFFFFF"/>
                </a:highlight>
                <a:latin typeface="+mj-ea"/>
                <a:ea typeface="+mj-ea"/>
              </a:rPr>
              <a:t>FFN </a:t>
            </a:r>
            <a:r>
              <a:rPr lang="zh-CN" altLang="en-US" b="0" i="0" dirty="0">
                <a:solidFill>
                  <a:srgbClr val="191B1F"/>
                </a:solidFill>
                <a:effectLst/>
                <a:highlight>
                  <a:srgbClr val="FFFFFF"/>
                </a:highlight>
                <a:latin typeface="+mj-ea"/>
                <a:ea typeface="+mj-ea"/>
              </a:rPr>
              <a:t>部；</a:t>
            </a:r>
            <a:r>
              <a:rPr lang="en" altLang="zh-CN" b="0" i="0" dirty="0">
                <a:solidFill>
                  <a:srgbClr val="191B1F"/>
                </a:solidFill>
                <a:effectLst/>
                <a:highlight>
                  <a:srgbClr val="FFFFFF"/>
                </a:highlight>
                <a:latin typeface="+mj-ea"/>
                <a:ea typeface="+mj-ea"/>
              </a:rPr>
              <a:t>FFN</a:t>
            </a:r>
            <a:r>
              <a:rPr lang="zh-CN" altLang="en-US" b="0" i="0" dirty="0">
                <a:solidFill>
                  <a:srgbClr val="191B1F"/>
                </a:solidFill>
                <a:effectLst/>
                <a:highlight>
                  <a:srgbClr val="FFFFFF"/>
                </a:highlight>
                <a:latin typeface="+mj-ea"/>
                <a:ea typeface="+mj-ea"/>
              </a:rPr>
              <a:t>的计算在</a:t>
            </a:r>
            <a:r>
              <a:rPr lang="en" altLang="zh-CN" b="0" i="0" dirty="0" err="1">
                <a:solidFill>
                  <a:srgbClr val="191B1F"/>
                </a:solidFill>
                <a:effectLst/>
                <a:highlight>
                  <a:srgbClr val="FFFFFF"/>
                </a:highlight>
                <a:latin typeface="+mj-ea"/>
                <a:ea typeface="+mj-ea"/>
              </a:rPr>
              <a:t>seq_len</a:t>
            </a:r>
            <a:r>
              <a:rPr lang="zh-CN" altLang="en-US" b="0" i="0" dirty="0">
                <a:solidFill>
                  <a:srgbClr val="191B1F"/>
                </a:solidFill>
                <a:effectLst/>
                <a:highlight>
                  <a:srgbClr val="FFFFFF"/>
                </a:highlight>
                <a:latin typeface="+mj-ea"/>
                <a:ea typeface="+mj-ea"/>
              </a:rPr>
              <a:t>上独立，可以小</a:t>
            </a:r>
            <a:r>
              <a:rPr lang="en" altLang="zh-CN" b="0" i="0" dirty="0">
                <a:solidFill>
                  <a:srgbClr val="191B1F"/>
                </a:solidFill>
                <a:effectLst/>
                <a:highlight>
                  <a:srgbClr val="FFFFFF"/>
                </a:highlight>
                <a:latin typeface="+mj-ea"/>
                <a:ea typeface="+mj-ea"/>
              </a:rPr>
              <a:t>batch</a:t>
            </a:r>
            <a:r>
              <a:rPr lang="zh-CN" altLang="en-US" b="0" i="0" dirty="0">
                <a:solidFill>
                  <a:srgbClr val="191B1F"/>
                </a:solidFill>
                <a:effectLst/>
                <a:highlight>
                  <a:srgbClr val="FFFFFF"/>
                </a:highlight>
                <a:latin typeface="+mj-ea"/>
                <a:ea typeface="+mj-ea"/>
              </a:rPr>
              <a:t>计算</a:t>
            </a:r>
            <a:endParaRPr lang="en-US" altLang="zh-CN" b="0"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zh-CN" altLang="en-US" i="0" dirty="0">
                <a:solidFill>
                  <a:srgbClr val="191B1F"/>
                </a:solidFill>
                <a:effectLst/>
                <a:highlight>
                  <a:srgbClr val="FFFFFF"/>
                </a:highlight>
                <a:latin typeface="+mj-ea"/>
                <a:ea typeface="+mj-ea"/>
              </a:rPr>
              <a:t>算子优化</a:t>
            </a:r>
            <a:endParaRPr lang="en-US" altLang="zh-CN"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zh-CN" altLang="en-US" dirty="0">
                <a:solidFill>
                  <a:srgbClr val="191B1F"/>
                </a:solidFill>
                <a:highlight>
                  <a:srgbClr val="FFFFFF"/>
                </a:highlight>
                <a:latin typeface="+mj-ea"/>
                <a:ea typeface="+mj-ea"/>
              </a:rPr>
              <a:t>模型分割</a:t>
            </a:r>
            <a:endParaRPr lang="en-US" altLang="zh-CN" dirty="0">
              <a:solidFill>
                <a:srgbClr val="191B1F"/>
              </a:solidFill>
              <a:highlight>
                <a:srgbClr val="FFFFFF"/>
              </a:highlight>
              <a:latin typeface="+mj-ea"/>
              <a:ea typeface="+mj-ea"/>
            </a:endParaRPr>
          </a:p>
          <a:p>
            <a:pPr marL="800100" lvl="1" indent="-342900">
              <a:buFont typeface="Arial" panose="020B0604020202020204" pitchFamily="34" charset="0"/>
              <a:buChar char="•"/>
            </a:pPr>
            <a:r>
              <a:rPr lang="zh-CN" altLang="en-US" i="0" dirty="0">
                <a:solidFill>
                  <a:srgbClr val="191B1F"/>
                </a:solidFill>
                <a:effectLst/>
                <a:highlight>
                  <a:srgbClr val="FFFFFF"/>
                </a:highlight>
                <a:latin typeface="+mj-ea"/>
                <a:ea typeface="+mj-ea"/>
              </a:rPr>
              <a:t>静态图优化</a:t>
            </a:r>
            <a:endParaRPr lang="en-US" altLang="zh-CN"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r>
              <a:rPr lang="zh-CN" altLang="en-US" dirty="0">
                <a:solidFill>
                  <a:srgbClr val="191B1F"/>
                </a:solidFill>
                <a:highlight>
                  <a:srgbClr val="FFFFFF"/>
                </a:highlight>
                <a:latin typeface="+mj-ea"/>
                <a:ea typeface="+mj-ea"/>
              </a:rPr>
              <a:t>就地操作</a:t>
            </a:r>
            <a:endParaRPr lang="en-US" altLang="zh-CN" i="0" dirty="0">
              <a:solidFill>
                <a:srgbClr val="191B1F"/>
              </a:solidFill>
              <a:effectLst/>
              <a:highlight>
                <a:srgbClr val="FFFFFF"/>
              </a:highlight>
              <a:latin typeface="+mj-ea"/>
              <a:ea typeface="+mj-ea"/>
            </a:endParaRPr>
          </a:p>
          <a:p>
            <a:pPr marL="800100" lvl="1" indent="-342900">
              <a:buFont typeface="Arial" panose="020B0604020202020204" pitchFamily="34" charset="0"/>
              <a:buChar char="•"/>
            </a:pPr>
            <a:endParaRPr lang="en-US" altLang="zh-CN" dirty="0">
              <a:latin typeface="+mj-ea"/>
              <a:ea typeface="+mj-ea"/>
            </a:endParaRPr>
          </a:p>
          <a:p>
            <a:pPr marL="342900" indent="-342900">
              <a:buFont typeface="Arial" panose="020B0604020202020204" pitchFamily="34" charset="0"/>
              <a:buChar char="•"/>
            </a:pPr>
            <a:r>
              <a:rPr lang="zh-CN" altLang="en-US" dirty="0">
                <a:latin typeface="+mj-ea"/>
                <a:ea typeface="+mj-ea"/>
              </a:rPr>
              <a:t>目标</a:t>
            </a:r>
            <a:r>
              <a:rPr lang="en-US" altLang="zh-CN" dirty="0">
                <a:latin typeface="+mj-ea"/>
                <a:ea typeface="+mj-ea"/>
              </a:rPr>
              <a:t>2</a:t>
            </a:r>
            <a:r>
              <a:rPr lang="zh-CN" altLang="en-US" dirty="0">
                <a:latin typeface="+mj-ea"/>
                <a:ea typeface="+mj-ea"/>
              </a:rPr>
              <a:t>：提供参数高效微调方案</a:t>
            </a:r>
            <a:endParaRPr lang="en-US" altLang="zh-CN" dirty="0">
              <a:latin typeface="+mj-ea"/>
              <a:ea typeface="+mj-ea"/>
            </a:endParaRPr>
          </a:p>
          <a:p>
            <a:pPr marL="800100" lvl="1" indent="-342900">
              <a:buFont typeface="Arial" panose="020B0604020202020204" pitchFamily="34" charset="0"/>
              <a:buChar char="•"/>
            </a:pPr>
            <a:r>
              <a:rPr lang="en-US" altLang="zh-CN" dirty="0">
                <a:latin typeface="+mj-ea"/>
                <a:ea typeface="+mj-ea"/>
              </a:rPr>
              <a:t>Lora</a:t>
            </a:r>
          </a:p>
          <a:p>
            <a:pPr marL="800100" lvl="1" indent="-342900">
              <a:buFont typeface="Arial" panose="020B0604020202020204" pitchFamily="34" charset="0"/>
              <a:buChar char="•"/>
            </a:pPr>
            <a:r>
              <a:rPr lang="en-US" altLang="zh-CN" dirty="0">
                <a:latin typeface="+mj-ea"/>
                <a:ea typeface="+mj-ea"/>
              </a:rPr>
              <a:t>Adapter</a:t>
            </a:r>
          </a:p>
          <a:p>
            <a:pPr marL="800100" lvl="1" indent="-342900">
              <a:buFont typeface="Arial" panose="020B0604020202020204" pitchFamily="34" charset="0"/>
              <a:buChar char="•"/>
            </a:pPr>
            <a:r>
              <a:rPr lang="en-US" altLang="zh-CN" dirty="0">
                <a:latin typeface="+mj-ea"/>
                <a:ea typeface="+mj-ea"/>
              </a:rPr>
              <a:t>Prefix</a:t>
            </a:r>
            <a:r>
              <a:rPr lang="zh-CN" altLang="en-US" dirty="0">
                <a:latin typeface="+mj-ea"/>
                <a:ea typeface="+mj-ea"/>
              </a:rPr>
              <a:t> </a:t>
            </a:r>
            <a:r>
              <a:rPr lang="en-US" altLang="zh-CN" dirty="0">
                <a:latin typeface="+mj-ea"/>
                <a:ea typeface="+mj-ea"/>
              </a:rPr>
              <a:t>tuning</a:t>
            </a:r>
          </a:p>
          <a:p>
            <a:pPr marL="342900" indent="-342900">
              <a:buFont typeface="Arial" panose="020B0604020202020204" pitchFamily="34" charset="0"/>
              <a:buChar char="•"/>
            </a:pPr>
            <a:r>
              <a:rPr lang="zh-CN" altLang="en-US" dirty="0">
                <a:latin typeface="+mj-ea"/>
                <a:ea typeface="+mj-ea"/>
              </a:rPr>
              <a:t>目标</a:t>
            </a:r>
            <a:r>
              <a:rPr lang="en-US" altLang="zh-CN" dirty="0">
                <a:latin typeface="+mj-ea"/>
                <a:ea typeface="+mj-ea"/>
              </a:rPr>
              <a:t>3</a:t>
            </a:r>
            <a:r>
              <a:rPr lang="zh-CN" altLang="en-US" dirty="0">
                <a:latin typeface="+mj-ea"/>
                <a:ea typeface="+mj-ea"/>
              </a:rPr>
              <a:t>：数据异质性，规模指导算法设计</a:t>
            </a:r>
            <a:endParaRPr lang="en-US" altLang="zh-CN" dirty="0">
              <a:latin typeface="+mj-ea"/>
              <a:ea typeface="+mj-ea"/>
            </a:endParaRPr>
          </a:p>
          <a:p>
            <a:pPr marL="342900" indent="-342900">
              <a:buFont typeface="Arial" panose="020B0604020202020204" pitchFamily="34" charset="0"/>
              <a:buChar char="•"/>
            </a:pPr>
            <a:r>
              <a:rPr lang="zh-CN" altLang="en-US" dirty="0">
                <a:latin typeface="+mj-ea"/>
                <a:ea typeface="+mj-ea"/>
              </a:rPr>
              <a:t>目标</a:t>
            </a:r>
            <a:r>
              <a:rPr lang="en-US" altLang="zh-CN" dirty="0">
                <a:latin typeface="+mj-ea"/>
                <a:ea typeface="+mj-ea"/>
              </a:rPr>
              <a:t>4</a:t>
            </a:r>
            <a:r>
              <a:rPr lang="zh-CN" altLang="en-US" dirty="0">
                <a:latin typeface="+mj-ea"/>
                <a:ea typeface="+mj-ea"/>
              </a:rPr>
              <a:t>：端云协同高效微调框架</a:t>
            </a:r>
          </a:p>
        </p:txBody>
      </p:sp>
      <p:pic>
        <p:nvPicPr>
          <p:cNvPr id="2052" name="Picture 4">
            <a:extLst>
              <a:ext uri="{FF2B5EF4-FFF2-40B4-BE49-F238E27FC236}">
                <a16:creationId xmlns:a16="http://schemas.microsoft.com/office/drawing/2014/main" id="{2A9EC06E-2584-4E85-4D6C-4E816D760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3243" y="0"/>
            <a:ext cx="6078617" cy="3866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07761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8035474" cy="461665"/>
          </a:xfrm>
          <a:prstGeom prst="rect">
            <a:avLst/>
          </a:prstGeom>
          <a:noFill/>
        </p:spPr>
        <p:txBody>
          <a:bodyPr wrap="square" rtlCol="0">
            <a:spAutoFit/>
          </a:bodyPr>
          <a:lstStyle/>
          <a:p>
            <a:pPr algn="l" latinLnBrk="1"/>
            <a:r>
              <a:rPr lang="zh-CN" altLang="en-US" sz="2400" b="1" dirty="0">
                <a:solidFill>
                  <a:srgbClr val="003F87"/>
                </a:solidFill>
                <a:highlight>
                  <a:srgbClr val="FFFFFF"/>
                </a:highlight>
                <a:latin typeface="+mj-ea"/>
                <a:ea typeface="+mj-ea"/>
              </a:rPr>
              <a:t>目标</a:t>
            </a:r>
            <a:r>
              <a:rPr lang="en-US" altLang="zh-CN" sz="2400" b="1" dirty="0">
                <a:solidFill>
                  <a:srgbClr val="003F87"/>
                </a:solidFill>
                <a:highlight>
                  <a:srgbClr val="FFFFFF"/>
                </a:highlight>
                <a:latin typeface="+mj-ea"/>
                <a:ea typeface="+mj-ea"/>
              </a:rPr>
              <a:t>1</a:t>
            </a:r>
            <a:r>
              <a:rPr lang="zh-CN" altLang="en-US" sz="2400" b="1" dirty="0">
                <a:solidFill>
                  <a:srgbClr val="003F87"/>
                </a:solidFill>
                <a:highlight>
                  <a:srgbClr val="FFFFFF"/>
                </a:highlight>
                <a:latin typeface="+mj-ea"/>
                <a:ea typeface="+mj-ea"/>
              </a:rPr>
              <a:t>：</a:t>
            </a:r>
            <a:endParaRPr lang="zh-CN" altLang="en" sz="2400" b="1" i="0" dirty="0">
              <a:solidFill>
                <a:srgbClr val="003F87"/>
              </a:solidFill>
              <a:effectLst/>
              <a:highlight>
                <a:srgbClr val="FFFFFF"/>
              </a:highlight>
              <a:latin typeface="+mj-ea"/>
              <a:ea typeface="+mj-ea"/>
            </a:endParaRPr>
          </a:p>
        </p:txBody>
      </p:sp>
      <p:pic>
        <p:nvPicPr>
          <p:cNvPr id="3" name="图片 2">
            <a:extLst>
              <a:ext uri="{FF2B5EF4-FFF2-40B4-BE49-F238E27FC236}">
                <a16:creationId xmlns:a16="http://schemas.microsoft.com/office/drawing/2014/main" id="{1E3218E4-7FC8-DA86-BE34-E821CBDA1B34}"/>
              </a:ext>
            </a:extLst>
          </p:cNvPr>
          <p:cNvPicPr>
            <a:picLocks noChangeAspect="1"/>
          </p:cNvPicPr>
          <p:nvPr/>
        </p:nvPicPr>
        <p:blipFill>
          <a:blip r:embed="rId3"/>
          <a:stretch>
            <a:fillRect/>
          </a:stretch>
        </p:blipFill>
        <p:spPr>
          <a:xfrm>
            <a:off x="333214" y="553263"/>
            <a:ext cx="7772400" cy="3652716"/>
          </a:xfrm>
          <a:prstGeom prst="rect">
            <a:avLst/>
          </a:prstGeom>
        </p:spPr>
      </p:pic>
      <p:sp>
        <p:nvSpPr>
          <p:cNvPr id="4" name="文本框 3">
            <a:extLst>
              <a:ext uri="{FF2B5EF4-FFF2-40B4-BE49-F238E27FC236}">
                <a16:creationId xmlns:a16="http://schemas.microsoft.com/office/drawing/2014/main" id="{C89FA944-48C3-462A-2AE4-8834275B9CEB}"/>
              </a:ext>
            </a:extLst>
          </p:cNvPr>
          <p:cNvSpPr txBox="1"/>
          <p:nvPr/>
        </p:nvSpPr>
        <p:spPr>
          <a:xfrm>
            <a:off x="1112876" y="4487659"/>
            <a:ext cx="8035474" cy="830997"/>
          </a:xfrm>
          <a:prstGeom prst="rect">
            <a:avLst/>
          </a:prstGeom>
          <a:noFill/>
        </p:spPr>
        <p:txBody>
          <a:bodyPr wrap="square" rtlCol="0">
            <a:spAutoFit/>
          </a:bodyPr>
          <a:lstStyle/>
          <a:p>
            <a:pPr algn="l" latinLnBrk="1"/>
            <a:r>
              <a:rPr lang="en-US" altLang="zh-CN" sz="2400" b="1" dirty="0">
                <a:solidFill>
                  <a:srgbClr val="003F87"/>
                </a:solidFill>
                <a:highlight>
                  <a:srgbClr val="FFFFFF"/>
                </a:highlight>
                <a:latin typeface="+mj-ea"/>
                <a:ea typeface="+mj-ea"/>
              </a:rPr>
              <a:t>LOMO</a:t>
            </a:r>
            <a:r>
              <a:rPr lang="zh-CN" altLang="en-US" sz="2400" b="1" dirty="0">
                <a:solidFill>
                  <a:srgbClr val="003F87"/>
                </a:solidFill>
                <a:highlight>
                  <a:srgbClr val="FFFFFF"/>
                </a:highlight>
                <a:latin typeface="+mj-ea"/>
                <a:ea typeface="+mj-ea"/>
              </a:rPr>
              <a:t>（</a:t>
            </a:r>
            <a:r>
              <a:rPr lang="en-US" altLang="zh-CN" sz="2400" b="1" dirty="0">
                <a:solidFill>
                  <a:srgbClr val="003F87"/>
                </a:solidFill>
                <a:highlight>
                  <a:srgbClr val="FFFFFF"/>
                </a:highlight>
                <a:latin typeface="+mj-ea"/>
                <a:ea typeface="+mj-ea"/>
              </a:rPr>
              <a:t>14G</a:t>
            </a:r>
            <a:r>
              <a:rPr lang="zh-CN" altLang="en-US" sz="2400" b="1" dirty="0">
                <a:solidFill>
                  <a:srgbClr val="003F87"/>
                </a:solidFill>
                <a:highlight>
                  <a:srgbClr val="FFFFFF"/>
                </a:highlight>
                <a:latin typeface="+mj-ea"/>
                <a:ea typeface="+mj-ea"/>
              </a:rPr>
              <a:t>内存）</a:t>
            </a:r>
            <a:r>
              <a:rPr lang="en-US" altLang="zh-CN" sz="2400" b="1" dirty="0">
                <a:solidFill>
                  <a:srgbClr val="003F87"/>
                </a:solidFill>
                <a:highlight>
                  <a:srgbClr val="FFFFFF"/>
                </a:highlight>
                <a:latin typeface="+mj-ea"/>
                <a:ea typeface="+mj-ea"/>
              </a:rPr>
              <a:t>+</a:t>
            </a:r>
            <a:r>
              <a:rPr lang="zh-CN" altLang="en-US" sz="2400" b="1" dirty="0">
                <a:solidFill>
                  <a:srgbClr val="003F87"/>
                </a:solidFill>
                <a:highlight>
                  <a:srgbClr val="FFFFFF"/>
                </a:highlight>
                <a:latin typeface="+mj-ea"/>
                <a:ea typeface="+mj-ea"/>
              </a:rPr>
              <a:t> 量化</a:t>
            </a:r>
            <a:endParaRPr lang="en-US" altLang="zh-CN" sz="2400" b="1" dirty="0">
              <a:solidFill>
                <a:srgbClr val="003F87"/>
              </a:solidFill>
              <a:highlight>
                <a:srgbClr val="FFFFFF"/>
              </a:highlight>
              <a:latin typeface="+mj-ea"/>
              <a:ea typeface="+mj-ea"/>
            </a:endParaRPr>
          </a:p>
          <a:p>
            <a:pPr algn="l" latinLnBrk="1"/>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137202701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448133" y="819627"/>
            <a:ext cx="4877845" cy="461665"/>
          </a:xfrm>
          <a:prstGeom prst="rect">
            <a:avLst/>
          </a:prstGeom>
          <a:noFill/>
        </p:spPr>
        <p:txBody>
          <a:bodyPr wrap="square" rtlCol="0">
            <a:spAutoFit/>
          </a:bodyPr>
          <a:lstStyle/>
          <a:p>
            <a:r>
              <a:rPr lang="zh-CN" altLang="en-US" sz="2400" b="1" dirty="0">
                <a:solidFill>
                  <a:srgbClr val="2F5597"/>
                </a:solidFill>
                <a:latin typeface="+mj-ea"/>
                <a:ea typeface="+mj-ea"/>
              </a:rPr>
              <a:t>针对函数调用数据集的微调分析</a:t>
            </a:r>
          </a:p>
        </p:txBody>
      </p:sp>
      <p:pic>
        <p:nvPicPr>
          <p:cNvPr id="3" name="图片 2">
            <a:extLst>
              <a:ext uri="{FF2B5EF4-FFF2-40B4-BE49-F238E27FC236}">
                <a16:creationId xmlns:a16="http://schemas.microsoft.com/office/drawing/2014/main" id="{9E4390E5-C5C5-A309-2C04-5F8FBC509696}"/>
              </a:ext>
            </a:extLst>
          </p:cNvPr>
          <p:cNvPicPr>
            <a:picLocks noChangeAspect="1"/>
          </p:cNvPicPr>
          <p:nvPr/>
        </p:nvPicPr>
        <p:blipFill>
          <a:blip r:embed="rId3"/>
          <a:stretch>
            <a:fillRect/>
          </a:stretch>
        </p:blipFill>
        <p:spPr>
          <a:xfrm>
            <a:off x="613984" y="1179025"/>
            <a:ext cx="7772400" cy="3031236"/>
          </a:xfrm>
          <a:prstGeom prst="rect">
            <a:avLst/>
          </a:prstGeom>
        </p:spPr>
      </p:pic>
      <p:pic>
        <p:nvPicPr>
          <p:cNvPr id="5" name="图片 4">
            <a:extLst>
              <a:ext uri="{FF2B5EF4-FFF2-40B4-BE49-F238E27FC236}">
                <a16:creationId xmlns:a16="http://schemas.microsoft.com/office/drawing/2014/main" id="{5CA2129C-79CD-325D-44F4-FBF5EA426DF3}"/>
              </a:ext>
            </a:extLst>
          </p:cNvPr>
          <p:cNvPicPr>
            <a:picLocks noChangeAspect="1"/>
          </p:cNvPicPr>
          <p:nvPr/>
        </p:nvPicPr>
        <p:blipFill>
          <a:blip r:embed="rId4"/>
          <a:stretch>
            <a:fillRect/>
          </a:stretch>
        </p:blipFill>
        <p:spPr>
          <a:xfrm>
            <a:off x="613984" y="4569659"/>
            <a:ext cx="7772400" cy="1064525"/>
          </a:xfrm>
          <a:prstGeom prst="rect">
            <a:avLst/>
          </a:prstGeom>
        </p:spPr>
      </p:pic>
    </p:spTree>
    <p:extLst>
      <p:ext uri="{BB962C8B-B14F-4D97-AF65-F5344CB8AC3E}">
        <p14:creationId xmlns:p14="http://schemas.microsoft.com/office/powerpoint/2010/main" val="133213329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8035474" cy="461665"/>
          </a:xfrm>
          <a:prstGeom prst="rect">
            <a:avLst/>
          </a:prstGeom>
          <a:noFill/>
        </p:spPr>
        <p:txBody>
          <a:bodyPr wrap="square" rtlCol="0">
            <a:spAutoFit/>
          </a:bodyPr>
          <a:lstStyle/>
          <a:p>
            <a:pPr algn="l" latinLnBrk="1"/>
            <a:r>
              <a:rPr lang="zh-CN" altLang="en-US" sz="2400" b="1" dirty="0">
                <a:solidFill>
                  <a:srgbClr val="003F87"/>
                </a:solidFill>
                <a:highlight>
                  <a:srgbClr val="FFFFFF"/>
                </a:highlight>
                <a:latin typeface="+mj-ea"/>
                <a:ea typeface="+mj-ea"/>
              </a:rPr>
              <a:t>目标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：数据异质性</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89752425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8035474" cy="461665"/>
          </a:xfrm>
          <a:prstGeom prst="rect">
            <a:avLst/>
          </a:prstGeom>
          <a:noFill/>
        </p:spPr>
        <p:txBody>
          <a:bodyPr wrap="square" rtlCol="0">
            <a:spAutoFit/>
          </a:bodyPr>
          <a:lstStyle/>
          <a:p>
            <a:pPr algn="l" latinLnBrk="1"/>
            <a:r>
              <a:rPr lang="zh-CN" altLang="en-US" sz="2400" b="1" i="0" dirty="0">
                <a:solidFill>
                  <a:srgbClr val="003F87"/>
                </a:solidFill>
                <a:effectLst/>
                <a:highlight>
                  <a:srgbClr val="FFFFFF"/>
                </a:highlight>
                <a:latin typeface="+mj-ea"/>
                <a:ea typeface="+mj-ea"/>
              </a:rPr>
              <a:t>梯度累积（</a:t>
            </a:r>
            <a:r>
              <a:rPr lang="en" altLang="zh-CN" sz="2400" b="1" i="0" dirty="0">
                <a:solidFill>
                  <a:srgbClr val="003F87"/>
                </a:solidFill>
                <a:effectLst/>
                <a:highlight>
                  <a:srgbClr val="FFFFFF"/>
                </a:highlight>
                <a:latin typeface="+mj-ea"/>
                <a:ea typeface="+mj-ea"/>
              </a:rPr>
              <a:t>Gradient Accumulation</a:t>
            </a:r>
            <a:r>
              <a:rPr lang="zh-CN" altLang="en" sz="2400" b="1" i="0" dirty="0">
                <a:solidFill>
                  <a:srgbClr val="003F87"/>
                </a:solidFill>
                <a:effectLst/>
                <a:highlight>
                  <a:srgbClr val="FFFFFF"/>
                </a:highlight>
                <a:latin typeface="+mj-ea"/>
                <a:ea typeface="+mj-ea"/>
              </a:rPr>
              <a:t>）</a:t>
            </a:r>
            <a:r>
              <a:rPr lang="en-US" altLang="zh-CN" sz="2400" b="1" dirty="0">
                <a:solidFill>
                  <a:srgbClr val="003F87"/>
                </a:solidFill>
                <a:highlight>
                  <a:srgbClr val="FFFFFF"/>
                </a:highlight>
                <a:latin typeface="+mj-ea"/>
                <a:ea typeface="+mj-ea"/>
              </a:rPr>
              <a:t>(</a:t>
            </a:r>
            <a:r>
              <a:rPr lang="zh-CN" altLang="en-US" sz="2400" b="1" dirty="0">
                <a:solidFill>
                  <a:srgbClr val="003F87"/>
                </a:solidFill>
                <a:highlight>
                  <a:srgbClr val="FFFFFF"/>
                </a:highlight>
                <a:latin typeface="+mj-ea"/>
                <a:ea typeface="+mj-ea"/>
              </a:rPr>
              <a:t>时间换空间）</a:t>
            </a:r>
            <a:endParaRPr lang="zh-CN" altLang="en" sz="2400" b="1" i="0" dirty="0">
              <a:solidFill>
                <a:srgbClr val="003F87"/>
              </a:solidFill>
              <a:effectLst/>
              <a:highlight>
                <a:srgbClr val="FFFFFF"/>
              </a:highlight>
              <a:latin typeface="+mj-ea"/>
              <a:ea typeface="+mj-ea"/>
            </a:endParaRPr>
          </a:p>
        </p:txBody>
      </p:sp>
      <p:pic>
        <p:nvPicPr>
          <p:cNvPr id="3074" name="Picture 2" descr="在这里插入图片描述">
            <a:extLst>
              <a:ext uri="{FF2B5EF4-FFF2-40B4-BE49-F238E27FC236}">
                <a16:creationId xmlns:a16="http://schemas.microsoft.com/office/drawing/2014/main" id="{54B935AC-685C-F203-8F6D-9AF944E11D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4" t="4866" r="2466" b="11847"/>
          <a:stretch/>
        </p:blipFill>
        <p:spPr bwMode="auto">
          <a:xfrm>
            <a:off x="1146875" y="1239864"/>
            <a:ext cx="8369084" cy="4918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48787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 sz="2400" b="1" i="0" dirty="0">
                <a:solidFill>
                  <a:srgbClr val="191B1F"/>
                </a:solidFill>
                <a:effectLst/>
                <a:highlight>
                  <a:srgbClr val="FFFFFF"/>
                </a:highlight>
                <a:latin typeface="+mj-ea"/>
                <a:ea typeface="+mj-ea"/>
              </a:rPr>
              <a:t>梯度</a:t>
            </a:r>
            <a:r>
              <a:rPr lang="zh-CN" altLang="en-US" sz="2400" b="1" i="0" dirty="0">
                <a:solidFill>
                  <a:srgbClr val="191B1F"/>
                </a:solidFill>
                <a:effectLst/>
                <a:highlight>
                  <a:srgbClr val="FFFFFF"/>
                </a:highlight>
                <a:latin typeface="+mj-ea"/>
                <a:ea typeface="+mj-ea"/>
              </a:rPr>
              <a:t>检查点（</a:t>
            </a:r>
            <a:r>
              <a:rPr lang="en" altLang="zh-CN" sz="2400" b="1" i="0" dirty="0">
                <a:solidFill>
                  <a:srgbClr val="191B1F"/>
                </a:solidFill>
                <a:effectLst/>
                <a:highlight>
                  <a:srgbClr val="FFFFFF"/>
                </a:highlight>
                <a:latin typeface="+mj-ea"/>
                <a:ea typeface="+mj-ea"/>
              </a:rPr>
              <a:t>Gradient Checkpointing</a:t>
            </a:r>
            <a:r>
              <a:rPr lang="zh-CN" altLang="en-US" sz="2400" b="1" i="0" dirty="0">
                <a:solidFill>
                  <a:srgbClr val="191B1F"/>
                </a:solidFill>
                <a:effectLst/>
                <a:highlight>
                  <a:srgbClr val="FFFFFF"/>
                </a:highlight>
                <a:latin typeface="+mj-ea"/>
                <a:ea typeface="+mj-ea"/>
              </a:rPr>
              <a:t>）</a:t>
            </a:r>
            <a:r>
              <a:rPr lang="en-US" altLang="zh-CN" sz="2400" b="1" dirty="0">
                <a:solidFill>
                  <a:srgbClr val="003F87"/>
                </a:solidFill>
                <a:highlight>
                  <a:srgbClr val="FFFFFF"/>
                </a:highlight>
                <a:latin typeface="+mj-ea"/>
                <a:ea typeface="+mj-ea"/>
              </a:rPr>
              <a:t>(</a:t>
            </a:r>
            <a:r>
              <a:rPr lang="zh-CN" altLang="en-US" sz="2400" b="1" dirty="0">
                <a:solidFill>
                  <a:srgbClr val="003F87"/>
                </a:solidFill>
                <a:highlight>
                  <a:srgbClr val="FFFFFF"/>
                </a:highlight>
                <a:latin typeface="+mj-ea"/>
                <a:ea typeface="+mj-ea"/>
              </a:rPr>
              <a:t>时间换空间）</a:t>
            </a:r>
            <a:endParaRPr lang="zh-CN" altLang="en" sz="2400" b="1" i="0" dirty="0">
              <a:solidFill>
                <a:srgbClr val="003F87"/>
              </a:solidFill>
              <a:effectLst/>
              <a:highlight>
                <a:srgbClr val="FFFFFF"/>
              </a:highlight>
              <a:latin typeface="+mj-ea"/>
              <a:ea typeface="+mj-ea"/>
            </a:endParaRPr>
          </a:p>
        </p:txBody>
      </p:sp>
      <p:pic>
        <p:nvPicPr>
          <p:cNvPr id="4098" name="Picture 2">
            <a:extLst>
              <a:ext uri="{FF2B5EF4-FFF2-40B4-BE49-F238E27FC236}">
                <a16:creationId xmlns:a16="http://schemas.microsoft.com/office/drawing/2014/main" id="{E2829FEB-8446-E7DA-07FB-FEE2E5BA0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830" y="1380856"/>
            <a:ext cx="9788282" cy="218924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CFD0DA3-1CFE-5699-042D-EE0DB77BABE6}"/>
              </a:ext>
            </a:extLst>
          </p:cNvPr>
          <p:cNvSpPr txBox="1"/>
          <p:nvPr/>
        </p:nvSpPr>
        <p:spPr>
          <a:xfrm>
            <a:off x="596037" y="4397695"/>
            <a:ext cx="10999923" cy="707886"/>
          </a:xfrm>
          <a:prstGeom prst="rect">
            <a:avLst/>
          </a:prstGeom>
          <a:noFill/>
        </p:spPr>
        <p:txBody>
          <a:bodyPr wrap="square">
            <a:spAutoFit/>
          </a:bodyPr>
          <a:lstStyle/>
          <a:p>
            <a:r>
              <a:rPr lang="zh-CN" altLang="en-US" sz="2000" b="1" i="0" dirty="0">
                <a:solidFill>
                  <a:srgbClr val="191B1F"/>
                </a:solidFill>
                <a:effectLst/>
                <a:highlight>
                  <a:srgbClr val="FFFFFF"/>
                </a:highlight>
                <a:latin typeface="+mj-ea"/>
                <a:ea typeface="+mj-ea"/>
              </a:rPr>
              <a:t>即前向传播的时候存一个节点释放一个节点，空的那个等需要用的时候再</a:t>
            </a:r>
            <a:r>
              <a:rPr lang="en" altLang="zh-CN" sz="2000" b="1" i="0" dirty="0" err="1">
                <a:solidFill>
                  <a:srgbClr val="191B1F"/>
                </a:solidFill>
                <a:effectLst/>
                <a:highlight>
                  <a:srgbClr val="FFFFFF"/>
                </a:highlight>
                <a:latin typeface="+mj-ea"/>
                <a:ea typeface="+mj-ea"/>
              </a:rPr>
              <a:t>backword</a:t>
            </a:r>
            <a:r>
              <a:rPr lang="zh-CN" altLang="en-US" sz="2000" b="1" i="0" dirty="0">
                <a:solidFill>
                  <a:srgbClr val="191B1F"/>
                </a:solidFill>
                <a:effectLst/>
                <a:highlight>
                  <a:srgbClr val="FFFFFF"/>
                </a:highlight>
                <a:latin typeface="+mj-ea"/>
                <a:ea typeface="+mj-ea"/>
              </a:rPr>
              <a:t>的时候重新计算</a:t>
            </a:r>
            <a:endParaRPr lang="zh-CN" altLang="en-US" sz="2000" dirty="0">
              <a:latin typeface="+mj-ea"/>
              <a:ea typeface="+mj-ea"/>
            </a:endParaRPr>
          </a:p>
        </p:txBody>
      </p:sp>
    </p:spTree>
    <p:extLst>
      <p:ext uri="{BB962C8B-B14F-4D97-AF65-F5344CB8AC3E}">
        <p14:creationId xmlns:p14="http://schemas.microsoft.com/office/powerpoint/2010/main" val="3014308561"/>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i="0" dirty="0">
                <a:solidFill>
                  <a:srgbClr val="003F87"/>
                </a:solidFill>
                <a:effectLst/>
                <a:highlight>
                  <a:srgbClr val="FFFFFF"/>
                </a:highlight>
                <a:latin typeface="+mj-ea"/>
                <a:ea typeface="+mj-ea"/>
              </a:rPr>
              <a:t>KV</a:t>
            </a:r>
            <a:r>
              <a:rPr lang="zh-CN" altLang="en-US" sz="2400" b="1" i="0" dirty="0">
                <a:solidFill>
                  <a:srgbClr val="003F87"/>
                </a:solidFill>
                <a:effectLst/>
                <a:highlight>
                  <a:srgbClr val="FFFFFF"/>
                </a:highlight>
                <a:latin typeface="+mj-ea"/>
                <a:ea typeface="+mj-ea"/>
              </a:rPr>
              <a:t> </a:t>
            </a:r>
            <a:r>
              <a:rPr lang="en-US" altLang="zh-CN" sz="2400" b="1" dirty="0">
                <a:solidFill>
                  <a:srgbClr val="003F87"/>
                </a:solidFill>
                <a:highlight>
                  <a:srgbClr val="FFFFFF"/>
                </a:highlight>
                <a:latin typeface="+mj-ea"/>
                <a:ea typeface="+mj-ea"/>
              </a:rPr>
              <a:t>Cache</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E69B75AE-0BE7-15CA-7DA9-A4A7E462AC97}"/>
              </a:ext>
            </a:extLst>
          </p:cNvPr>
          <p:cNvSpPr txBox="1"/>
          <p:nvPr/>
        </p:nvSpPr>
        <p:spPr>
          <a:xfrm>
            <a:off x="1042260" y="5029009"/>
            <a:ext cx="8458200" cy="369332"/>
          </a:xfrm>
          <a:prstGeom prst="rect">
            <a:avLst/>
          </a:prstGeom>
          <a:noFill/>
        </p:spPr>
        <p:txBody>
          <a:bodyPr wrap="square">
            <a:spAutoFit/>
          </a:bodyPr>
          <a:lstStyle/>
          <a:p>
            <a:r>
              <a:rPr lang="zh-CN" altLang="en-US" b="0" i="0" dirty="0">
                <a:solidFill>
                  <a:srgbClr val="191B1F"/>
                </a:solidFill>
                <a:effectLst/>
                <a:highlight>
                  <a:srgbClr val="FFFFFF"/>
                </a:highlight>
                <a:latin typeface="-apple-system"/>
              </a:rPr>
              <a:t>将之前计算得到的历史时刻</a:t>
            </a:r>
            <a:r>
              <a:rPr lang="en" altLang="zh-CN" b="0" i="0" dirty="0">
                <a:solidFill>
                  <a:srgbClr val="191B1F"/>
                </a:solidFill>
                <a:effectLst/>
                <a:highlight>
                  <a:srgbClr val="FFFFFF"/>
                </a:highlight>
                <a:latin typeface="-apple-system"/>
              </a:rPr>
              <a:t>Token</a:t>
            </a:r>
            <a:r>
              <a:rPr lang="zh-CN" altLang="en-US" b="0" i="0" dirty="0">
                <a:solidFill>
                  <a:srgbClr val="191B1F"/>
                </a:solidFill>
                <a:effectLst/>
                <a:highlight>
                  <a:srgbClr val="FFFFFF"/>
                </a:highlight>
                <a:latin typeface="-apple-system"/>
              </a:rPr>
              <a:t>对应的</a:t>
            </a:r>
            <a:r>
              <a:rPr lang="en" altLang="zh-CN" b="0" i="0" dirty="0">
                <a:solidFill>
                  <a:srgbClr val="191B1F"/>
                </a:solidFill>
                <a:effectLst/>
                <a:highlight>
                  <a:srgbClr val="FFFFFF"/>
                </a:highlight>
                <a:latin typeface="-apple-system"/>
              </a:rPr>
              <a:t>Key-Value</a:t>
            </a:r>
            <a:r>
              <a:rPr lang="zh-CN" altLang="en-US" b="0" i="0" dirty="0">
                <a:solidFill>
                  <a:srgbClr val="191B1F"/>
                </a:solidFill>
                <a:effectLst/>
                <a:highlight>
                  <a:srgbClr val="FFFFFF"/>
                </a:highlight>
                <a:latin typeface="-apple-system"/>
              </a:rPr>
              <a:t>对（</a:t>
            </a:r>
            <a:r>
              <a:rPr lang="en" altLang="zh-CN" b="0" i="0" dirty="0">
                <a:solidFill>
                  <a:srgbClr val="191B1F"/>
                </a:solidFill>
                <a:effectLst/>
                <a:highlight>
                  <a:srgbClr val="FFFFFF"/>
                </a:highlight>
                <a:latin typeface="-apple-system"/>
              </a:rPr>
              <a:t>KV</a:t>
            </a:r>
            <a:r>
              <a:rPr lang="zh-CN" altLang="en-US" b="0" i="0" dirty="0">
                <a:solidFill>
                  <a:srgbClr val="191B1F"/>
                </a:solidFill>
                <a:effectLst/>
                <a:highlight>
                  <a:srgbClr val="FFFFFF"/>
                </a:highlight>
                <a:latin typeface="-apple-system"/>
              </a:rPr>
              <a:t>值）进行存储</a:t>
            </a:r>
            <a:endParaRPr lang="zh-CN" altLang="en-US" dirty="0"/>
          </a:p>
        </p:txBody>
      </p:sp>
      <p:pic>
        <p:nvPicPr>
          <p:cNvPr id="8194" name="Picture 2">
            <a:extLst>
              <a:ext uri="{FF2B5EF4-FFF2-40B4-BE49-F238E27FC236}">
                <a16:creationId xmlns:a16="http://schemas.microsoft.com/office/drawing/2014/main" id="{CE9F66A0-568B-85AD-D9DB-931E49871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540" y="855778"/>
            <a:ext cx="6421464" cy="387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131141"/>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algn="l"/>
            <a:r>
              <a:rPr lang="zh-CN" altLang="en-US" sz="2400" b="1" i="0" dirty="0">
                <a:solidFill>
                  <a:srgbClr val="4F4F4F"/>
                </a:solidFill>
                <a:effectLst/>
                <a:highlight>
                  <a:srgbClr val="FFFFFF"/>
                </a:highlight>
                <a:latin typeface="PingFang SC" panose="020B0400000000000000" pitchFamily="34" charset="-122"/>
                <a:ea typeface="PingFang SC" panose="020B0400000000000000" pitchFamily="34" charset="-122"/>
              </a:rPr>
              <a:t>冯诺依曼架构和 </a:t>
            </a:r>
            <a:r>
              <a:rPr lang="en" altLang="zh-CN" sz="2400" b="1" i="0" dirty="0">
                <a:solidFill>
                  <a:srgbClr val="4F4F4F"/>
                </a:solidFill>
                <a:effectLst/>
                <a:highlight>
                  <a:srgbClr val="FFFFFF"/>
                </a:highlight>
                <a:latin typeface="PingFang SC" panose="020B0400000000000000" pitchFamily="34" charset="-122"/>
                <a:ea typeface="PingFang SC" panose="020B0400000000000000" pitchFamily="34" charset="-122"/>
              </a:rPr>
              <a:t>Memory Wall</a:t>
            </a:r>
          </a:p>
        </p:txBody>
      </p:sp>
      <p:pic>
        <p:nvPicPr>
          <p:cNvPr id="9218" name="Picture 2">
            <a:extLst>
              <a:ext uri="{FF2B5EF4-FFF2-40B4-BE49-F238E27FC236}">
                <a16:creationId xmlns:a16="http://schemas.microsoft.com/office/drawing/2014/main" id="{026C9011-F17B-5F20-D6CB-258A27F20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191" y="684576"/>
            <a:ext cx="8936387" cy="517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94521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i="0" dirty="0">
                <a:solidFill>
                  <a:srgbClr val="003F87"/>
                </a:solidFill>
                <a:effectLst/>
                <a:highlight>
                  <a:srgbClr val="FFFFFF"/>
                </a:highlight>
                <a:latin typeface="+mj-ea"/>
                <a:ea typeface="+mj-ea"/>
              </a:rPr>
              <a:t>MQA(GQA)</a:t>
            </a:r>
            <a:endParaRPr lang="zh-CN" altLang="en" sz="2400" b="1" i="0" dirty="0">
              <a:solidFill>
                <a:srgbClr val="003F87"/>
              </a:solidFill>
              <a:effectLst/>
              <a:highlight>
                <a:srgbClr val="FFFFFF"/>
              </a:highlight>
              <a:latin typeface="+mj-ea"/>
              <a:ea typeface="+mj-ea"/>
            </a:endParaRPr>
          </a:p>
        </p:txBody>
      </p:sp>
      <p:pic>
        <p:nvPicPr>
          <p:cNvPr id="7170" name="Picture 2">
            <a:extLst>
              <a:ext uri="{FF2B5EF4-FFF2-40B4-BE49-F238E27FC236}">
                <a16:creationId xmlns:a16="http://schemas.microsoft.com/office/drawing/2014/main" id="{CB8BD93F-962D-30FB-3882-E53B09403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42928"/>
            <a:ext cx="12192000" cy="394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6526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 altLang="zh-CN" sz="2400" b="1" i="0" dirty="0" err="1">
                <a:solidFill>
                  <a:srgbClr val="191B1F"/>
                </a:solidFill>
                <a:effectLst/>
                <a:highlight>
                  <a:srgbClr val="FFFFFF"/>
                </a:highlight>
                <a:latin typeface="-apple-system"/>
              </a:rPr>
              <a:t>chunk_size_applying</a:t>
            </a:r>
            <a:r>
              <a:rPr lang="zh-CN" altLang="en" sz="2400" b="1" i="0" dirty="0">
                <a:solidFill>
                  <a:srgbClr val="191B1F"/>
                </a:solidFill>
                <a:effectLst/>
                <a:highlight>
                  <a:srgbClr val="FFFFFF"/>
                </a:highlight>
                <a:latin typeface="-apple-system"/>
              </a:rPr>
              <a:t>（</a:t>
            </a:r>
            <a:r>
              <a:rPr lang="zh-CN" altLang="en-US" sz="2400" b="1" i="0" dirty="0">
                <a:solidFill>
                  <a:srgbClr val="191B1F"/>
                </a:solidFill>
                <a:effectLst/>
                <a:highlight>
                  <a:srgbClr val="FFFFFF"/>
                </a:highlight>
                <a:latin typeface="-apple-system"/>
              </a:rPr>
              <a:t>按多个小批量和低维度计算 </a:t>
            </a:r>
            <a:r>
              <a:rPr lang="en" altLang="zh-CN" sz="2400" b="1" i="0" dirty="0">
                <a:solidFill>
                  <a:srgbClr val="191B1F"/>
                </a:solidFill>
                <a:effectLst/>
                <a:highlight>
                  <a:srgbClr val="FFFFFF"/>
                </a:highlight>
                <a:latin typeface="-apple-system"/>
              </a:rPr>
              <a:t>FFN </a:t>
            </a:r>
            <a:r>
              <a:rPr lang="zh-CN" altLang="en-US" sz="2400" b="1" i="0" dirty="0">
                <a:solidFill>
                  <a:srgbClr val="191B1F"/>
                </a:solidFill>
                <a:effectLst/>
                <a:highlight>
                  <a:srgbClr val="FFFFFF"/>
                </a:highlight>
                <a:latin typeface="-apple-system"/>
              </a:rPr>
              <a:t>部）</a:t>
            </a:r>
            <a:r>
              <a:rPr lang="en-US" altLang="zh-CN" sz="2400" b="1" dirty="0">
                <a:solidFill>
                  <a:srgbClr val="003F87"/>
                </a:solidFill>
                <a:highlight>
                  <a:srgbClr val="FFFFFF"/>
                </a:highlight>
                <a:latin typeface="+mj-ea"/>
                <a:ea typeface="+mj-ea"/>
              </a:rPr>
              <a:t>(</a:t>
            </a:r>
            <a:r>
              <a:rPr lang="zh-CN" altLang="en-US" sz="2400" b="1" dirty="0">
                <a:solidFill>
                  <a:srgbClr val="003F87"/>
                </a:solidFill>
                <a:highlight>
                  <a:srgbClr val="FFFFFF"/>
                </a:highlight>
                <a:latin typeface="+mj-ea"/>
                <a:ea typeface="+mj-ea"/>
              </a:rPr>
              <a:t>时间换空间）</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584EAE3F-D7D4-5036-21A6-E39BE41ACC20}"/>
              </a:ext>
            </a:extLst>
          </p:cNvPr>
          <p:cNvSpPr txBox="1"/>
          <p:nvPr/>
        </p:nvSpPr>
        <p:spPr>
          <a:xfrm>
            <a:off x="515317" y="1142810"/>
            <a:ext cx="10937930" cy="2862322"/>
          </a:xfrm>
          <a:prstGeom prst="rect">
            <a:avLst/>
          </a:prstGeom>
          <a:noFill/>
        </p:spPr>
        <p:txBody>
          <a:bodyPr wrap="square">
            <a:spAutoFit/>
          </a:bodyPr>
          <a:lstStyle/>
          <a:p>
            <a:r>
              <a:rPr lang="zh-CN" altLang="en-US" dirty="0">
                <a:latin typeface="+mj-ea"/>
                <a:ea typeface="+mj-ea"/>
              </a:rPr>
              <a:t>在Transformer的每个残差块中，自我注意层通常后面跟着2个前馈层。</a:t>
            </a:r>
            <a:endParaRPr lang="en-US" altLang="zh-CN" dirty="0">
              <a:latin typeface="+mj-ea"/>
              <a:ea typeface="+mj-ea"/>
            </a:endParaRPr>
          </a:p>
          <a:p>
            <a:r>
              <a:rPr lang="zh-CN" altLang="en-US" dirty="0">
                <a:latin typeface="+mj-ea"/>
                <a:ea typeface="+mj-ea"/>
              </a:rPr>
              <a:t>前馈层的中间嵌入尺寸通常大于模型的隐藏尺寸(例如，bert-base-uncased)。</a:t>
            </a:r>
            <a:endParaRPr lang="en-US" altLang="zh-CN" dirty="0">
              <a:latin typeface="+mj-ea"/>
              <a:ea typeface="+mj-ea"/>
            </a:endParaRPr>
          </a:p>
          <a:p>
            <a:r>
              <a:rPr lang="zh-CN" altLang="en-US" dirty="0">
                <a:latin typeface="+mj-ea"/>
                <a:ea typeface="+mj-ea"/>
              </a:rPr>
              <a:t>对于 input size 为 [bs, seq_length] 的输入，存储中间前馈嵌入所需的内存 [bs, seq_length, intermediate_size] 可以占内存使用的很大一部分。</a:t>
            </a:r>
            <a:endParaRPr lang="en-US" altLang="zh-CN" dirty="0">
              <a:latin typeface="+mj-ea"/>
              <a:ea typeface="+mj-ea"/>
            </a:endParaRPr>
          </a:p>
          <a:p>
            <a:r>
              <a:rPr lang="zh-CN" altLang="en-US" dirty="0">
                <a:latin typeface="+mj-ea"/>
                <a:ea typeface="+mj-ea"/>
              </a:rPr>
              <a:t>Reformer: The Efficient Transformer的作者注意到，由于计算是独立于sequence_length维度的，它在数学上等价于计算两个前馈层的输出嵌入 [bs, hidden_size]_0，[bs, hidden_size]_1， …， [bs, hidden_size]_n 配置。然后将它们连接到 [bs, seq_length, hidden_size] 中。其中n = seq_length（当然如果设置chunk_size=64的话，就会64个维度64个维度的算，最后再拼起来），这会增加计算时间，减少内存使用，但会产生数学上等价的结果。不过，在默认操作中不会特意设置这两个值（在源代码中默认为 0 和 1），所以会直接等效于正常的 forward 过程</a:t>
            </a:r>
            <a:r>
              <a:rPr lang="zh-CN" altLang="en-US" dirty="0"/>
              <a:t>。</a:t>
            </a:r>
          </a:p>
        </p:txBody>
      </p:sp>
    </p:spTree>
    <p:extLst>
      <p:ext uri="{BB962C8B-B14F-4D97-AF65-F5344CB8AC3E}">
        <p14:creationId xmlns:p14="http://schemas.microsoft.com/office/powerpoint/2010/main" val="635421665"/>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40" y="39984"/>
            <a:ext cx="6867067" cy="461665"/>
          </a:xfrm>
          <a:prstGeom prst="rect">
            <a:avLst/>
          </a:prstGeom>
          <a:noFill/>
        </p:spPr>
        <p:txBody>
          <a:bodyPr wrap="square" rtlCol="0">
            <a:spAutoFit/>
          </a:bodyPr>
          <a:lstStyle/>
          <a:p>
            <a:r>
              <a:rPr lang="zh-CN" altLang="en-US" sz="2400" b="1" dirty="0">
                <a:solidFill>
                  <a:srgbClr val="2F5597"/>
                </a:solidFill>
                <a:latin typeface="+mj-ea"/>
                <a:ea typeface="+mj-ea"/>
              </a:rPr>
              <a:t>当前状况</a:t>
            </a:r>
          </a:p>
        </p:txBody>
      </p:sp>
      <p:sp>
        <p:nvSpPr>
          <p:cNvPr id="19" name="文本框 18">
            <a:extLst>
              <a:ext uri="{FF2B5EF4-FFF2-40B4-BE49-F238E27FC236}">
                <a16:creationId xmlns:a16="http://schemas.microsoft.com/office/drawing/2014/main" id="{42DE9235-E3A6-5C2C-98BE-2AB983E6CB79}"/>
              </a:ext>
            </a:extLst>
          </p:cNvPr>
          <p:cNvSpPr txBox="1"/>
          <p:nvPr/>
        </p:nvSpPr>
        <p:spPr>
          <a:xfrm>
            <a:off x="302293" y="1802714"/>
            <a:ext cx="7798970" cy="2554545"/>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1</a:t>
            </a:r>
            <a:r>
              <a:rPr lang="zh-CN" altLang="en-US" sz="2000" dirty="0">
                <a:latin typeface="+mj-ea"/>
                <a:ea typeface="+mj-ea"/>
              </a:rPr>
              <a:t>：</a:t>
            </a:r>
            <a:r>
              <a:rPr lang="en-US" altLang="zh-CN" sz="2000" dirty="0">
                <a:latin typeface="+mj-ea"/>
                <a:ea typeface="+mj-ea"/>
              </a:rPr>
              <a:t>7B-&gt;</a:t>
            </a:r>
            <a:r>
              <a:rPr lang="zh-CN" altLang="en-US" sz="2000" dirty="0">
                <a:latin typeface="+mj-ea"/>
                <a:ea typeface="+mj-ea"/>
              </a:rPr>
              <a:t>全量微调内存消耗小于</a:t>
            </a:r>
            <a:r>
              <a:rPr lang="en-US" altLang="zh-CN" sz="2000" dirty="0">
                <a:latin typeface="+mj-ea"/>
                <a:ea typeface="+mj-ea"/>
              </a:rPr>
              <a:t>9GB</a:t>
            </a:r>
          </a:p>
          <a:p>
            <a:pPr marL="800100" lvl="1" indent="-342900">
              <a:buFont typeface="Arial" panose="020B0604020202020204" pitchFamily="34" charset="0"/>
              <a:buChar char="•"/>
            </a:pPr>
            <a:r>
              <a:rPr lang="zh-CN" altLang="en-US" sz="2000" dirty="0">
                <a:latin typeface="+mj-ea"/>
                <a:ea typeface="+mj-ea"/>
              </a:rPr>
              <a:t>量化方案（主流）</a:t>
            </a:r>
            <a:endParaRPr lang="en-US" altLang="zh-CN" sz="2000" dirty="0">
              <a:latin typeface="+mj-ea"/>
              <a:ea typeface="+mj-ea"/>
            </a:endParaRPr>
          </a:p>
          <a:p>
            <a:pPr marL="800100" lvl="1" indent="-342900">
              <a:buFont typeface="Arial" panose="020B0604020202020204" pitchFamily="34" charset="0"/>
              <a:buChar char="•"/>
            </a:pPr>
            <a:r>
              <a:rPr lang="zh-CN" altLang="en-US" sz="2000" dirty="0">
                <a:latin typeface="+mj-ea"/>
                <a:ea typeface="+mj-ea"/>
              </a:rPr>
              <a:t>模型架构修改（</a:t>
            </a:r>
            <a:r>
              <a:rPr lang="zh-CN" altLang="en-US" sz="2000" b="0" i="0" dirty="0">
                <a:solidFill>
                  <a:srgbClr val="222222"/>
                </a:solidFill>
                <a:effectLst/>
                <a:highlight>
                  <a:srgbClr val="FFFFFF"/>
                </a:highlight>
                <a:latin typeface="arial" panose="020B0604020202020204" pitchFamily="34" charset="0"/>
              </a:rPr>
              <a:t> </a:t>
            </a:r>
            <a:r>
              <a:rPr lang="en" altLang="zh-CN" sz="2000" b="0" i="0" dirty="0">
                <a:solidFill>
                  <a:srgbClr val="222222"/>
                </a:solidFill>
                <a:effectLst/>
                <a:highlight>
                  <a:srgbClr val="FFFFFF"/>
                </a:highlight>
                <a:latin typeface="arial" panose="020B0604020202020204" pitchFamily="34" charset="0"/>
              </a:rPr>
              <a:t>RNN</a:t>
            </a:r>
            <a:r>
              <a:rPr lang="zh-CN" altLang="en" sz="2000" b="0" i="0" dirty="0">
                <a:solidFill>
                  <a:srgbClr val="222222"/>
                </a:solidFill>
                <a:effectLst/>
                <a:highlight>
                  <a:srgbClr val="FFFFFF"/>
                </a:highlight>
                <a:latin typeface="arial" panose="020B0604020202020204" pitchFamily="34" charset="0"/>
              </a:rPr>
              <a:t>、</a:t>
            </a:r>
            <a:r>
              <a:rPr lang="en" altLang="zh-CN" sz="2000" b="0" i="0" dirty="0">
                <a:solidFill>
                  <a:srgbClr val="222222"/>
                </a:solidFill>
                <a:effectLst/>
                <a:highlight>
                  <a:srgbClr val="FFFFFF"/>
                </a:highlight>
                <a:latin typeface="arial" panose="020B0604020202020204" pitchFamily="34" charset="0"/>
              </a:rPr>
              <a:t>CNN </a:t>
            </a:r>
            <a:r>
              <a:rPr lang="zh-CN" altLang="en" sz="2000" b="0" i="0" dirty="0">
                <a:solidFill>
                  <a:srgbClr val="222222"/>
                </a:solidFill>
                <a:effectLst/>
                <a:highlight>
                  <a:srgbClr val="FFFFFF"/>
                </a:highlight>
                <a:latin typeface="arial" panose="020B0604020202020204" pitchFamily="34" charset="0"/>
              </a:rPr>
              <a:t>架构</a:t>
            </a:r>
            <a:r>
              <a:rPr lang="zh-CN" altLang="en-US" sz="2000" b="0" i="0" dirty="0">
                <a:solidFill>
                  <a:srgbClr val="222222"/>
                </a:solidFill>
                <a:effectLst/>
                <a:highlight>
                  <a:srgbClr val="FFFFFF"/>
                </a:highlight>
                <a:latin typeface="arial" panose="020B0604020202020204" pitchFamily="34" charset="0"/>
              </a:rPr>
              <a:t>）（</a:t>
            </a:r>
            <a:r>
              <a:rPr lang="en-US" altLang="zh-CN" sz="2000" b="0" i="0" dirty="0">
                <a:solidFill>
                  <a:srgbClr val="222222"/>
                </a:solidFill>
                <a:effectLst/>
                <a:highlight>
                  <a:srgbClr val="FFFFFF"/>
                </a:highlight>
                <a:latin typeface="arial" panose="020B0604020202020204" pitchFamily="34" charset="0"/>
              </a:rPr>
              <a:t>RWKV</a:t>
            </a:r>
            <a:r>
              <a:rPr lang="zh-CN" altLang="en-US" sz="2000" b="0" i="0" dirty="0">
                <a:solidFill>
                  <a:srgbClr val="222222"/>
                </a:solidFill>
                <a:effectLst/>
                <a:highlight>
                  <a:srgbClr val="FFFFFF"/>
                </a:highlight>
                <a:latin typeface="arial" panose="020B0604020202020204" pitchFamily="34" charset="0"/>
              </a:rPr>
              <a:t>公司）</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2</a:t>
            </a:r>
            <a:r>
              <a:rPr lang="zh-CN" altLang="en-US" sz="2000" dirty="0">
                <a:latin typeface="+mj-ea"/>
                <a:ea typeface="+mj-ea"/>
              </a:rPr>
              <a:t>：提供参数高效微调方案</a:t>
            </a:r>
            <a:endParaRPr lang="en-US" altLang="zh-CN" sz="2000" dirty="0">
              <a:latin typeface="+mj-ea"/>
              <a:ea typeface="+mj-ea"/>
            </a:endParaRPr>
          </a:p>
          <a:p>
            <a:pPr marL="800100" lvl="1" indent="-342900">
              <a:buFont typeface="Arial" panose="020B0604020202020204" pitchFamily="34" charset="0"/>
              <a:buChar char="•"/>
            </a:pPr>
            <a:r>
              <a:rPr lang="en-US" altLang="zh-CN" sz="2000" dirty="0">
                <a:latin typeface="+mj-ea"/>
                <a:ea typeface="+mj-ea"/>
              </a:rPr>
              <a:t>Lora</a:t>
            </a:r>
          </a:p>
          <a:p>
            <a:pPr marL="800100" lvl="1" indent="-342900">
              <a:buFont typeface="Arial" panose="020B0604020202020204" pitchFamily="34" charset="0"/>
              <a:buChar char="•"/>
            </a:pPr>
            <a:r>
              <a:rPr lang="en-US" altLang="zh-CN" sz="2000" dirty="0">
                <a:latin typeface="+mj-ea"/>
                <a:ea typeface="+mj-ea"/>
              </a:rPr>
              <a:t>Prompt-tuning</a:t>
            </a: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3</a:t>
            </a:r>
            <a:r>
              <a:rPr lang="zh-CN" altLang="en-US" sz="2000" dirty="0">
                <a:latin typeface="+mj-ea"/>
                <a:ea typeface="+mj-ea"/>
              </a:rPr>
              <a:t>：数据异质性，规模指导算法设计</a:t>
            </a:r>
            <a:endParaRPr lang="en-US" altLang="zh-CN" sz="2000" dirty="0">
              <a:latin typeface="+mj-ea"/>
              <a:ea typeface="+mj-ea"/>
            </a:endParaRPr>
          </a:p>
          <a:p>
            <a:pPr marL="342900" indent="-342900">
              <a:buFont typeface="Arial" panose="020B0604020202020204" pitchFamily="34" charset="0"/>
              <a:buChar char="•"/>
            </a:pPr>
            <a:r>
              <a:rPr lang="zh-CN" altLang="en-US" sz="2000" dirty="0">
                <a:latin typeface="+mj-ea"/>
                <a:ea typeface="+mj-ea"/>
              </a:rPr>
              <a:t>目标</a:t>
            </a:r>
            <a:r>
              <a:rPr lang="en-US" altLang="zh-CN" sz="2000" dirty="0">
                <a:latin typeface="+mj-ea"/>
                <a:ea typeface="+mj-ea"/>
              </a:rPr>
              <a:t>4</a:t>
            </a:r>
            <a:r>
              <a:rPr lang="zh-CN" altLang="en-US" sz="2000" dirty="0">
                <a:latin typeface="+mj-ea"/>
                <a:ea typeface="+mj-ea"/>
              </a:rPr>
              <a:t>：端云协同高效微调框架</a:t>
            </a:r>
          </a:p>
        </p:txBody>
      </p:sp>
      <p:pic>
        <p:nvPicPr>
          <p:cNvPr id="1026" name="Picture 2">
            <a:extLst>
              <a:ext uri="{FF2B5EF4-FFF2-40B4-BE49-F238E27FC236}">
                <a16:creationId xmlns:a16="http://schemas.microsoft.com/office/drawing/2014/main" id="{9B2BE466-843B-814D-78C9-3722F606E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90" y="942928"/>
            <a:ext cx="12192000" cy="4446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3F8450-7AB6-8AC5-CC80-16197F9E2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789" y="4165745"/>
            <a:ext cx="4780547" cy="3226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127245"/>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局部注意力</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606737B0-7FF0-CA27-4C4C-02935A080B95}"/>
              </a:ext>
            </a:extLst>
          </p:cNvPr>
          <p:cNvSpPr txBox="1"/>
          <p:nvPr/>
        </p:nvSpPr>
        <p:spPr>
          <a:xfrm>
            <a:off x="649189" y="1226932"/>
            <a:ext cx="8768165" cy="1200329"/>
          </a:xfrm>
          <a:prstGeom prst="rect">
            <a:avLst/>
          </a:prstGeom>
          <a:noFill/>
        </p:spPr>
        <p:txBody>
          <a:bodyPr wrap="square">
            <a:spAutoFit/>
          </a:bodyPr>
          <a:lstStyle/>
          <a:p>
            <a:r>
              <a:rPr lang="zh-CN" altLang="en-US" dirty="0"/>
              <a:t>StreamingLLM 框架 [7] 观察到了这样一种现象：初始的这些 tokens 收集了大量的注意力。因此，该框架仅通过在缓存中保留最初的位置 tokens （“sink tokens”）和最后的相邻tokens（局部注意力）来构建滑动窗口。因此，StreamingLLM框架的 KV 缓存长度是固定的，既有固定部分（通常为 1 到 4 个 tokens ），也有滑动部分。</a:t>
            </a:r>
          </a:p>
        </p:txBody>
      </p:sp>
    </p:spTree>
    <p:extLst>
      <p:ext uri="{BB962C8B-B14F-4D97-AF65-F5344CB8AC3E}">
        <p14:creationId xmlns:p14="http://schemas.microsoft.com/office/powerpoint/2010/main" val="393154160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 altLang="zh-CN" sz="2400" b="0" i="0" dirty="0">
                <a:solidFill>
                  <a:srgbClr val="4D4D4D"/>
                </a:solidFill>
                <a:effectLst/>
                <a:highlight>
                  <a:srgbClr val="FFFFFF"/>
                </a:highlight>
                <a:latin typeface="-apple-system"/>
              </a:rPr>
              <a:t> </a:t>
            </a:r>
            <a:r>
              <a:rPr lang="en" altLang="zh-CN" sz="2400" b="0" i="0" dirty="0" err="1">
                <a:solidFill>
                  <a:srgbClr val="4D4D4D"/>
                </a:solidFill>
                <a:effectLst/>
                <a:highlight>
                  <a:srgbClr val="FFFFFF"/>
                </a:highlight>
                <a:latin typeface="-apple-system"/>
              </a:rPr>
              <a:t>PagedAttention</a:t>
            </a:r>
            <a:endParaRPr lang="zh-CN" altLang="en" sz="2400" b="1" i="0" dirty="0">
              <a:solidFill>
                <a:srgbClr val="003F87"/>
              </a:solidFill>
              <a:effectLst/>
              <a:highlight>
                <a:srgbClr val="FFFFFF"/>
              </a:highlight>
              <a:latin typeface="+mj-ea"/>
              <a:ea typeface="+mj-ea"/>
            </a:endParaRPr>
          </a:p>
        </p:txBody>
      </p:sp>
      <p:sp>
        <p:nvSpPr>
          <p:cNvPr id="4" name="文本框 3">
            <a:extLst>
              <a:ext uri="{FF2B5EF4-FFF2-40B4-BE49-F238E27FC236}">
                <a16:creationId xmlns:a16="http://schemas.microsoft.com/office/drawing/2014/main" id="{606737B0-7FF0-CA27-4C4C-02935A080B95}"/>
              </a:ext>
            </a:extLst>
          </p:cNvPr>
          <p:cNvSpPr txBox="1"/>
          <p:nvPr/>
        </p:nvSpPr>
        <p:spPr>
          <a:xfrm>
            <a:off x="825285" y="3361644"/>
            <a:ext cx="10953427" cy="923330"/>
          </a:xfrm>
          <a:prstGeom prst="rect">
            <a:avLst/>
          </a:prstGeom>
          <a:noFill/>
        </p:spPr>
        <p:txBody>
          <a:bodyPr wrap="square">
            <a:spAutoFit/>
          </a:bodyPr>
          <a:lstStyle/>
          <a:p>
            <a:r>
              <a:rPr lang="zh-CN" altLang="en-US" b="0" i="0" dirty="0">
                <a:solidFill>
                  <a:srgbClr val="4D4D4D"/>
                </a:solidFill>
                <a:effectLst/>
                <a:highlight>
                  <a:srgbClr val="FFFFFF"/>
                </a:highlight>
                <a:latin typeface="-apple-system"/>
              </a:rPr>
              <a:t>分配固定大小且相对较小的内存块，称为 </a:t>
            </a:r>
            <a:r>
              <a:rPr lang="en" altLang="zh-CN" b="0" i="0" dirty="0">
                <a:solidFill>
                  <a:srgbClr val="4D4D4D"/>
                </a:solidFill>
                <a:effectLst/>
                <a:highlight>
                  <a:srgbClr val="FFFFFF"/>
                </a:highlight>
                <a:latin typeface="-apple-system"/>
              </a:rPr>
              <a:t>blocks </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每个 </a:t>
            </a:r>
            <a:r>
              <a:rPr lang="en" altLang="zh-CN" b="0" i="0" dirty="0">
                <a:solidFill>
                  <a:srgbClr val="4D4D4D"/>
                </a:solidFill>
                <a:effectLst/>
                <a:highlight>
                  <a:srgbClr val="FFFFFF"/>
                </a:highlight>
                <a:latin typeface="-apple-system"/>
              </a:rPr>
              <a:t>block </a:t>
            </a:r>
            <a:r>
              <a:rPr lang="zh-CN" altLang="en-US" b="0" i="0" dirty="0">
                <a:solidFill>
                  <a:srgbClr val="4D4D4D"/>
                </a:solidFill>
                <a:effectLst/>
                <a:highlight>
                  <a:srgbClr val="FFFFFF"/>
                </a:highlight>
                <a:latin typeface="-apple-system"/>
              </a:rPr>
              <a:t>可以包含固定数量的</a:t>
            </a:r>
            <a:r>
              <a:rPr lang="en" altLang="zh-CN" b="0" i="0" dirty="0">
                <a:solidFill>
                  <a:srgbClr val="4D4D4D"/>
                </a:solidFill>
                <a:effectLst/>
                <a:highlight>
                  <a:srgbClr val="FFFFFF"/>
                </a:highlight>
                <a:latin typeface="-apple-system"/>
              </a:rPr>
              <a:t>tokens</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并且必要时可在不同请求之间共享。按需分配和使用较小的 </a:t>
            </a:r>
            <a:r>
              <a:rPr lang="en" altLang="zh-CN" b="0" i="0" dirty="0">
                <a:solidFill>
                  <a:srgbClr val="4D4D4D"/>
                </a:solidFill>
                <a:effectLst/>
                <a:highlight>
                  <a:srgbClr val="FFFFFF"/>
                </a:highlight>
                <a:latin typeface="-apple-system"/>
              </a:rPr>
              <a:t>block size </a:t>
            </a:r>
            <a:r>
              <a:rPr lang="zh-CN" altLang="en-US" b="0" i="0" dirty="0">
                <a:solidFill>
                  <a:srgbClr val="4D4D4D"/>
                </a:solidFill>
                <a:effectLst/>
                <a:highlight>
                  <a:srgbClr val="FFFFFF"/>
                </a:highlight>
                <a:latin typeface="-apple-system"/>
              </a:rPr>
              <a:t>减轻了内部内存碎片化，而相同大小的 </a:t>
            </a:r>
            <a:r>
              <a:rPr lang="en" altLang="zh-CN" b="0" i="0" dirty="0">
                <a:solidFill>
                  <a:srgbClr val="4D4D4D"/>
                </a:solidFill>
                <a:effectLst/>
                <a:highlight>
                  <a:srgbClr val="FFFFFF"/>
                </a:highlight>
                <a:latin typeface="-apple-system"/>
              </a:rPr>
              <a:t>blocks </a:t>
            </a:r>
            <a:r>
              <a:rPr lang="zh-CN" altLang="en-US" b="0" i="0" dirty="0">
                <a:solidFill>
                  <a:srgbClr val="4D4D4D"/>
                </a:solidFill>
                <a:effectLst/>
                <a:highlight>
                  <a:srgbClr val="FFFFFF"/>
                </a:highlight>
                <a:latin typeface="-apple-system"/>
              </a:rPr>
              <a:t>消除了外部内存碎片化</a:t>
            </a:r>
            <a:endParaRPr lang="zh-CN" altLang="en-US" dirty="0"/>
          </a:p>
        </p:txBody>
      </p:sp>
      <p:sp>
        <p:nvSpPr>
          <p:cNvPr id="5" name="文本框 4">
            <a:extLst>
              <a:ext uri="{FF2B5EF4-FFF2-40B4-BE49-F238E27FC236}">
                <a16:creationId xmlns:a16="http://schemas.microsoft.com/office/drawing/2014/main" id="{CAF4324A-0980-B5E2-258C-E257ACE57559}"/>
              </a:ext>
            </a:extLst>
          </p:cNvPr>
          <p:cNvSpPr txBox="1"/>
          <p:nvPr/>
        </p:nvSpPr>
        <p:spPr>
          <a:xfrm>
            <a:off x="654804" y="942928"/>
            <a:ext cx="10441982" cy="2585323"/>
          </a:xfrm>
          <a:prstGeom prst="rect">
            <a:avLst/>
          </a:prstGeom>
          <a:noFill/>
        </p:spPr>
        <p:txBody>
          <a:bodyPr wrap="square">
            <a:spAutoFit/>
          </a:bodyPr>
          <a:lstStyle/>
          <a:p>
            <a:pPr marL="285750" indent="-285750">
              <a:buFont typeface="Wingdings" pitchFamily="2" charset="2"/>
              <a:buChar char="l"/>
            </a:pPr>
            <a:r>
              <a:rPr lang="zh-CN" altLang="en-US" dirty="0"/>
              <a:t>由于请求的总序列长度事先是未知的，我们可能会预留能够满足最大序列长度的连续内存块。这种方式分配的一部分内存肯定永远不会被使用，并且由于不可用于其他请求，而被浪费（内部内存碎片化）。</a:t>
            </a:r>
          </a:p>
          <a:p>
            <a:pPr marL="285750" indent="-285750">
              <a:buFont typeface="Wingdings" pitchFamily="2" charset="2"/>
              <a:buChar char="l"/>
            </a:pPr>
            <a:r>
              <a:rPr lang="zh-CN" altLang="en-US" dirty="0"/>
              <a:t>即使序列长度是事先已知的，由于内存逐渐被使用，但内存块是为请求的整个生命周期保留的，因此较短的内存请求无法使用仍未使用的内存块。</a:t>
            </a:r>
          </a:p>
          <a:p>
            <a:pPr marL="285750" indent="-285750">
              <a:buFont typeface="Wingdings" pitchFamily="2" charset="2"/>
              <a:buChar char="l"/>
            </a:pPr>
            <a:r>
              <a:rPr lang="zh-CN" altLang="en-US" dirty="0"/>
              <a:t>如果我们使用每个内存请求能够产生多个序列的解码策略，如束搜索（beam search），那么多个候选序列实际上可以部分共享其 KV 缓存。如果我们不考虑这种情况，就会不可避免地重复存储原本可以共享的 KV 条目，从而造成内存浪费。</a:t>
            </a:r>
          </a:p>
          <a:p>
            <a:endParaRPr lang="zh-CN" altLang="en-US" dirty="0"/>
          </a:p>
        </p:txBody>
      </p:sp>
      <p:sp>
        <p:nvSpPr>
          <p:cNvPr id="7" name="文本框 6">
            <a:extLst>
              <a:ext uri="{FF2B5EF4-FFF2-40B4-BE49-F238E27FC236}">
                <a16:creationId xmlns:a16="http://schemas.microsoft.com/office/drawing/2014/main" id="{B4E197BB-9803-27E6-944A-78066501FDB8}"/>
              </a:ext>
            </a:extLst>
          </p:cNvPr>
          <p:cNvSpPr txBox="1"/>
          <p:nvPr/>
        </p:nvSpPr>
        <p:spPr>
          <a:xfrm>
            <a:off x="654804" y="4649945"/>
            <a:ext cx="8845658" cy="923330"/>
          </a:xfrm>
          <a:prstGeom prst="rect">
            <a:avLst/>
          </a:prstGeom>
          <a:noFill/>
        </p:spPr>
        <p:txBody>
          <a:bodyPr wrap="square">
            <a:spAutoFit/>
          </a:bodyPr>
          <a:lstStyle/>
          <a:p>
            <a:r>
              <a:rPr lang="zh-CN" altLang="en-US" b="0" i="0" dirty="0">
                <a:solidFill>
                  <a:srgbClr val="4D4D4D"/>
                </a:solidFill>
                <a:effectLst/>
                <a:highlight>
                  <a:srgbClr val="FFFFFF"/>
                </a:highlight>
                <a:latin typeface="-apple-system"/>
              </a:rPr>
              <a:t>新型的注意力架构（</a:t>
            </a:r>
            <a:r>
              <a:rPr lang="en" altLang="zh-CN" b="0" i="0" dirty="0">
                <a:solidFill>
                  <a:srgbClr val="4D4D4D"/>
                </a:solidFill>
                <a:effectLst/>
                <a:highlight>
                  <a:srgbClr val="FFFFFF"/>
                </a:highlight>
                <a:latin typeface="-apple-system"/>
              </a:rPr>
              <a:t>MQA</a:t>
            </a:r>
            <a:r>
              <a:rPr lang="zh-CN" altLang="en" b="0" i="0" dirty="0">
                <a:solidFill>
                  <a:srgbClr val="4D4D4D"/>
                </a:solidFill>
                <a:effectLst/>
                <a:highlight>
                  <a:srgbClr val="FFFFFF"/>
                </a:highlight>
                <a:latin typeface="-apple-system"/>
              </a:rPr>
              <a:t>、</a:t>
            </a:r>
            <a:r>
              <a:rPr lang="en" altLang="zh-CN" b="0" i="0" dirty="0">
                <a:solidFill>
                  <a:srgbClr val="4D4D4D"/>
                </a:solidFill>
                <a:effectLst/>
                <a:highlight>
                  <a:srgbClr val="FFFFFF"/>
                </a:highlight>
                <a:latin typeface="-apple-system"/>
              </a:rPr>
              <a:t>GQA</a:t>
            </a:r>
            <a:r>
              <a:rPr lang="zh-CN" altLang="en" b="0" i="0" dirty="0">
                <a:solidFill>
                  <a:srgbClr val="4D4D4D"/>
                </a:solidFill>
                <a:effectLst/>
                <a:highlight>
                  <a:srgbClr val="FFFFFF"/>
                </a:highlight>
                <a:latin typeface="-apple-system"/>
              </a:rPr>
              <a:t>、</a:t>
            </a:r>
            <a:r>
              <a:rPr lang="en" altLang="zh-CN" b="0" i="0" dirty="0">
                <a:solidFill>
                  <a:srgbClr val="4D4D4D"/>
                </a:solidFill>
                <a:effectLst/>
                <a:highlight>
                  <a:srgbClr val="FFFFFF"/>
                </a:highlight>
                <a:latin typeface="-apple-system"/>
              </a:rPr>
              <a:t>SWA</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缓存压缩策略（</a:t>
            </a:r>
            <a:r>
              <a:rPr lang="en" altLang="zh-CN" b="0" i="0" dirty="0">
                <a:solidFill>
                  <a:srgbClr val="4D4D4D"/>
                </a:solidFill>
                <a:effectLst/>
                <a:highlight>
                  <a:srgbClr val="FFFFFF"/>
                </a:highlight>
                <a:latin typeface="-apple-system"/>
              </a:rPr>
              <a:t>H2O</a:t>
            </a:r>
            <a:r>
              <a:rPr lang="zh-CN" altLang="en" b="0" i="0" dirty="0">
                <a:solidFill>
                  <a:srgbClr val="4D4D4D"/>
                </a:solidFill>
                <a:effectLst/>
                <a:highlight>
                  <a:srgbClr val="FFFFFF"/>
                </a:highlight>
                <a:latin typeface="-apple-system"/>
              </a:rPr>
              <a:t>、</a:t>
            </a:r>
            <a:r>
              <a:rPr lang="en" altLang="zh-CN" b="0" i="0" dirty="0">
                <a:solidFill>
                  <a:srgbClr val="4D4D4D"/>
                </a:solidFill>
                <a:effectLst/>
                <a:highlight>
                  <a:srgbClr val="FFFFFF"/>
                </a:highlight>
                <a:latin typeface="-apple-system"/>
              </a:rPr>
              <a:t>Scissorhands</a:t>
            </a:r>
            <a:r>
              <a:rPr lang="zh-CN" altLang="en" b="0" i="0" dirty="0">
                <a:solidFill>
                  <a:srgbClr val="4D4D4D"/>
                </a:solidFill>
                <a:effectLst/>
                <a:highlight>
                  <a:srgbClr val="FFFFFF"/>
                </a:highlight>
                <a:latin typeface="-apple-system"/>
              </a:rPr>
              <a:t>、</a:t>
            </a:r>
            <a:r>
              <a:rPr lang="en" altLang="zh-CN" b="0" i="0" dirty="0" err="1">
                <a:solidFill>
                  <a:srgbClr val="4D4D4D"/>
                </a:solidFill>
                <a:effectLst/>
                <a:highlight>
                  <a:srgbClr val="FFFFFF"/>
                </a:highlight>
                <a:latin typeface="-apple-system"/>
              </a:rPr>
              <a:t>FastGen</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高效内存管理策略（</a:t>
            </a:r>
            <a:r>
              <a:rPr lang="en" altLang="zh-CN" b="0" i="0" dirty="0" err="1">
                <a:solidFill>
                  <a:srgbClr val="4D4D4D"/>
                </a:solidFill>
                <a:effectLst/>
                <a:highlight>
                  <a:srgbClr val="FFFFFF"/>
                </a:highlight>
                <a:latin typeface="-apple-system"/>
              </a:rPr>
              <a:t>PagedAttention</a:t>
            </a:r>
            <a:r>
              <a:rPr lang="zh-CN" altLang="en" b="0" i="0" dirty="0">
                <a:solidFill>
                  <a:srgbClr val="4D4D4D"/>
                </a:solidFill>
                <a:effectLst/>
                <a:highlight>
                  <a:srgbClr val="FFFFFF"/>
                </a:highlight>
                <a:latin typeface="-apple-system"/>
              </a:rPr>
              <a:t>、</a:t>
            </a:r>
            <a:r>
              <a:rPr lang="en" altLang="zh-CN" b="0" i="0" dirty="0" err="1">
                <a:solidFill>
                  <a:srgbClr val="4D4D4D"/>
                </a:solidFill>
                <a:effectLst/>
                <a:highlight>
                  <a:srgbClr val="FFFFFF"/>
                </a:highlight>
                <a:latin typeface="-apple-system"/>
              </a:rPr>
              <a:t>RadixAttention</a:t>
            </a:r>
            <a:r>
              <a:rPr lang="zh-CN" altLang="en" b="0"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模型量化技术和存储容量扩展（离线处理系统、单机器和多机器模型并行）。</a:t>
            </a:r>
            <a:endParaRPr lang="zh-CN" altLang="en-US" dirty="0"/>
          </a:p>
        </p:txBody>
      </p:sp>
    </p:spTree>
    <p:extLst>
      <p:ext uri="{BB962C8B-B14F-4D97-AF65-F5344CB8AC3E}">
        <p14:creationId xmlns:p14="http://schemas.microsoft.com/office/powerpoint/2010/main" val="43945040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448133" y="819627"/>
            <a:ext cx="4877845" cy="461665"/>
          </a:xfrm>
          <a:prstGeom prst="rect">
            <a:avLst/>
          </a:prstGeom>
          <a:noFill/>
        </p:spPr>
        <p:txBody>
          <a:bodyPr wrap="square" rtlCol="0">
            <a:spAutoFit/>
          </a:bodyPr>
          <a:lstStyle/>
          <a:p>
            <a:r>
              <a:rPr lang="zh-CN" altLang="en-US" sz="2400" b="1" dirty="0">
                <a:solidFill>
                  <a:srgbClr val="2F5597"/>
                </a:solidFill>
                <a:latin typeface="+mj-ea"/>
                <a:ea typeface="+mj-ea"/>
              </a:rPr>
              <a:t>针对函数调用数据集的微调分析</a:t>
            </a:r>
          </a:p>
        </p:txBody>
      </p:sp>
      <p:pic>
        <p:nvPicPr>
          <p:cNvPr id="7" name="图片 6">
            <a:extLst>
              <a:ext uri="{FF2B5EF4-FFF2-40B4-BE49-F238E27FC236}">
                <a16:creationId xmlns:a16="http://schemas.microsoft.com/office/drawing/2014/main" id="{B937A3D5-984A-D1DA-0F88-271D620BCA6E}"/>
              </a:ext>
            </a:extLst>
          </p:cNvPr>
          <p:cNvPicPr>
            <a:picLocks noChangeAspect="1"/>
          </p:cNvPicPr>
          <p:nvPr/>
        </p:nvPicPr>
        <p:blipFill>
          <a:blip r:embed="rId3"/>
          <a:stretch>
            <a:fillRect/>
          </a:stretch>
        </p:blipFill>
        <p:spPr>
          <a:xfrm>
            <a:off x="5568286" y="3680751"/>
            <a:ext cx="7772400" cy="2695986"/>
          </a:xfrm>
          <a:prstGeom prst="rect">
            <a:avLst/>
          </a:prstGeom>
        </p:spPr>
      </p:pic>
      <p:pic>
        <p:nvPicPr>
          <p:cNvPr id="8" name="图片 7">
            <a:extLst>
              <a:ext uri="{FF2B5EF4-FFF2-40B4-BE49-F238E27FC236}">
                <a16:creationId xmlns:a16="http://schemas.microsoft.com/office/drawing/2014/main" id="{2B8B40B8-2D1F-117E-5D0E-7D0DDBA677A6}"/>
              </a:ext>
            </a:extLst>
          </p:cNvPr>
          <p:cNvPicPr>
            <a:picLocks noChangeAspect="1"/>
          </p:cNvPicPr>
          <p:nvPr/>
        </p:nvPicPr>
        <p:blipFill>
          <a:blip r:embed="rId4"/>
          <a:stretch>
            <a:fillRect/>
          </a:stretch>
        </p:blipFill>
        <p:spPr>
          <a:xfrm>
            <a:off x="448133" y="1424584"/>
            <a:ext cx="6649849" cy="3013456"/>
          </a:xfrm>
          <a:prstGeom prst="rect">
            <a:avLst/>
          </a:prstGeom>
        </p:spPr>
      </p:pic>
    </p:spTree>
    <p:extLst>
      <p:ext uri="{BB962C8B-B14F-4D97-AF65-F5344CB8AC3E}">
        <p14:creationId xmlns:p14="http://schemas.microsoft.com/office/powerpoint/2010/main" val="1743371656"/>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SGD</a:t>
            </a:r>
            <a:endParaRPr lang="zh-CN" altLang="en" sz="2400" b="1" i="0" dirty="0">
              <a:solidFill>
                <a:srgbClr val="003F87"/>
              </a:solidFill>
              <a:effectLst/>
              <a:highlight>
                <a:srgbClr val="FFFFFF"/>
              </a:highlight>
              <a:latin typeface="+mj-ea"/>
              <a:ea typeface="+mj-ea"/>
            </a:endParaRPr>
          </a:p>
        </p:txBody>
      </p:sp>
      <p:pic>
        <p:nvPicPr>
          <p:cNvPr id="3" name="图片 2">
            <a:extLst>
              <a:ext uri="{FF2B5EF4-FFF2-40B4-BE49-F238E27FC236}">
                <a16:creationId xmlns:a16="http://schemas.microsoft.com/office/drawing/2014/main" id="{EED372B2-8C98-4BD9-019E-F8E573E9373B}"/>
              </a:ext>
            </a:extLst>
          </p:cNvPr>
          <p:cNvPicPr>
            <a:picLocks noChangeAspect="1"/>
          </p:cNvPicPr>
          <p:nvPr/>
        </p:nvPicPr>
        <p:blipFill>
          <a:blip r:embed="rId3"/>
          <a:stretch>
            <a:fillRect/>
          </a:stretch>
        </p:blipFill>
        <p:spPr>
          <a:xfrm>
            <a:off x="234244" y="728187"/>
            <a:ext cx="11771142" cy="2812257"/>
          </a:xfrm>
          <a:prstGeom prst="rect">
            <a:avLst/>
          </a:prstGeom>
        </p:spPr>
      </p:pic>
    </p:spTree>
    <p:extLst>
      <p:ext uri="{BB962C8B-B14F-4D97-AF65-F5344CB8AC3E}">
        <p14:creationId xmlns:p14="http://schemas.microsoft.com/office/powerpoint/2010/main" val="289941606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圆角矩形 154">
            <a:extLst>
              <a:ext uri="{FF2B5EF4-FFF2-40B4-BE49-F238E27FC236}">
                <a16:creationId xmlns:a16="http://schemas.microsoft.com/office/drawing/2014/main" id="{5399AF2D-BE33-99D5-D164-9465044FE830}"/>
              </a:ext>
            </a:extLst>
          </p:cNvPr>
          <p:cNvSpPr/>
          <p:nvPr/>
        </p:nvSpPr>
        <p:spPr>
          <a:xfrm>
            <a:off x="2073602" y="5135535"/>
            <a:ext cx="4596262" cy="1408916"/>
          </a:xfrm>
          <a:prstGeom prst="roundRect">
            <a:avLst/>
          </a:prstGeom>
          <a:solidFill>
            <a:schemeClr val="accent1">
              <a:alpha val="3716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圆角矩形 153">
            <a:extLst>
              <a:ext uri="{FF2B5EF4-FFF2-40B4-BE49-F238E27FC236}">
                <a16:creationId xmlns:a16="http://schemas.microsoft.com/office/drawing/2014/main" id="{8A8F80D2-A9A6-DE49-D7B9-0F420BC13D14}"/>
              </a:ext>
            </a:extLst>
          </p:cNvPr>
          <p:cNvSpPr/>
          <p:nvPr/>
        </p:nvSpPr>
        <p:spPr>
          <a:xfrm>
            <a:off x="2057532" y="3280832"/>
            <a:ext cx="4596262" cy="1783689"/>
          </a:xfrm>
          <a:prstGeom prst="roundRect">
            <a:avLst/>
          </a:prstGeom>
          <a:solidFill>
            <a:schemeClr val="accent1">
              <a:alpha val="3716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圆角矩形 113">
            <a:extLst>
              <a:ext uri="{FF2B5EF4-FFF2-40B4-BE49-F238E27FC236}">
                <a16:creationId xmlns:a16="http://schemas.microsoft.com/office/drawing/2014/main" id="{6022E59F-5B8A-E8B4-7204-F8F4DF2C5C1E}"/>
              </a:ext>
            </a:extLst>
          </p:cNvPr>
          <p:cNvSpPr/>
          <p:nvPr/>
        </p:nvSpPr>
        <p:spPr>
          <a:xfrm flipV="1">
            <a:off x="4950078" y="3666378"/>
            <a:ext cx="1016587" cy="1354803"/>
          </a:xfrm>
          <a:prstGeom prst="roundRect">
            <a:avLst/>
          </a:prstGeom>
          <a:solidFill>
            <a:schemeClr val="accent4">
              <a:lumMod val="60000"/>
              <a:lumOff val="40000"/>
              <a:alpha val="3716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EACFB6D1-29B3-9E7F-2D9F-175DF6742428}"/>
              </a:ext>
            </a:extLst>
          </p:cNvPr>
          <p:cNvSpPr/>
          <p:nvPr/>
        </p:nvSpPr>
        <p:spPr>
          <a:xfrm>
            <a:off x="2057532" y="1649877"/>
            <a:ext cx="4596262" cy="1532225"/>
          </a:xfrm>
          <a:prstGeom prst="roundRect">
            <a:avLst/>
          </a:prstGeom>
          <a:solidFill>
            <a:schemeClr val="accent1">
              <a:alpha val="3716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AB19946B-D268-B92C-0465-05BA0C3B6A6F}"/>
              </a:ext>
            </a:extLst>
          </p:cNvPr>
          <p:cNvSpPr/>
          <p:nvPr/>
        </p:nvSpPr>
        <p:spPr>
          <a:xfrm>
            <a:off x="465125" y="147629"/>
            <a:ext cx="4949933" cy="1352733"/>
          </a:xfrm>
          <a:prstGeom prst="roundRect">
            <a:avLst/>
          </a:prstGeom>
          <a:solidFill>
            <a:schemeClr val="accent4">
              <a:lumMod val="60000"/>
              <a:lumOff val="40000"/>
              <a:alpha val="19271"/>
            </a:schemeClr>
          </a:solidFill>
          <a:ln>
            <a:solidFill>
              <a:schemeClr val="accent1">
                <a:shade val="15000"/>
              </a:schemeClr>
            </a:solidFill>
            <a:prstDash val="dash"/>
            <a:extLst>
              <a:ext uri="{C807C97D-BFC1-408E-A445-0C87EB9F89A2}">
                <ask:lineSketchStyleProps xmlns:ask="http://schemas.microsoft.com/office/drawing/2018/sketchyshapes" sd="1219033472">
                  <a:custGeom>
                    <a:avLst/>
                    <a:gdLst>
                      <a:gd name="connsiteX0" fmla="*/ 0 w 4088794"/>
                      <a:gd name="connsiteY0" fmla="*/ 258541 h 1551214"/>
                      <a:gd name="connsiteX1" fmla="*/ 258541 w 4088794"/>
                      <a:gd name="connsiteY1" fmla="*/ 0 h 1551214"/>
                      <a:gd name="connsiteX2" fmla="*/ 889543 w 4088794"/>
                      <a:gd name="connsiteY2" fmla="*/ 0 h 1551214"/>
                      <a:gd name="connsiteX3" fmla="*/ 1377677 w 4088794"/>
                      <a:gd name="connsiteY3" fmla="*/ 0 h 1551214"/>
                      <a:gd name="connsiteX4" fmla="*/ 1972963 w 4088794"/>
                      <a:gd name="connsiteY4" fmla="*/ 0 h 1551214"/>
                      <a:gd name="connsiteX5" fmla="*/ 2496814 w 4088794"/>
                      <a:gd name="connsiteY5" fmla="*/ 0 h 1551214"/>
                      <a:gd name="connsiteX6" fmla="*/ 3127816 w 4088794"/>
                      <a:gd name="connsiteY6" fmla="*/ 0 h 1551214"/>
                      <a:gd name="connsiteX7" fmla="*/ 3830253 w 4088794"/>
                      <a:gd name="connsiteY7" fmla="*/ 0 h 1551214"/>
                      <a:gd name="connsiteX8" fmla="*/ 4088794 w 4088794"/>
                      <a:gd name="connsiteY8" fmla="*/ 258541 h 1551214"/>
                      <a:gd name="connsiteX9" fmla="*/ 4088794 w 4088794"/>
                      <a:gd name="connsiteY9" fmla="*/ 775607 h 1551214"/>
                      <a:gd name="connsiteX10" fmla="*/ 4088794 w 4088794"/>
                      <a:gd name="connsiteY10" fmla="*/ 1292673 h 1551214"/>
                      <a:gd name="connsiteX11" fmla="*/ 3830253 w 4088794"/>
                      <a:gd name="connsiteY11" fmla="*/ 1551214 h 1551214"/>
                      <a:gd name="connsiteX12" fmla="*/ 3163533 w 4088794"/>
                      <a:gd name="connsiteY12" fmla="*/ 1551214 h 1551214"/>
                      <a:gd name="connsiteX13" fmla="*/ 2639682 w 4088794"/>
                      <a:gd name="connsiteY13" fmla="*/ 1551214 h 1551214"/>
                      <a:gd name="connsiteX14" fmla="*/ 2151548 w 4088794"/>
                      <a:gd name="connsiteY14" fmla="*/ 1551214 h 1551214"/>
                      <a:gd name="connsiteX15" fmla="*/ 1627697 w 4088794"/>
                      <a:gd name="connsiteY15" fmla="*/ 1551214 h 1551214"/>
                      <a:gd name="connsiteX16" fmla="*/ 1068129 w 4088794"/>
                      <a:gd name="connsiteY16" fmla="*/ 1551214 h 1551214"/>
                      <a:gd name="connsiteX17" fmla="*/ 258541 w 4088794"/>
                      <a:gd name="connsiteY17" fmla="*/ 1551214 h 1551214"/>
                      <a:gd name="connsiteX18" fmla="*/ 0 w 4088794"/>
                      <a:gd name="connsiteY18" fmla="*/ 1292673 h 1551214"/>
                      <a:gd name="connsiteX19" fmla="*/ 0 w 4088794"/>
                      <a:gd name="connsiteY19" fmla="*/ 754924 h 1551214"/>
                      <a:gd name="connsiteX20" fmla="*/ 0 w 4088794"/>
                      <a:gd name="connsiteY20" fmla="*/ 258541 h 155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88794" h="1551214" fill="none" extrusionOk="0">
                        <a:moveTo>
                          <a:pt x="0" y="258541"/>
                        </a:moveTo>
                        <a:cubicBezTo>
                          <a:pt x="11577" y="138675"/>
                          <a:pt x="112093" y="1930"/>
                          <a:pt x="258541" y="0"/>
                        </a:cubicBezTo>
                        <a:cubicBezTo>
                          <a:pt x="397644" y="10833"/>
                          <a:pt x="638400" y="3118"/>
                          <a:pt x="889543" y="0"/>
                        </a:cubicBezTo>
                        <a:cubicBezTo>
                          <a:pt x="1140686" y="-3118"/>
                          <a:pt x="1158820" y="-749"/>
                          <a:pt x="1377677" y="0"/>
                        </a:cubicBezTo>
                        <a:cubicBezTo>
                          <a:pt x="1596534" y="749"/>
                          <a:pt x="1852278" y="-20985"/>
                          <a:pt x="1972963" y="0"/>
                        </a:cubicBezTo>
                        <a:cubicBezTo>
                          <a:pt x="2093648" y="20985"/>
                          <a:pt x="2352340" y="193"/>
                          <a:pt x="2496814" y="0"/>
                        </a:cubicBezTo>
                        <a:cubicBezTo>
                          <a:pt x="2641288" y="-193"/>
                          <a:pt x="2876337" y="21303"/>
                          <a:pt x="3127816" y="0"/>
                        </a:cubicBezTo>
                        <a:cubicBezTo>
                          <a:pt x="3379295" y="-21303"/>
                          <a:pt x="3532089" y="7447"/>
                          <a:pt x="3830253" y="0"/>
                        </a:cubicBezTo>
                        <a:cubicBezTo>
                          <a:pt x="3969896" y="9805"/>
                          <a:pt x="4082314" y="95347"/>
                          <a:pt x="4088794" y="258541"/>
                        </a:cubicBezTo>
                        <a:cubicBezTo>
                          <a:pt x="4081175" y="367483"/>
                          <a:pt x="4114414" y="571686"/>
                          <a:pt x="4088794" y="775607"/>
                        </a:cubicBezTo>
                        <a:cubicBezTo>
                          <a:pt x="4063174" y="979528"/>
                          <a:pt x="4101597" y="1085994"/>
                          <a:pt x="4088794" y="1292673"/>
                        </a:cubicBezTo>
                        <a:cubicBezTo>
                          <a:pt x="4077282" y="1441916"/>
                          <a:pt x="3983489" y="1579523"/>
                          <a:pt x="3830253" y="1551214"/>
                        </a:cubicBezTo>
                        <a:cubicBezTo>
                          <a:pt x="3686702" y="1558740"/>
                          <a:pt x="3376626" y="1560029"/>
                          <a:pt x="3163533" y="1551214"/>
                        </a:cubicBezTo>
                        <a:cubicBezTo>
                          <a:pt x="2950440" y="1542399"/>
                          <a:pt x="2794544" y="1552223"/>
                          <a:pt x="2639682" y="1551214"/>
                        </a:cubicBezTo>
                        <a:cubicBezTo>
                          <a:pt x="2484820" y="1550205"/>
                          <a:pt x="2384739" y="1552596"/>
                          <a:pt x="2151548" y="1551214"/>
                        </a:cubicBezTo>
                        <a:cubicBezTo>
                          <a:pt x="1918357" y="1549832"/>
                          <a:pt x="1777692" y="1562464"/>
                          <a:pt x="1627697" y="1551214"/>
                        </a:cubicBezTo>
                        <a:cubicBezTo>
                          <a:pt x="1477702" y="1539964"/>
                          <a:pt x="1209754" y="1546389"/>
                          <a:pt x="1068129" y="1551214"/>
                        </a:cubicBezTo>
                        <a:cubicBezTo>
                          <a:pt x="926504" y="1556039"/>
                          <a:pt x="590921" y="1550727"/>
                          <a:pt x="258541" y="1551214"/>
                        </a:cubicBezTo>
                        <a:cubicBezTo>
                          <a:pt x="99085" y="1567760"/>
                          <a:pt x="28845" y="1441935"/>
                          <a:pt x="0" y="1292673"/>
                        </a:cubicBezTo>
                        <a:cubicBezTo>
                          <a:pt x="-23336" y="1178184"/>
                          <a:pt x="-11390" y="924380"/>
                          <a:pt x="0" y="754924"/>
                        </a:cubicBezTo>
                        <a:cubicBezTo>
                          <a:pt x="11390" y="585468"/>
                          <a:pt x="11034" y="388965"/>
                          <a:pt x="0" y="258541"/>
                        </a:cubicBezTo>
                        <a:close/>
                      </a:path>
                      <a:path w="4088794" h="1551214" stroke="0" extrusionOk="0">
                        <a:moveTo>
                          <a:pt x="0" y="258541"/>
                        </a:moveTo>
                        <a:cubicBezTo>
                          <a:pt x="-29833" y="97351"/>
                          <a:pt x="99776" y="5997"/>
                          <a:pt x="258541" y="0"/>
                        </a:cubicBezTo>
                        <a:cubicBezTo>
                          <a:pt x="435297" y="-25841"/>
                          <a:pt x="609957" y="30101"/>
                          <a:pt x="925261" y="0"/>
                        </a:cubicBezTo>
                        <a:cubicBezTo>
                          <a:pt x="1240565" y="-30101"/>
                          <a:pt x="1302144" y="8333"/>
                          <a:pt x="1484829" y="0"/>
                        </a:cubicBezTo>
                        <a:cubicBezTo>
                          <a:pt x="1667514" y="-8333"/>
                          <a:pt x="1749939" y="4786"/>
                          <a:pt x="2008680" y="0"/>
                        </a:cubicBezTo>
                        <a:cubicBezTo>
                          <a:pt x="2267421" y="-4786"/>
                          <a:pt x="2508076" y="-29459"/>
                          <a:pt x="2639682" y="0"/>
                        </a:cubicBezTo>
                        <a:cubicBezTo>
                          <a:pt x="2771288" y="29459"/>
                          <a:pt x="2960081" y="23797"/>
                          <a:pt x="3199251" y="0"/>
                        </a:cubicBezTo>
                        <a:cubicBezTo>
                          <a:pt x="3438421" y="-23797"/>
                          <a:pt x="3655626" y="7667"/>
                          <a:pt x="3830253" y="0"/>
                        </a:cubicBezTo>
                        <a:cubicBezTo>
                          <a:pt x="3971545" y="-14263"/>
                          <a:pt x="4083754" y="122757"/>
                          <a:pt x="4088794" y="258541"/>
                        </a:cubicBezTo>
                        <a:cubicBezTo>
                          <a:pt x="4080187" y="476340"/>
                          <a:pt x="4094204" y="590806"/>
                          <a:pt x="4088794" y="754924"/>
                        </a:cubicBezTo>
                        <a:cubicBezTo>
                          <a:pt x="4083384" y="919042"/>
                          <a:pt x="4069266" y="1158768"/>
                          <a:pt x="4088794" y="1292673"/>
                        </a:cubicBezTo>
                        <a:cubicBezTo>
                          <a:pt x="4108602" y="1464947"/>
                          <a:pt x="3976236" y="1584310"/>
                          <a:pt x="3830253" y="1551214"/>
                        </a:cubicBezTo>
                        <a:cubicBezTo>
                          <a:pt x="3678076" y="1546833"/>
                          <a:pt x="3546606" y="1559134"/>
                          <a:pt x="3342119" y="1551214"/>
                        </a:cubicBezTo>
                        <a:cubicBezTo>
                          <a:pt x="3137632" y="1543294"/>
                          <a:pt x="2998818" y="1580141"/>
                          <a:pt x="2675399" y="1551214"/>
                        </a:cubicBezTo>
                        <a:cubicBezTo>
                          <a:pt x="2351980" y="1522287"/>
                          <a:pt x="2357458" y="1556919"/>
                          <a:pt x="2151548" y="1551214"/>
                        </a:cubicBezTo>
                        <a:cubicBezTo>
                          <a:pt x="1945638" y="1545509"/>
                          <a:pt x="1809275" y="1535459"/>
                          <a:pt x="1556263" y="1551214"/>
                        </a:cubicBezTo>
                        <a:cubicBezTo>
                          <a:pt x="1303252" y="1566969"/>
                          <a:pt x="1156019" y="1539062"/>
                          <a:pt x="889543" y="1551214"/>
                        </a:cubicBezTo>
                        <a:cubicBezTo>
                          <a:pt x="623067" y="1563366"/>
                          <a:pt x="423860" y="1563754"/>
                          <a:pt x="258541" y="1551214"/>
                        </a:cubicBezTo>
                        <a:cubicBezTo>
                          <a:pt x="110452" y="1560693"/>
                          <a:pt x="10920" y="1443575"/>
                          <a:pt x="0" y="1292673"/>
                        </a:cubicBezTo>
                        <a:cubicBezTo>
                          <a:pt x="-22154" y="1180945"/>
                          <a:pt x="22267" y="940590"/>
                          <a:pt x="0" y="796290"/>
                        </a:cubicBezTo>
                        <a:cubicBezTo>
                          <a:pt x="-22267" y="651990"/>
                          <a:pt x="675" y="484066"/>
                          <a:pt x="0" y="258541"/>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A40A7953-4A30-D093-BFDB-D8FB327EAC28}"/>
              </a:ext>
            </a:extLst>
          </p:cNvPr>
          <p:cNvSpPr/>
          <p:nvPr/>
        </p:nvSpPr>
        <p:spPr>
          <a:xfrm>
            <a:off x="678796" y="1111116"/>
            <a:ext cx="1286933" cy="3138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动态量化</a:t>
            </a:r>
          </a:p>
        </p:txBody>
      </p:sp>
      <p:sp>
        <p:nvSpPr>
          <p:cNvPr id="5" name="圆角矩形 4">
            <a:extLst>
              <a:ext uri="{FF2B5EF4-FFF2-40B4-BE49-F238E27FC236}">
                <a16:creationId xmlns:a16="http://schemas.microsoft.com/office/drawing/2014/main" id="{D759D83F-77DB-A7A6-58C3-5439CCE03C7E}"/>
              </a:ext>
            </a:extLst>
          </p:cNvPr>
          <p:cNvSpPr/>
          <p:nvPr/>
        </p:nvSpPr>
        <p:spPr>
          <a:xfrm>
            <a:off x="2063990" y="1126241"/>
            <a:ext cx="1388294" cy="290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注意力机制</a:t>
            </a:r>
          </a:p>
        </p:txBody>
      </p:sp>
      <p:sp>
        <p:nvSpPr>
          <p:cNvPr id="6" name="圆角矩形 5">
            <a:extLst>
              <a:ext uri="{FF2B5EF4-FFF2-40B4-BE49-F238E27FC236}">
                <a16:creationId xmlns:a16="http://schemas.microsoft.com/office/drawing/2014/main" id="{1A7AEEC4-4A88-9084-8A67-C393AAED3356}"/>
              </a:ext>
            </a:extLst>
          </p:cNvPr>
          <p:cNvSpPr/>
          <p:nvPr/>
        </p:nvSpPr>
        <p:spPr>
          <a:xfrm>
            <a:off x="3545475" y="1111116"/>
            <a:ext cx="1719633" cy="2908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可训练参数管理</a:t>
            </a:r>
          </a:p>
        </p:txBody>
      </p:sp>
      <p:sp>
        <p:nvSpPr>
          <p:cNvPr id="7" name="圆角矩形 6">
            <a:extLst>
              <a:ext uri="{FF2B5EF4-FFF2-40B4-BE49-F238E27FC236}">
                <a16:creationId xmlns:a16="http://schemas.microsoft.com/office/drawing/2014/main" id="{DCD406E0-32A6-B9C6-1C7B-E0935EA5F610}"/>
              </a:ext>
            </a:extLst>
          </p:cNvPr>
          <p:cNvSpPr/>
          <p:nvPr/>
        </p:nvSpPr>
        <p:spPr>
          <a:xfrm>
            <a:off x="8641435" y="546532"/>
            <a:ext cx="880535" cy="361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重计算</a:t>
            </a:r>
          </a:p>
        </p:txBody>
      </p:sp>
      <p:sp>
        <p:nvSpPr>
          <p:cNvPr id="8" name="圆角矩形 7">
            <a:extLst>
              <a:ext uri="{FF2B5EF4-FFF2-40B4-BE49-F238E27FC236}">
                <a16:creationId xmlns:a16="http://schemas.microsoft.com/office/drawing/2014/main" id="{D2D04FC9-0A27-B0EC-AA61-FAC27328C6E1}"/>
              </a:ext>
            </a:extLst>
          </p:cNvPr>
          <p:cNvSpPr/>
          <p:nvPr/>
        </p:nvSpPr>
        <p:spPr>
          <a:xfrm>
            <a:off x="349326" y="2280339"/>
            <a:ext cx="1372377" cy="7447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Group Parameters Update</a:t>
            </a:r>
            <a:endParaRPr kumimoji="1" lang="zh-CN" altLang="en-US" sz="1600" dirty="0"/>
          </a:p>
        </p:txBody>
      </p:sp>
      <p:sp>
        <p:nvSpPr>
          <p:cNvPr id="9" name="圆角矩形 8">
            <a:extLst>
              <a:ext uri="{FF2B5EF4-FFF2-40B4-BE49-F238E27FC236}">
                <a16:creationId xmlns:a16="http://schemas.microsoft.com/office/drawing/2014/main" id="{0C211922-9D4E-AEE3-6466-92A28FF04E60}"/>
              </a:ext>
            </a:extLst>
          </p:cNvPr>
          <p:cNvSpPr/>
          <p:nvPr/>
        </p:nvSpPr>
        <p:spPr>
          <a:xfrm>
            <a:off x="7247421" y="290008"/>
            <a:ext cx="1348239" cy="694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智能内存管理</a:t>
            </a:r>
          </a:p>
        </p:txBody>
      </p:sp>
      <p:sp>
        <p:nvSpPr>
          <p:cNvPr id="10" name="圆角矩形 9">
            <a:extLst>
              <a:ext uri="{FF2B5EF4-FFF2-40B4-BE49-F238E27FC236}">
                <a16:creationId xmlns:a16="http://schemas.microsoft.com/office/drawing/2014/main" id="{3F9622AE-516E-EBE2-468C-0A28FE1778B9}"/>
              </a:ext>
            </a:extLst>
          </p:cNvPr>
          <p:cNvSpPr/>
          <p:nvPr/>
        </p:nvSpPr>
        <p:spPr>
          <a:xfrm>
            <a:off x="8940800" y="4784220"/>
            <a:ext cx="3915529" cy="979715"/>
          </a:xfrm>
          <a:prstGeom prst="roundRect">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异构计算</a:t>
            </a:r>
          </a:p>
        </p:txBody>
      </p:sp>
      <p:sp>
        <p:nvSpPr>
          <p:cNvPr id="15" name="圆角矩形 14">
            <a:extLst>
              <a:ext uri="{FF2B5EF4-FFF2-40B4-BE49-F238E27FC236}">
                <a16:creationId xmlns:a16="http://schemas.microsoft.com/office/drawing/2014/main" id="{D09DBC70-7358-3FD6-09F9-D6F8EE6BCB49}"/>
              </a:ext>
            </a:extLst>
          </p:cNvPr>
          <p:cNvSpPr/>
          <p:nvPr/>
        </p:nvSpPr>
        <p:spPr>
          <a:xfrm>
            <a:off x="7428668" y="3494410"/>
            <a:ext cx="474212" cy="69426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精度</a:t>
            </a:r>
          </a:p>
        </p:txBody>
      </p:sp>
      <p:sp>
        <p:nvSpPr>
          <p:cNvPr id="16" name="圆角矩形 15">
            <a:extLst>
              <a:ext uri="{FF2B5EF4-FFF2-40B4-BE49-F238E27FC236}">
                <a16:creationId xmlns:a16="http://schemas.microsoft.com/office/drawing/2014/main" id="{9B416EA5-71C8-1A38-3BAC-9015412C99C2}"/>
              </a:ext>
            </a:extLst>
          </p:cNvPr>
          <p:cNvSpPr/>
          <p:nvPr/>
        </p:nvSpPr>
        <p:spPr>
          <a:xfrm>
            <a:off x="10663988" y="3350361"/>
            <a:ext cx="263375" cy="69426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内存</a:t>
            </a:r>
          </a:p>
        </p:txBody>
      </p:sp>
      <p:sp>
        <p:nvSpPr>
          <p:cNvPr id="17" name="圆角矩形 16">
            <a:extLst>
              <a:ext uri="{FF2B5EF4-FFF2-40B4-BE49-F238E27FC236}">
                <a16:creationId xmlns:a16="http://schemas.microsoft.com/office/drawing/2014/main" id="{EDE4A035-8CBA-1FA4-C4CC-5BABF1124C09}"/>
              </a:ext>
            </a:extLst>
          </p:cNvPr>
          <p:cNvSpPr/>
          <p:nvPr/>
        </p:nvSpPr>
        <p:spPr>
          <a:xfrm>
            <a:off x="8216305" y="3494410"/>
            <a:ext cx="263375" cy="69426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算力</a:t>
            </a:r>
          </a:p>
        </p:txBody>
      </p:sp>
      <p:sp>
        <p:nvSpPr>
          <p:cNvPr id="2" name="圆角矩形 1">
            <a:extLst>
              <a:ext uri="{FF2B5EF4-FFF2-40B4-BE49-F238E27FC236}">
                <a16:creationId xmlns:a16="http://schemas.microsoft.com/office/drawing/2014/main" id="{55791CC4-7DA9-32F6-0D1D-B2D5AB794F8A}"/>
              </a:ext>
            </a:extLst>
          </p:cNvPr>
          <p:cNvSpPr/>
          <p:nvPr/>
        </p:nvSpPr>
        <p:spPr>
          <a:xfrm rot="5400000">
            <a:off x="467623" y="516950"/>
            <a:ext cx="770749" cy="3138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8</a:t>
            </a:r>
            <a:r>
              <a:rPr kumimoji="1" lang="zh-CN" altLang="en-US" sz="1600" dirty="0"/>
              <a:t>比特</a:t>
            </a:r>
          </a:p>
        </p:txBody>
      </p:sp>
      <p:sp>
        <p:nvSpPr>
          <p:cNvPr id="14" name="圆角矩形 13">
            <a:extLst>
              <a:ext uri="{FF2B5EF4-FFF2-40B4-BE49-F238E27FC236}">
                <a16:creationId xmlns:a16="http://schemas.microsoft.com/office/drawing/2014/main" id="{D495D766-A81F-9367-4135-17D148E4C8FE}"/>
              </a:ext>
            </a:extLst>
          </p:cNvPr>
          <p:cNvSpPr/>
          <p:nvPr/>
        </p:nvSpPr>
        <p:spPr>
          <a:xfrm rot="5400000">
            <a:off x="954254" y="516951"/>
            <a:ext cx="770749" cy="3138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4</a:t>
            </a:r>
            <a:r>
              <a:rPr kumimoji="1" lang="zh-CN" altLang="en-US" sz="1600" dirty="0"/>
              <a:t>比特</a:t>
            </a:r>
          </a:p>
        </p:txBody>
      </p:sp>
      <p:sp>
        <p:nvSpPr>
          <p:cNvPr id="18" name="圆角矩形 17">
            <a:extLst>
              <a:ext uri="{FF2B5EF4-FFF2-40B4-BE49-F238E27FC236}">
                <a16:creationId xmlns:a16="http://schemas.microsoft.com/office/drawing/2014/main" id="{8E099B14-6D6E-3671-F6A8-56F132EB3708}"/>
              </a:ext>
            </a:extLst>
          </p:cNvPr>
          <p:cNvSpPr/>
          <p:nvPr/>
        </p:nvSpPr>
        <p:spPr>
          <a:xfrm rot="5400000">
            <a:off x="1403158" y="516951"/>
            <a:ext cx="770749" cy="3138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1</a:t>
            </a:r>
            <a:r>
              <a:rPr kumimoji="1" lang="zh-CN" altLang="en-US" sz="1600" dirty="0"/>
              <a:t>比特</a:t>
            </a:r>
          </a:p>
        </p:txBody>
      </p:sp>
      <p:sp>
        <p:nvSpPr>
          <p:cNvPr id="19" name="圆角矩形 18">
            <a:extLst>
              <a:ext uri="{FF2B5EF4-FFF2-40B4-BE49-F238E27FC236}">
                <a16:creationId xmlns:a16="http://schemas.microsoft.com/office/drawing/2014/main" id="{66AE5322-25A5-543E-8761-3B57EBE2594D}"/>
              </a:ext>
            </a:extLst>
          </p:cNvPr>
          <p:cNvSpPr/>
          <p:nvPr/>
        </p:nvSpPr>
        <p:spPr>
          <a:xfrm rot="5400000">
            <a:off x="1903432" y="525268"/>
            <a:ext cx="789397" cy="303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稀疏</a:t>
            </a:r>
          </a:p>
        </p:txBody>
      </p:sp>
      <p:sp>
        <p:nvSpPr>
          <p:cNvPr id="21" name="圆角矩形 20">
            <a:extLst>
              <a:ext uri="{FF2B5EF4-FFF2-40B4-BE49-F238E27FC236}">
                <a16:creationId xmlns:a16="http://schemas.microsoft.com/office/drawing/2014/main" id="{60A8574F-F395-D655-F9C0-A7E441FCA6C8}"/>
              </a:ext>
            </a:extLst>
          </p:cNvPr>
          <p:cNvSpPr/>
          <p:nvPr/>
        </p:nvSpPr>
        <p:spPr>
          <a:xfrm rot="5400000">
            <a:off x="2393403" y="527010"/>
            <a:ext cx="789397" cy="303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局部</a:t>
            </a:r>
          </a:p>
        </p:txBody>
      </p:sp>
      <p:sp>
        <p:nvSpPr>
          <p:cNvPr id="22" name="圆角矩形 21">
            <a:extLst>
              <a:ext uri="{FF2B5EF4-FFF2-40B4-BE49-F238E27FC236}">
                <a16:creationId xmlns:a16="http://schemas.microsoft.com/office/drawing/2014/main" id="{0AF22983-C618-432F-2427-FEB240EE4225}"/>
              </a:ext>
            </a:extLst>
          </p:cNvPr>
          <p:cNvSpPr/>
          <p:nvPr/>
        </p:nvSpPr>
        <p:spPr>
          <a:xfrm rot="5400000">
            <a:off x="2905595" y="527010"/>
            <a:ext cx="789397" cy="3039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低秩</a:t>
            </a:r>
          </a:p>
        </p:txBody>
      </p:sp>
      <p:sp>
        <p:nvSpPr>
          <p:cNvPr id="23" name="圆角矩形 22">
            <a:extLst>
              <a:ext uri="{FF2B5EF4-FFF2-40B4-BE49-F238E27FC236}">
                <a16:creationId xmlns:a16="http://schemas.microsoft.com/office/drawing/2014/main" id="{34AD222D-0F2C-A637-4329-FBFF6EFA5672}"/>
              </a:ext>
            </a:extLst>
          </p:cNvPr>
          <p:cNvSpPr/>
          <p:nvPr/>
        </p:nvSpPr>
        <p:spPr>
          <a:xfrm rot="5400000">
            <a:off x="3397698" y="477726"/>
            <a:ext cx="794779" cy="368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dirty="0"/>
              <a:t>Adapter</a:t>
            </a:r>
            <a:endParaRPr kumimoji="1" lang="zh-CN" altLang="en-US" sz="1200" dirty="0"/>
          </a:p>
        </p:txBody>
      </p:sp>
      <p:sp>
        <p:nvSpPr>
          <p:cNvPr id="24" name="圆角矩形 23">
            <a:extLst>
              <a:ext uri="{FF2B5EF4-FFF2-40B4-BE49-F238E27FC236}">
                <a16:creationId xmlns:a16="http://schemas.microsoft.com/office/drawing/2014/main" id="{A0AB63D3-3B6C-DB12-35E7-D95FD7FC3F80}"/>
              </a:ext>
            </a:extLst>
          </p:cNvPr>
          <p:cNvSpPr/>
          <p:nvPr/>
        </p:nvSpPr>
        <p:spPr>
          <a:xfrm rot="5400000">
            <a:off x="3813288" y="500037"/>
            <a:ext cx="794779" cy="3236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Prefix</a:t>
            </a:r>
            <a:endParaRPr kumimoji="1" lang="zh-CN" altLang="en-US" sz="1600" dirty="0"/>
          </a:p>
        </p:txBody>
      </p:sp>
      <p:sp>
        <p:nvSpPr>
          <p:cNvPr id="25" name="圆角矩形 24">
            <a:extLst>
              <a:ext uri="{FF2B5EF4-FFF2-40B4-BE49-F238E27FC236}">
                <a16:creationId xmlns:a16="http://schemas.microsoft.com/office/drawing/2014/main" id="{A1C4BAAD-8571-D2D1-9FBB-F64344B97025}"/>
              </a:ext>
            </a:extLst>
          </p:cNvPr>
          <p:cNvSpPr/>
          <p:nvPr/>
        </p:nvSpPr>
        <p:spPr>
          <a:xfrm rot="5400000">
            <a:off x="4224941" y="514486"/>
            <a:ext cx="794782" cy="294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Lora</a:t>
            </a:r>
            <a:endParaRPr kumimoji="1" lang="zh-CN" altLang="en-US" sz="1600" dirty="0"/>
          </a:p>
        </p:txBody>
      </p:sp>
      <p:sp>
        <p:nvSpPr>
          <p:cNvPr id="26" name="圆角矩形 25">
            <a:extLst>
              <a:ext uri="{FF2B5EF4-FFF2-40B4-BE49-F238E27FC236}">
                <a16:creationId xmlns:a16="http://schemas.microsoft.com/office/drawing/2014/main" id="{4774F95E-C8AB-0776-3D3E-4B78BECF2FA9}"/>
              </a:ext>
            </a:extLst>
          </p:cNvPr>
          <p:cNvSpPr/>
          <p:nvPr/>
        </p:nvSpPr>
        <p:spPr>
          <a:xfrm rot="5400000">
            <a:off x="4627899" y="512623"/>
            <a:ext cx="794782" cy="2943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P</a:t>
            </a:r>
            <a:endParaRPr kumimoji="1" lang="zh-CN" altLang="en-US" sz="1600" dirty="0"/>
          </a:p>
        </p:txBody>
      </p:sp>
      <p:pic>
        <p:nvPicPr>
          <p:cNvPr id="28" name="图片 27">
            <a:extLst>
              <a:ext uri="{FF2B5EF4-FFF2-40B4-BE49-F238E27FC236}">
                <a16:creationId xmlns:a16="http://schemas.microsoft.com/office/drawing/2014/main" id="{B45BC2DA-3593-1255-4D1B-1CF01EBFCCB8}"/>
              </a:ext>
            </a:extLst>
          </p:cNvPr>
          <p:cNvPicPr>
            <a:picLocks noChangeAspect="1"/>
          </p:cNvPicPr>
          <p:nvPr/>
        </p:nvPicPr>
        <p:blipFill>
          <a:blip r:embed="rId2"/>
          <a:stretch>
            <a:fillRect/>
          </a:stretch>
        </p:blipFill>
        <p:spPr>
          <a:xfrm>
            <a:off x="7759024" y="1214580"/>
            <a:ext cx="3684917" cy="1918954"/>
          </a:xfrm>
          <a:prstGeom prst="rect">
            <a:avLst/>
          </a:prstGeom>
        </p:spPr>
      </p:pic>
      <p:sp>
        <p:nvSpPr>
          <p:cNvPr id="29" name="椭圆 28">
            <a:extLst>
              <a:ext uri="{FF2B5EF4-FFF2-40B4-BE49-F238E27FC236}">
                <a16:creationId xmlns:a16="http://schemas.microsoft.com/office/drawing/2014/main" id="{71E24208-53BE-8B39-788C-3F104BDCA11A}"/>
              </a:ext>
            </a:extLst>
          </p:cNvPr>
          <p:cNvSpPr>
            <a:spLocks noChangeAspect="1"/>
          </p:cNvSpPr>
          <p:nvPr/>
        </p:nvSpPr>
        <p:spPr>
          <a:xfrm>
            <a:off x="2239037" y="204522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31" name="椭圆 30">
            <a:extLst>
              <a:ext uri="{FF2B5EF4-FFF2-40B4-BE49-F238E27FC236}">
                <a16:creationId xmlns:a16="http://schemas.microsoft.com/office/drawing/2014/main" id="{658CBACF-FEA4-B817-61AF-AF57AE2984D2}"/>
              </a:ext>
            </a:extLst>
          </p:cNvPr>
          <p:cNvSpPr>
            <a:spLocks noChangeAspect="1"/>
          </p:cNvSpPr>
          <p:nvPr/>
        </p:nvSpPr>
        <p:spPr>
          <a:xfrm>
            <a:off x="2747331" y="204522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32" name="椭圆 31">
            <a:extLst>
              <a:ext uri="{FF2B5EF4-FFF2-40B4-BE49-F238E27FC236}">
                <a16:creationId xmlns:a16="http://schemas.microsoft.com/office/drawing/2014/main" id="{F967DD1F-8BF9-1ECC-C58B-7B1371EAD35D}"/>
              </a:ext>
            </a:extLst>
          </p:cNvPr>
          <p:cNvSpPr>
            <a:spLocks noChangeAspect="1"/>
          </p:cNvSpPr>
          <p:nvPr/>
        </p:nvSpPr>
        <p:spPr>
          <a:xfrm>
            <a:off x="3255625" y="204522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33" name="椭圆 32">
            <a:extLst>
              <a:ext uri="{FF2B5EF4-FFF2-40B4-BE49-F238E27FC236}">
                <a16:creationId xmlns:a16="http://schemas.microsoft.com/office/drawing/2014/main" id="{0837F4C3-0C37-D36B-9888-210DEF67696E}"/>
              </a:ext>
            </a:extLst>
          </p:cNvPr>
          <p:cNvSpPr>
            <a:spLocks noChangeAspect="1"/>
          </p:cNvSpPr>
          <p:nvPr/>
        </p:nvSpPr>
        <p:spPr>
          <a:xfrm>
            <a:off x="3763919" y="204522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34" name="椭圆 33">
            <a:extLst>
              <a:ext uri="{FF2B5EF4-FFF2-40B4-BE49-F238E27FC236}">
                <a16:creationId xmlns:a16="http://schemas.microsoft.com/office/drawing/2014/main" id="{8DFB5129-B081-CEDE-BC7E-EFBD0D4BDB40}"/>
              </a:ext>
            </a:extLst>
          </p:cNvPr>
          <p:cNvSpPr>
            <a:spLocks noChangeAspect="1"/>
          </p:cNvSpPr>
          <p:nvPr/>
        </p:nvSpPr>
        <p:spPr>
          <a:xfrm>
            <a:off x="2239763" y="2737669"/>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36" name="椭圆 35">
            <a:extLst>
              <a:ext uri="{FF2B5EF4-FFF2-40B4-BE49-F238E27FC236}">
                <a16:creationId xmlns:a16="http://schemas.microsoft.com/office/drawing/2014/main" id="{5802DF96-D6E0-05EB-46A0-83A98FC0E2A3}"/>
              </a:ext>
            </a:extLst>
          </p:cNvPr>
          <p:cNvSpPr>
            <a:spLocks noChangeAspect="1"/>
          </p:cNvSpPr>
          <p:nvPr/>
        </p:nvSpPr>
        <p:spPr>
          <a:xfrm>
            <a:off x="2748056" y="2737669"/>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37" name="椭圆 36">
            <a:extLst>
              <a:ext uri="{FF2B5EF4-FFF2-40B4-BE49-F238E27FC236}">
                <a16:creationId xmlns:a16="http://schemas.microsoft.com/office/drawing/2014/main" id="{32092B1E-B382-19D0-AC72-136ADA3A87C9}"/>
              </a:ext>
            </a:extLst>
          </p:cNvPr>
          <p:cNvSpPr>
            <a:spLocks noChangeAspect="1"/>
          </p:cNvSpPr>
          <p:nvPr/>
        </p:nvSpPr>
        <p:spPr>
          <a:xfrm>
            <a:off x="3256349" y="2737669"/>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38" name="椭圆 37">
            <a:extLst>
              <a:ext uri="{FF2B5EF4-FFF2-40B4-BE49-F238E27FC236}">
                <a16:creationId xmlns:a16="http://schemas.microsoft.com/office/drawing/2014/main" id="{B0B096FA-60DC-3CA4-5BA7-2C6E19189A8A}"/>
              </a:ext>
            </a:extLst>
          </p:cNvPr>
          <p:cNvSpPr>
            <a:spLocks noChangeAspect="1"/>
          </p:cNvSpPr>
          <p:nvPr/>
        </p:nvSpPr>
        <p:spPr>
          <a:xfrm>
            <a:off x="3764643" y="2737669"/>
            <a:ext cx="360000" cy="360000"/>
          </a:xfrm>
          <a:prstGeom prst="ellipse">
            <a:avLst/>
          </a:prstGeom>
          <a:solidFill>
            <a:schemeClr val="accent2">
              <a:alpha val="87641"/>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44" name="直线箭头连接符 43">
            <a:extLst>
              <a:ext uri="{FF2B5EF4-FFF2-40B4-BE49-F238E27FC236}">
                <a16:creationId xmlns:a16="http://schemas.microsoft.com/office/drawing/2014/main" id="{03B5B9A5-D0C8-7543-5380-550B776005EF}"/>
              </a:ext>
            </a:extLst>
          </p:cNvPr>
          <p:cNvCxnSpPr>
            <a:stCxn id="29" idx="6"/>
            <a:endCxn id="31" idx="2"/>
          </p:cNvCxnSpPr>
          <p:nvPr/>
        </p:nvCxnSpPr>
        <p:spPr>
          <a:xfrm>
            <a:off x="2599037" y="2225228"/>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018652A1-0C22-E1C6-A3DB-963869770A9D}"/>
              </a:ext>
            </a:extLst>
          </p:cNvPr>
          <p:cNvCxnSpPr>
            <a:cxnSpLocks/>
            <a:stCxn id="31" idx="6"/>
            <a:endCxn id="32" idx="2"/>
          </p:cNvCxnSpPr>
          <p:nvPr/>
        </p:nvCxnSpPr>
        <p:spPr>
          <a:xfrm>
            <a:off x="3107331" y="2225228"/>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EE88EADD-243C-8C09-D718-472D790205E3}"/>
              </a:ext>
            </a:extLst>
          </p:cNvPr>
          <p:cNvCxnSpPr>
            <a:cxnSpLocks/>
            <a:stCxn id="32" idx="6"/>
            <a:endCxn id="33" idx="2"/>
          </p:cNvCxnSpPr>
          <p:nvPr/>
        </p:nvCxnSpPr>
        <p:spPr>
          <a:xfrm>
            <a:off x="3615625" y="2225228"/>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22F651EB-A738-31D9-8552-66F2540460F8}"/>
              </a:ext>
            </a:extLst>
          </p:cNvPr>
          <p:cNvCxnSpPr>
            <a:cxnSpLocks/>
            <a:stCxn id="38" idx="0"/>
            <a:endCxn id="33" idx="4"/>
          </p:cNvCxnSpPr>
          <p:nvPr/>
        </p:nvCxnSpPr>
        <p:spPr>
          <a:xfrm flipH="1" flipV="1">
            <a:off x="3943919" y="2405228"/>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B5ECE1FA-4AAF-ADEF-385F-5F2ED38B75C3}"/>
              </a:ext>
            </a:extLst>
          </p:cNvPr>
          <p:cNvCxnSpPr>
            <a:cxnSpLocks/>
            <a:stCxn id="37" idx="0"/>
            <a:endCxn id="32" idx="4"/>
          </p:cNvCxnSpPr>
          <p:nvPr/>
        </p:nvCxnSpPr>
        <p:spPr>
          <a:xfrm flipH="1" flipV="1">
            <a:off x="3435625" y="2405228"/>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65BE2C62-B255-B247-1505-57DB502DAB6F}"/>
              </a:ext>
            </a:extLst>
          </p:cNvPr>
          <p:cNvCxnSpPr>
            <a:cxnSpLocks/>
            <a:stCxn id="36" idx="0"/>
            <a:endCxn id="31" idx="4"/>
          </p:cNvCxnSpPr>
          <p:nvPr/>
        </p:nvCxnSpPr>
        <p:spPr>
          <a:xfrm flipH="1" flipV="1">
            <a:off x="2927331" y="2405228"/>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84300C58-708B-BD50-C5E1-1DB6128BC1C3}"/>
              </a:ext>
            </a:extLst>
          </p:cNvPr>
          <p:cNvCxnSpPr>
            <a:cxnSpLocks/>
            <a:stCxn id="34" idx="0"/>
            <a:endCxn id="29" idx="4"/>
          </p:cNvCxnSpPr>
          <p:nvPr/>
        </p:nvCxnSpPr>
        <p:spPr>
          <a:xfrm flipH="1" flipV="1">
            <a:off x="2419037" y="2405228"/>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92E8E610-A12C-0239-4FAE-0A2FEE42279B}"/>
              </a:ext>
            </a:extLst>
          </p:cNvPr>
          <p:cNvSpPr>
            <a:spLocks noChangeAspect="1"/>
          </p:cNvSpPr>
          <p:nvPr/>
        </p:nvSpPr>
        <p:spPr>
          <a:xfrm>
            <a:off x="4565298" y="205960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65" name="椭圆 64">
            <a:extLst>
              <a:ext uri="{FF2B5EF4-FFF2-40B4-BE49-F238E27FC236}">
                <a16:creationId xmlns:a16="http://schemas.microsoft.com/office/drawing/2014/main" id="{D8204F75-78E9-27DD-A99C-DE15ECA47AB6}"/>
              </a:ext>
            </a:extLst>
          </p:cNvPr>
          <p:cNvSpPr>
            <a:spLocks noChangeAspect="1"/>
          </p:cNvSpPr>
          <p:nvPr/>
        </p:nvSpPr>
        <p:spPr>
          <a:xfrm>
            <a:off x="5073592" y="205960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66" name="椭圆 65">
            <a:extLst>
              <a:ext uri="{FF2B5EF4-FFF2-40B4-BE49-F238E27FC236}">
                <a16:creationId xmlns:a16="http://schemas.microsoft.com/office/drawing/2014/main" id="{BFD4DC91-AEA7-82D4-A4DA-3F326DFBCD95}"/>
              </a:ext>
            </a:extLst>
          </p:cNvPr>
          <p:cNvSpPr>
            <a:spLocks noChangeAspect="1"/>
          </p:cNvSpPr>
          <p:nvPr/>
        </p:nvSpPr>
        <p:spPr>
          <a:xfrm>
            <a:off x="5581886" y="205960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67" name="椭圆 66">
            <a:extLst>
              <a:ext uri="{FF2B5EF4-FFF2-40B4-BE49-F238E27FC236}">
                <a16:creationId xmlns:a16="http://schemas.microsoft.com/office/drawing/2014/main" id="{39979843-9E9B-65A6-28B8-BB4A6D8897B9}"/>
              </a:ext>
            </a:extLst>
          </p:cNvPr>
          <p:cNvSpPr>
            <a:spLocks noChangeAspect="1"/>
          </p:cNvSpPr>
          <p:nvPr/>
        </p:nvSpPr>
        <p:spPr>
          <a:xfrm>
            <a:off x="6090180" y="2059604"/>
            <a:ext cx="360000" cy="3600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68" name="椭圆 67">
            <a:extLst>
              <a:ext uri="{FF2B5EF4-FFF2-40B4-BE49-F238E27FC236}">
                <a16:creationId xmlns:a16="http://schemas.microsoft.com/office/drawing/2014/main" id="{E81A0D0F-3F7D-F2DC-D4E3-7C8482F9556F}"/>
              </a:ext>
            </a:extLst>
          </p:cNvPr>
          <p:cNvSpPr>
            <a:spLocks noChangeAspect="1"/>
          </p:cNvSpPr>
          <p:nvPr/>
        </p:nvSpPr>
        <p:spPr>
          <a:xfrm>
            <a:off x="4566024" y="275204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69" name="椭圆 68">
            <a:extLst>
              <a:ext uri="{FF2B5EF4-FFF2-40B4-BE49-F238E27FC236}">
                <a16:creationId xmlns:a16="http://schemas.microsoft.com/office/drawing/2014/main" id="{971C7255-8BDF-A904-BD08-26E46EF22362}"/>
              </a:ext>
            </a:extLst>
          </p:cNvPr>
          <p:cNvSpPr>
            <a:spLocks noChangeAspect="1"/>
          </p:cNvSpPr>
          <p:nvPr/>
        </p:nvSpPr>
        <p:spPr>
          <a:xfrm>
            <a:off x="5074317" y="275204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70" name="椭圆 69">
            <a:extLst>
              <a:ext uri="{FF2B5EF4-FFF2-40B4-BE49-F238E27FC236}">
                <a16:creationId xmlns:a16="http://schemas.microsoft.com/office/drawing/2014/main" id="{D3D7C525-9568-DFA6-89A5-E9CDE7CD5EDB}"/>
              </a:ext>
            </a:extLst>
          </p:cNvPr>
          <p:cNvSpPr>
            <a:spLocks noChangeAspect="1"/>
          </p:cNvSpPr>
          <p:nvPr/>
        </p:nvSpPr>
        <p:spPr>
          <a:xfrm>
            <a:off x="5582610" y="275204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71" name="椭圆 70">
            <a:extLst>
              <a:ext uri="{FF2B5EF4-FFF2-40B4-BE49-F238E27FC236}">
                <a16:creationId xmlns:a16="http://schemas.microsoft.com/office/drawing/2014/main" id="{FBAEFEF8-F5EB-0043-20BC-B995E4AA9122}"/>
              </a:ext>
            </a:extLst>
          </p:cNvPr>
          <p:cNvSpPr>
            <a:spLocks noChangeAspect="1"/>
          </p:cNvSpPr>
          <p:nvPr/>
        </p:nvSpPr>
        <p:spPr>
          <a:xfrm>
            <a:off x="6090904" y="275204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72" name="直线箭头连接符 71">
            <a:extLst>
              <a:ext uri="{FF2B5EF4-FFF2-40B4-BE49-F238E27FC236}">
                <a16:creationId xmlns:a16="http://schemas.microsoft.com/office/drawing/2014/main" id="{6F3D0BAC-1D4C-5906-91DB-3E0FE9B3B29E}"/>
              </a:ext>
            </a:extLst>
          </p:cNvPr>
          <p:cNvCxnSpPr>
            <a:stCxn id="64" idx="6"/>
            <a:endCxn id="65" idx="2"/>
          </p:cNvCxnSpPr>
          <p:nvPr/>
        </p:nvCxnSpPr>
        <p:spPr>
          <a:xfrm>
            <a:off x="4925298" y="2239604"/>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3" name="直线箭头连接符 72">
            <a:extLst>
              <a:ext uri="{FF2B5EF4-FFF2-40B4-BE49-F238E27FC236}">
                <a16:creationId xmlns:a16="http://schemas.microsoft.com/office/drawing/2014/main" id="{62E265BD-A890-B339-107D-C2540EC804E3}"/>
              </a:ext>
            </a:extLst>
          </p:cNvPr>
          <p:cNvCxnSpPr>
            <a:cxnSpLocks/>
            <a:stCxn id="65" idx="6"/>
            <a:endCxn id="66" idx="2"/>
          </p:cNvCxnSpPr>
          <p:nvPr/>
        </p:nvCxnSpPr>
        <p:spPr>
          <a:xfrm>
            <a:off x="5433592" y="2239604"/>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4" name="直线箭头连接符 73">
            <a:extLst>
              <a:ext uri="{FF2B5EF4-FFF2-40B4-BE49-F238E27FC236}">
                <a16:creationId xmlns:a16="http://schemas.microsoft.com/office/drawing/2014/main" id="{9DBF4BBF-F67F-8814-AB4A-6C97839E45A4}"/>
              </a:ext>
            </a:extLst>
          </p:cNvPr>
          <p:cNvCxnSpPr>
            <a:cxnSpLocks/>
            <a:stCxn id="66" idx="6"/>
            <a:endCxn id="67" idx="2"/>
          </p:cNvCxnSpPr>
          <p:nvPr/>
        </p:nvCxnSpPr>
        <p:spPr>
          <a:xfrm>
            <a:off x="5941886" y="2239604"/>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BAB5F671-FB94-35E8-C563-86F69D8E7E00}"/>
              </a:ext>
            </a:extLst>
          </p:cNvPr>
          <p:cNvCxnSpPr>
            <a:cxnSpLocks/>
            <a:stCxn id="71" idx="0"/>
            <a:endCxn id="67" idx="4"/>
          </p:cNvCxnSpPr>
          <p:nvPr/>
        </p:nvCxnSpPr>
        <p:spPr>
          <a:xfrm flipH="1" flipV="1">
            <a:off x="6270180" y="2419604"/>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2BA0DB82-F79C-A599-D1F6-CC4FA4D06D16}"/>
              </a:ext>
            </a:extLst>
          </p:cNvPr>
          <p:cNvCxnSpPr>
            <a:cxnSpLocks/>
            <a:stCxn id="70" idx="0"/>
            <a:endCxn id="66" idx="4"/>
          </p:cNvCxnSpPr>
          <p:nvPr/>
        </p:nvCxnSpPr>
        <p:spPr>
          <a:xfrm flipH="1" flipV="1">
            <a:off x="5761886" y="2419604"/>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FDFB5379-B89F-0D17-EFE2-B05689DF2C94}"/>
              </a:ext>
            </a:extLst>
          </p:cNvPr>
          <p:cNvCxnSpPr>
            <a:cxnSpLocks/>
            <a:stCxn id="69" idx="0"/>
            <a:endCxn id="65" idx="4"/>
          </p:cNvCxnSpPr>
          <p:nvPr/>
        </p:nvCxnSpPr>
        <p:spPr>
          <a:xfrm flipH="1" flipV="1">
            <a:off x="5253592" y="2419604"/>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CAD0D658-3D1C-CF59-F984-9D009B94DAF0}"/>
              </a:ext>
            </a:extLst>
          </p:cNvPr>
          <p:cNvCxnSpPr>
            <a:cxnSpLocks/>
            <a:stCxn id="68" idx="0"/>
            <a:endCxn id="64" idx="4"/>
          </p:cNvCxnSpPr>
          <p:nvPr/>
        </p:nvCxnSpPr>
        <p:spPr>
          <a:xfrm flipH="1" flipV="1">
            <a:off x="4745298" y="2419604"/>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9" name="文本框 78">
            <a:extLst>
              <a:ext uri="{FF2B5EF4-FFF2-40B4-BE49-F238E27FC236}">
                <a16:creationId xmlns:a16="http://schemas.microsoft.com/office/drawing/2014/main" id="{33F84E49-3B39-0EB8-931D-9785DA25744A}"/>
              </a:ext>
            </a:extLst>
          </p:cNvPr>
          <p:cNvSpPr txBox="1"/>
          <p:nvPr/>
        </p:nvSpPr>
        <p:spPr>
          <a:xfrm>
            <a:off x="2353357" y="1676187"/>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Backward</a:t>
            </a:r>
            <a:r>
              <a:rPr kumimoji="1" lang="zh-CN" altLang="en-US" sz="1200" dirty="0">
                <a:latin typeface="+mj-ea"/>
                <a:ea typeface="+mj-ea"/>
              </a:rPr>
              <a:t> </a:t>
            </a:r>
            <a:r>
              <a:rPr kumimoji="1" lang="en-US" altLang="zh-CN" sz="1200" dirty="0">
                <a:latin typeface="+mj-ea"/>
                <a:ea typeface="+mj-ea"/>
              </a:rPr>
              <a:t>Step1</a:t>
            </a:r>
            <a:endParaRPr kumimoji="1" lang="zh-CN" altLang="en-US" sz="1200" dirty="0">
              <a:latin typeface="+mj-ea"/>
              <a:ea typeface="+mj-ea"/>
            </a:endParaRPr>
          </a:p>
        </p:txBody>
      </p:sp>
      <p:sp>
        <p:nvSpPr>
          <p:cNvPr id="80" name="文本框 79">
            <a:extLst>
              <a:ext uri="{FF2B5EF4-FFF2-40B4-BE49-F238E27FC236}">
                <a16:creationId xmlns:a16="http://schemas.microsoft.com/office/drawing/2014/main" id="{1438E504-5F90-0B4E-FF7F-6D0264311D90}"/>
              </a:ext>
            </a:extLst>
          </p:cNvPr>
          <p:cNvSpPr txBox="1"/>
          <p:nvPr/>
        </p:nvSpPr>
        <p:spPr>
          <a:xfrm>
            <a:off x="4660486" y="1708405"/>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Update</a:t>
            </a:r>
            <a:r>
              <a:rPr kumimoji="1" lang="zh-CN" altLang="en-US" sz="1200" dirty="0">
                <a:latin typeface="+mj-ea"/>
                <a:ea typeface="+mj-ea"/>
              </a:rPr>
              <a:t> </a:t>
            </a:r>
            <a:r>
              <a:rPr kumimoji="1" lang="en-US" altLang="zh-CN" sz="1200" dirty="0">
                <a:latin typeface="+mj-ea"/>
                <a:ea typeface="+mj-ea"/>
              </a:rPr>
              <a:t>Step1</a:t>
            </a:r>
            <a:endParaRPr kumimoji="1" lang="zh-CN" altLang="en-US" sz="1200" dirty="0">
              <a:latin typeface="+mj-ea"/>
              <a:ea typeface="+mj-ea"/>
            </a:endParaRPr>
          </a:p>
        </p:txBody>
      </p:sp>
      <p:sp>
        <p:nvSpPr>
          <p:cNvPr id="81" name="椭圆 80">
            <a:extLst>
              <a:ext uri="{FF2B5EF4-FFF2-40B4-BE49-F238E27FC236}">
                <a16:creationId xmlns:a16="http://schemas.microsoft.com/office/drawing/2014/main" id="{56B7A406-F6CD-5D1E-1BDF-103FCD51B45E}"/>
              </a:ext>
            </a:extLst>
          </p:cNvPr>
          <p:cNvSpPr>
            <a:spLocks noChangeAspect="1"/>
          </p:cNvSpPr>
          <p:nvPr/>
        </p:nvSpPr>
        <p:spPr>
          <a:xfrm>
            <a:off x="2186151" y="3731143"/>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82" name="椭圆 81">
            <a:extLst>
              <a:ext uri="{FF2B5EF4-FFF2-40B4-BE49-F238E27FC236}">
                <a16:creationId xmlns:a16="http://schemas.microsoft.com/office/drawing/2014/main" id="{AD300160-7191-81AC-1457-A0C112D477D3}"/>
              </a:ext>
            </a:extLst>
          </p:cNvPr>
          <p:cNvSpPr>
            <a:spLocks noChangeAspect="1"/>
          </p:cNvSpPr>
          <p:nvPr/>
        </p:nvSpPr>
        <p:spPr>
          <a:xfrm>
            <a:off x="2694445" y="3731143"/>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83" name="椭圆 82">
            <a:extLst>
              <a:ext uri="{FF2B5EF4-FFF2-40B4-BE49-F238E27FC236}">
                <a16:creationId xmlns:a16="http://schemas.microsoft.com/office/drawing/2014/main" id="{15556BC6-76D6-03B3-3C22-D05563A9956B}"/>
              </a:ext>
            </a:extLst>
          </p:cNvPr>
          <p:cNvSpPr>
            <a:spLocks noChangeAspect="1"/>
          </p:cNvSpPr>
          <p:nvPr/>
        </p:nvSpPr>
        <p:spPr>
          <a:xfrm>
            <a:off x="3202739" y="3731143"/>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84" name="椭圆 83">
            <a:extLst>
              <a:ext uri="{FF2B5EF4-FFF2-40B4-BE49-F238E27FC236}">
                <a16:creationId xmlns:a16="http://schemas.microsoft.com/office/drawing/2014/main" id="{D5E11A94-FDB7-FA98-435C-868BBCC65708}"/>
              </a:ext>
            </a:extLst>
          </p:cNvPr>
          <p:cNvSpPr>
            <a:spLocks noChangeAspect="1"/>
          </p:cNvSpPr>
          <p:nvPr/>
        </p:nvSpPr>
        <p:spPr>
          <a:xfrm>
            <a:off x="3711033" y="3731143"/>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85" name="椭圆 84">
            <a:extLst>
              <a:ext uri="{FF2B5EF4-FFF2-40B4-BE49-F238E27FC236}">
                <a16:creationId xmlns:a16="http://schemas.microsoft.com/office/drawing/2014/main" id="{E57249F9-628A-1575-71B9-8E10377C2E4C}"/>
              </a:ext>
            </a:extLst>
          </p:cNvPr>
          <p:cNvSpPr>
            <a:spLocks noChangeAspect="1"/>
          </p:cNvSpPr>
          <p:nvPr/>
        </p:nvSpPr>
        <p:spPr>
          <a:xfrm>
            <a:off x="2186877" y="442358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86" name="椭圆 85">
            <a:extLst>
              <a:ext uri="{FF2B5EF4-FFF2-40B4-BE49-F238E27FC236}">
                <a16:creationId xmlns:a16="http://schemas.microsoft.com/office/drawing/2014/main" id="{5AC02381-0770-E946-890C-F6F5C3466383}"/>
              </a:ext>
            </a:extLst>
          </p:cNvPr>
          <p:cNvSpPr>
            <a:spLocks noChangeAspect="1"/>
          </p:cNvSpPr>
          <p:nvPr/>
        </p:nvSpPr>
        <p:spPr>
          <a:xfrm>
            <a:off x="2695170" y="442358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87" name="椭圆 86">
            <a:extLst>
              <a:ext uri="{FF2B5EF4-FFF2-40B4-BE49-F238E27FC236}">
                <a16:creationId xmlns:a16="http://schemas.microsoft.com/office/drawing/2014/main" id="{747E241E-85B6-D29D-E81B-966A1359124D}"/>
              </a:ext>
            </a:extLst>
          </p:cNvPr>
          <p:cNvSpPr>
            <a:spLocks noChangeAspect="1"/>
          </p:cNvSpPr>
          <p:nvPr/>
        </p:nvSpPr>
        <p:spPr>
          <a:xfrm>
            <a:off x="3203463" y="4423584"/>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88" name="椭圆 87">
            <a:extLst>
              <a:ext uri="{FF2B5EF4-FFF2-40B4-BE49-F238E27FC236}">
                <a16:creationId xmlns:a16="http://schemas.microsoft.com/office/drawing/2014/main" id="{B01CABE0-2604-57DF-2F88-F7C5B4D0A053}"/>
              </a:ext>
            </a:extLst>
          </p:cNvPr>
          <p:cNvSpPr>
            <a:spLocks noChangeAspect="1"/>
          </p:cNvSpPr>
          <p:nvPr/>
        </p:nvSpPr>
        <p:spPr>
          <a:xfrm>
            <a:off x="3711757" y="442358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89" name="直线箭头连接符 88">
            <a:extLst>
              <a:ext uri="{FF2B5EF4-FFF2-40B4-BE49-F238E27FC236}">
                <a16:creationId xmlns:a16="http://schemas.microsoft.com/office/drawing/2014/main" id="{590B0E55-A596-6FE4-FAC1-03258B26A2CA}"/>
              </a:ext>
            </a:extLst>
          </p:cNvPr>
          <p:cNvCxnSpPr>
            <a:stCxn id="81" idx="6"/>
            <a:endCxn id="82" idx="2"/>
          </p:cNvCxnSpPr>
          <p:nvPr/>
        </p:nvCxnSpPr>
        <p:spPr>
          <a:xfrm>
            <a:off x="2546151" y="391114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11BF4EA9-3BF8-7F68-5227-C03A2B326179}"/>
              </a:ext>
            </a:extLst>
          </p:cNvPr>
          <p:cNvCxnSpPr>
            <a:cxnSpLocks/>
            <a:stCxn id="82" idx="6"/>
            <a:endCxn id="83" idx="2"/>
          </p:cNvCxnSpPr>
          <p:nvPr/>
        </p:nvCxnSpPr>
        <p:spPr>
          <a:xfrm>
            <a:off x="3054445" y="391114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线箭头连接符 90">
            <a:extLst>
              <a:ext uri="{FF2B5EF4-FFF2-40B4-BE49-F238E27FC236}">
                <a16:creationId xmlns:a16="http://schemas.microsoft.com/office/drawing/2014/main" id="{FCE392C9-C6F9-4FBB-6B10-F44C5EED6B70}"/>
              </a:ext>
            </a:extLst>
          </p:cNvPr>
          <p:cNvCxnSpPr>
            <a:cxnSpLocks/>
            <a:stCxn id="83" idx="6"/>
            <a:endCxn id="84" idx="2"/>
          </p:cNvCxnSpPr>
          <p:nvPr/>
        </p:nvCxnSpPr>
        <p:spPr>
          <a:xfrm>
            <a:off x="3562739" y="391114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线箭头连接符 91">
            <a:extLst>
              <a:ext uri="{FF2B5EF4-FFF2-40B4-BE49-F238E27FC236}">
                <a16:creationId xmlns:a16="http://schemas.microsoft.com/office/drawing/2014/main" id="{A0A44BFE-F8EC-B95C-BCF2-4DF6A4FECF7C}"/>
              </a:ext>
            </a:extLst>
          </p:cNvPr>
          <p:cNvCxnSpPr>
            <a:cxnSpLocks/>
            <a:stCxn id="88" idx="0"/>
            <a:endCxn id="84" idx="4"/>
          </p:cNvCxnSpPr>
          <p:nvPr/>
        </p:nvCxnSpPr>
        <p:spPr>
          <a:xfrm flipH="1" flipV="1">
            <a:off x="3891033" y="4091143"/>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3" name="直线箭头连接符 92">
            <a:extLst>
              <a:ext uri="{FF2B5EF4-FFF2-40B4-BE49-F238E27FC236}">
                <a16:creationId xmlns:a16="http://schemas.microsoft.com/office/drawing/2014/main" id="{F1521D86-3C2D-4E89-BF09-2214977D286F}"/>
              </a:ext>
            </a:extLst>
          </p:cNvPr>
          <p:cNvCxnSpPr>
            <a:cxnSpLocks/>
            <a:stCxn id="87" idx="0"/>
            <a:endCxn id="83" idx="4"/>
          </p:cNvCxnSpPr>
          <p:nvPr/>
        </p:nvCxnSpPr>
        <p:spPr>
          <a:xfrm flipH="1" flipV="1">
            <a:off x="3382739" y="4091143"/>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4" name="直线箭头连接符 93">
            <a:extLst>
              <a:ext uri="{FF2B5EF4-FFF2-40B4-BE49-F238E27FC236}">
                <a16:creationId xmlns:a16="http://schemas.microsoft.com/office/drawing/2014/main" id="{8546DD6F-B52A-CFBA-BED2-82112F22AC0C}"/>
              </a:ext>
            </a:extLst>
          </p:cNvPr>
          <p:cNvCxnSpPr>
            <a:cxnSpLocks/>
            <a:stCxn id="86" idx="0"/>
            <a:endCxn id="82" idx="4"/>
          </p:cNvCxnSpPr>
          <p:nvPr/>
        </p:nvCxnSpPr>
        <p:spPr>
          <a:xfrm flipH="1" flipV="1">
            <a:off x="2874445" y="4091143"/>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5" name="直线箭头连接符 94">
            <a:extLst>
              <a:ext uri="{FF2B5EF4-FFF2-40B4-BE49-F238E27FC236}">
                <a16:creationId xmlns:a16="http://schemas.microsoft.com/office/drawing/2014/main" id="{1C6C9A53-3009-D5A9-7194-913E27B788A3}"/>
              </a:ext>
            </a:extLst>
          </p:cNvPr>
          <p:cNvCxnSpPr>
            <a:cxnSpLocks/>
            <a:stCxn id="85" idx="0"/>
            <a:endCxn id="81" idx="4"/>
          </p:cNvCxnSpPr>
          <p:nvPr/>
        </p:nvCxnSpPr>
        <p:spPr>
          <a:xfrm flipH="1" flipV="1">
            <a:off x="2366151" y="4091143"/>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6" name="椭圆 95">
            <a:extLst>
              <a:ext uri="{FF2B5EF4-FFF2-40B4-BE49-F238E27FC236}">
                <a16:creationId xmlns:a16="http://schemas.microsoft.com/office/drawing/2014/main" id="{AD4C9B2E-ABDD-2A39-8D11-84C68F3DA041}"/>
              </a:ext>
            </a:extLst>
          </p:cNvPr>
          <p:cNvSpPr>
            <a:spLocks noChangeAspect="1"/>
          </p:cNvSpPr>
          <p:nvPr/>
        </p:nvSpPr>
        <p:spPr>
          <a:xfrm>
            <a:off x="4512412" y="3745519"/>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97" name="椭圆 96">
            <a:extLst>
              <a:ext uri="{FF2B5EF4-FFF2-40B4-BE49-F238E27FC236}">
                <a16:creationId xmlns:a16="http://schemas.microsoft.com/office/drawing/2014/main" id="{7AF11F0D-3BAC-F505-0FEF-DD94EF236E73}"/>
              </a:ext>
            </a:extLst>
          </p:cNvPr>
          <p:cNvSpPr>
            <a:spLocks noChangeAspect="1"/>
          </p:cNvSpPr>
          <p:nvPr/>
        </p:nvSpPr>
        <p:spPr>
          <a:xfrm>
            <a:off x="5020706" y="3745519"/>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98" name="椭圆 97">
            <a:extLst>
              <a:ext uri="{FF2B5EF4-FFF2-40B4-BE49-F238E27FC236}">
                <a16:creationId xmlns:a16="http://schemas.microsoft.com/office/drawing/2014/main" id="{A74A959E-94F9-836E-3DDB-36A84BDDC805}"/>
              </a:ext>
            </a:extLst>
          </p:cNvPr>
          <p:cNvSpPr>
            <a:spLocks noChangeAspect="1"/>
          </p:cNvSpPr>
          <p:nvPr/>
        </p:nvSpPr>
        <p:spPr>
          <a:xfrm>
            <a:off x="5529000" y="3745519"/>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99" name="椭圆 98">
            <a:extLst>
              <a:ext uri="{FF2B5EF4-FFF2-40B4-BE49-F238E27FC236}">
                <a16:creationId xmlns:a16="http://schemas.microsoft.com/office/drawing/2014/main" id="{653A49E2-8EBC-6EB7-6817-D079532391B2}"/>
              </a:ext>
            </a:extLst>
          </p:cNvPr>
          <p:cNvSpPr>
            <a:spLocks noChangeAspect="1"/>
          </p:cNvSpPr>
          <p:nvPr/>
        </p:nvSpPr>
        <p:spPr>
          <a:xfrm>
            <a:off x="6037294" y="3745519"/>
            <a:ext cx="360000" cy="3600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100" name="椭圆 99">
            <a:extLst>
              <a:ext uri="{FF2B5EF4-FFF2-40B4-BE49-F238E27FC236}">
                <a16:creationId xmlns:a16="http://schemas.microsoft.com/office/drawing/2014/main" id="{76834B21-B5AC-3DD9-93B2-FA33654B958E}"/>
              </a:ext>
            </a:extLst>
          </p:cNvPr>
          <p:cNvSpPr>
            <a:spLocks noChangeAspect="1"/>
          </p:cNvSpPr>
          <p:nvPr/>
        </p:nvSpPr>
        <p:spPr>
          <a:xfrm>
            <a:off x="4509104" y="4437960"/>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101" name="椭圆 100">
            <a:extLst>
              <a:ext uri="{FF2B5EF4-FFF2-40B4-BE49-F238E27FC236}">
                <a16:creationId xmlns:a16="http://schemas.microsoft.com/office/drawing/2014/main" id="{2B81F70F-A56D-E14E-D188-FBEC73012DDD}"/>
              </a:ext>
            </a:extLst>
          </p:cNvPr>
          <p:cNvSpPr>
            <a:spLocks noChangeAspect="1"/>
          </p:cNvSpPr>
          <p:nvPr/>
        </p:nvSpPr>
        <p:spPr>
          <a:xfrm>
            <a:off x="5017397" y="4437960"/>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102" name="椭圆 101">
            <a:extLst>
              <a:ext uri="{FF2B5EF4-FFF2-40B4-BE49-F238E27FC236}">
                <a16:creationId xmlns:a16="http://schemas.microsoft.com/office/drawing/2014/main" id="{3F0F8D5F-EB5A-7722-9EB3-E640FFC91BB7}"/>
              </a:ext>
            </a:extLst>
          </p:cNvPr>
          <p:cNvSpPr>
            <a:spLocks noChangeAspect="1"/>
          </p:cNvSpPr>
          <p:nvPr/>
        </p:nvSpPr>
        <p:spPr>
          <a:xfrm>
            <a:off x="5525690" y="4437960"/>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103" name="椭圆 102">
            <a:extLst>
              <a:ext uri="{FF2B5EF4-FFF2-40B4-BE49-F238E27FC236}">
                <a16:creationId xmlns:a16="http://schemas.microsoft.com/office/drawing/2014/main" id="{01BF4EA8-646D-B293-0572-8169812144B7}"/>
              </a:ext>
            </a:extLst>
          </p:cNvPr>
          <p:cNvSpPr>
            <a:spLocks noChangeAspect="1"/>
          </p:cNvSpPr>
          <p:nvPr/>
        </p:nvSpPr>
        <p:spPr>
          <a:xfrm>
            <a:off x="6033984" y="4437960"/>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104" name="直线箭头连接符 103">
            <a:extLst>
              <a:ext uri="{FF2B5EF4-FFF2-40B4-BE49-F238E27FC236}">
                <a16:creationId xmlns:a16="http://schemas.microsoft.com/office/drawing/2014/main" id="{26BD497F-DFDC-DFDB-9DA0-DC2F9BAD234B}"/>
              </a:ext>
            </a:extLst>
          </p:cNvPr>
          <p:cNvCxnSpPr>
            <a:stCxn id="96" idx="6"/>
            <a:endCxn id="97" idx="2"/>
          </p:cNvCxnSpPr>
          <p:nvPr/>
        </p:nvCxnSpPr>
        <p:spPr>
          <a:xfrm>
            <a:off x="4872412" y="3925519"/>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线箭头连接符 104">
            <a:extLst>
              <a:ext uri="{FF2B5EF4-FFF2-40B4-BE49-F238E27FC236}">
                <a16:creationId xmlns:a16="http://schemas.microsoft.com/office/drawing/2014/main" id="{5D6EE00A-AAEF-4495-39D7-29ACF99763B2}"/>
              </a:ext>
            </a:extLst>
          </p:cNvPr>
          <p:cNvCxnSpPr>
            <a:cxnSpLocks/>
            <a:stCxn id="97" idx="6"/>
            <a:endCxn id="98" idx="2"/>
          </p:cNvCxnSpPr>
          <p:nvPr/>
        </p:nvCxnSpPr>
        <p:spPr>
          <a:xfrm>
            <a:off x="5380706" y="3925519"/>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直线箭头连接符 105">
            <a:extLst>
              <a:ext uri="{FF2B5EF4-FFF2-40B4-BE49-F238E27FC236}">
                <a16:creationId xmlns:a16="http://schemas.microsoft.com/office/drawing/2014/main" id="{14FB02F2-BFCB-F021-8992-7BBDA227CC8E}"/>
              </a:ext>
            </a:extLst>
          </p:cNvPr>
          <p:cNvCxnSpPr>
            <a:cxnSpLocks/>
            <a:stCxn id="98" idx="6"/>
            <a:endCxn id="99" idx="2"/>
          </p:cNvCxnSpPr>
          <p:nvPr/>
        </p:nvCxnSpPr>
        <p:spPr>
          <a:xfrm>
            <a:off x="5889000" y="3925519"/>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线箭头连接符 106">
            <a:extLst>
              <a:ext uri="{FF2B5EF4-FFF2-40B4-BE49-F238E27FC236}">
                <a16:creationId xmlns:a16="http://schemas.microsoft.com/office/drawing/2014/main" id="{BCD67B73-4B63-CC1E-925A-D61FDC26EC75}"/>
              </a:ext>
            </a:extLst>
          </p:cNvPr>
          <p:cNvCxnSpPr>
            <a:cxnSpLocks/>
            <a:stCxn id="103" idx="0"/>
            <a:endCxn id="99" idx="4"/>
          </p:cNvCxnSpPr>
          <p:nvPr/>
        </p:nvCxnSpPr>
        <p:spPr>
          <a:xfrm flipV="1">
            <a:off x="6213984" y="4105519"/>
            <a:ext cx="3310"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8" name="直线箭头连接符 107">
            <a:extLst>
              <a:ext uri="{FF2B5EF4-FFF2-40B4-BE49-F238E27FC236}">
                <a16:creationId xmlns:a16="http://schemas.microsoft.com/office/drawing/2014/main" id="{6C8D66C0-E391-1D47-D5D1-E163997A5325}"/>
              </a:ext>
            </a:extLst>
          </p:cNvPr>
          <p:cNvCxnSpPr>
            <a:cxnSpLocks/>
            <a:stCxn id="102" idx="0"/>
            <a:endCxn id="98" idx="4"/>
          </p:cNvCxnSpPr>
          <p:nvPr/>
        </p:nvCxnSpPr>
        <p:spPr>
          <a:xfrm flipV="1">
            <a:off x="5705690" y="4105519"/>
            <a:ext cx="3310"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9" name="直线箭头连接符 108">
            <a:extLst>
              <a:ext uri="{FF2B5EF4-FFF2-40B4-BE49-F238E27FC236}">
                <a16:creationId xmlns:a16="http://schemas.microsoft.com/office/drawing/2014/main" id="{9554F225-4AFF-CD54-D3AE-64FC416E43E0}"/>
              </a:ext>
            </a:extLst>
          </p:cNvPr>
          <p:cNvCxnSpPr>
            <a:cxnSpLocks/>
            <a:stCxn id="101" idx="0"/>
            <a:endCxn id="97" idx="4"/>
          </p:cNvCxnSpPr>
          <p:nvPr/>
        </p:nvCxnSpPr>
        <p:spPr>
          <a:xfrm flipV="1">
            <a:off x="5197397" y="4105519"/>
            <a:ext cx="3309"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99C1EBCF-1625-79DA-C6C0-638422ACAF59}"/>
              </a:ext>
            </a:extLst>
          </p:cNvPr>
          <p:cNvCxnSpPr>
            <a:cxnSpLocks/>
            <a:stCxn id="100" idx="0"/>
            <a:endCxn id="96" idx="4"/>
          </p:cNvCxnSpPr>
          <p:nvPr/>
        </p:nvCxnSpPr>
        <p:spPr>
          <a:xfrm flipV="1">
            <a:off x="4689104" y="4105519"/>
            <a:ext cx="3308"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1" name="文本框 110">
            <a:extLst>
              <a:ext uri="{FF2B5EF4-FFF2-40B4-BE49-F238E27FC236}">
                <a16:creationId xmlns:a16="http://schemas.microsoft.com/office/drawing/2014/main" id="{1E325B3D-FD0B-C6EF-ED51-84C6D8775C9D}"/>
              </a:ext>
            </a:extLst>
          </p:cNvPr>
          <p:cNvSpPr txBox="1"/>
          <p:nvPr/>
        </p:nvSpPr>
        <p:spPr>
          <a:xfrm>
            <a:off x="2300471" y="3362102"/>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Backward</a:t>
            </a:r>
            <a:r>
              <a:rPr kumimoji="1" lang="zh-CN" altLang="en-US" sz="1200" dirty="0">
                <a:latin typeface="+mj-ea"/>
                <a:ea typeface="+mj-ea"/>
              </a:rPr>
              <a:t> </a:t>
            </a:r>
            <a:r>
              <a:rPr kumimoji="1" lang="en-US" altLang="zh-CN" sz="1200" dirty="0">
                <a:latin typeface="+mj-ea"/>
                <a:ea typeface="+mj-ea"/>
              </a:rPr>
              <a:t>Step2</a:t>
            </a:r>
            <a:endParaRPr kumimoji="1" lang="zh-CN" altLang="en-US" sz="1200" dirty="0">
              <a:latin typeface="+mj-ea"/>
              <a:ea typeface="+mj-ea"/>
            </a:endParaRPr>
          </a:p>
        </p:txBody>
      </p:sp>
      <p:sp>
        <p:nvSpPr>
          <p:cNvPr id="112" name="文本框 111">
            <a:extLst>
              <a:ext uri="{FF2B5EF4-FFF2-40B4-BE49-F238E27FC236}">
                <a16:creationId xmlns:a16="http://schemas.microsoft.com/office/drawing/2014/main" id="{9E8F4DC2-61A6-9EBA-CEAB-3ED08C111A73}"/>
              </a:ext>
            </a:extLst>
          </p:cNvPr>
          <p:cNvSpPr txBox="1"/>
          <p:nvPr/>
        </p:nvSpPr>
        <p:spPr>
          <a:xfrm>
            <a:off x="4631511" y="3366041"/>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Update</a:t>
            </a:r>
            <a:r>
              <a:rPr kumimoji="1" lang="zh-CN" altLang="en-US" sz="1200" dirty="0">
                <a:latin typeface="+mj-ea"/>
                <a:ea typeface="+mj-ea"/>
              </a:rPr>
              <a:t> </a:t>
            </a:r>
            <a:r>
              <a:rPr kumimoji="1" lang="en-US" altLang="zh-CN" sz="1200" dirty="0">
                <a:latin typeface="+mj-ea"/>
                <a:ea typeface="+mj-ea"/>
              </a:rPr>
              <a:t>Step2</a:t>
            </a:r>
            <a:endParaRPr kumimoji="1" lang="zh-CN" altLang="en-US" sz="1200" dirty="0">
              <a:latin typeface="+mj-ea"/>
              <a:ea typeface="+mj-ea"/>
            </a:endParaRPr>
          </a:p>
        </p:txBody>
      </p:sp>
      <p:sp>
        <p:nvSpPr>
          <p:cNvPr id="113" name="圆角矩形 112">
            <a:extLst>
              <a:ext uri="{FF2B5EF4-FFF2-40B4-BE49-F238E27FC236}">
                <a16:creationId xmlns:a16="http://schemas.microsoft.com/office/drawing/2014/main" id="{48D99D30-696C-86A1-BA38-8A14ABEDF447}"/>
              </a:ext>
            </a:extLst>
          </p:cNvPr>
          <p:cNvSpPr/>
          <p:nvPr/>
        </p:nvSpPr>
        <p:spPr>
          <a:xfrm>
            <a:off x="7524744" y="5502177"/>
            <a:ext cx="3073820" cy="628671"/>
          </a:xfrm>
          <a:prstGeom prst="roundRect">
            <a:avLst/>
          </a:prstGeom>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异构计算</a:t>
            </a:r>
          </a:p>
        </p:txBody>
      </p:sp>
      <p:sp>
        <p:nvSpPr>
          <p:cNvPr id="115" name="文本框 114">
            <a:extLst>
              <a:ext uri="{FF2B5EF4-FFF2-40B4-BE49-F238E27FC236}">
                <a16:creationId xmlns:a16="http://schemas.microsoft.com/office/drawing/2014/main" id="{1A1D76A5-E624-CF81-DC9B-89DF94A858EE}"/>
              </a:ext>
            </a:extLst>
          </p:cNvPr>
          <p:cNvSpPr txBox="1"/>
          <p:nvPr/>
        </p:nvSpPr>
        <p:spPr>
          <a:xfrm>
            <a:off x="4927397" y="4759571"/>
            <a:ext cx="1196586" cy="261610"/>
          </a:xfrm>
          <a:prstGeom prst="rect">
            <a:avLst/>
          </a:prstGeom>
          <a:noFill/>
        </p:spPr>
        <p:txBody>
          <a:bodyPr wrap="square" rtlCol="0">
            <a:spAutoFit/>
          </a:bodyPr>
          <a:lstStyle/>
          <a:p>
            <a:r>
              <a:rPr kumimoji="1" lang="en-US" altLang="zh-CN" sz="1050" dirty="0">
                <a:latin typeface="+mj-ea"/>
                <a:ea typeface="+mj-ea"/>
              </a:rPr>
              <a:t>Group Update</a:t>
            </a:r>
            <a:endParaRPr kumimoji="1" lang="zh-CN" altLang="en-US" sz="1050" dirty="0">
              <a:latin typeface="+mj-ea"/>
              <a:ea typeface="+mj-ea"/>
            </a:endParaRPr>
          </a:p>
        </p:txBody>
      </p:sp>
      <p:sp>
        <p:nvSpPr>
          <p:cNvPr id="116" name="椭圆 115">
            <a:extLst>
              <a:ext uri="{FF2B5EF4-FFF2-40B4-BE49-F238E27FC236}">
                <a16:creationId xmlns:a16="http://schemas.microsoft.com/office/drawing/2014/main" id="{F714E6E6-7A76-A1E2-9688-B9D2258024EB}"/>
              </a:ext>
            </a:extLst>
          </p:cNvPr>
          <p:cNvSpPr>
            <a:spLocks noChangeAspect="1"/>
          </p:cNvSpPr>
          <p:nvPr/>
        </p:nvSpPr>
        <p:spPr>
          <a:xfrm>
            <a:off x="2161293" y="5446677"/>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117" name="椭圆 116">
            <a:extLst>
              <a:ext uri="{FF2B5EF4-FFF2-40B4-BE49-F238E27FC236}">
                <a16:creationId xmlns:a16="http://schemas.microsoft.com/office/drawing/2014/main" id="{48FA0BEC-B598-C728-611F-9C080C312ADA}"/>
              </a:ext>
            </a:extLst>
          </p:cNvPr>
          <p:cNvSpPr>
            <a:spLocks noChangeAspect="1"/>
          </p:cNvSpPr>
          <p:nvPr/>
        </p:nvSpPr>
        <p:spPr>
          <a:xfrm>
            <a:off x="2669587" y="5446677"/>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118" name="椭圆 117">
            <a:extLst>
              <a:ext uri="{FF2B5EF4-FFF2-40B4-BE49-F238E27FC236}">
                <a16:creationId xmlns:a16="http://schemas.microsoft.com/office/drawing/2014/main" id="{404EC89C-D7D7-7834-4754-8F020DB8F9D8}"/>
              </a:ext>
            </a:extLst>
          </p:cNvPr>
          <p:cNvSpPr>
            <a:spLocks noChangeAspect="1"/>
          </p:cNvSpPr>
          <p:nvPr/>
        </p:nvSpPr>
        <p:spPr>
          <a:xfrm>
            <a:off x="3177881" y="5446677"/>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119" name="椭圆 118">
            <a:extLst>
              <a:ext uri="{FF2B5EF4-FFF2-40B4-BE49-F238E27FC236}">
                <a16:creationId xmlns:a16="http://schemas.microsoft.com/office/drawing/2014/main" id="{BDF7C27B-7205-DE3F-9CC9-95B520C487F2}"/>
              </a:ext>
            </a:extLst>
          </p:cNvPr>
          <p:cNvSpPr>
            <a:spLocks noChangeAspect="1"/>
          </p:cNvSpPr>
          <p:nvPr/>
        </p:nvSpPr>
        <p:spPr>
          <a:xfrm>
            <a:off x="3686175" y="5446677"/>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120" name="椭圆 119">
            <a:extLst>
              <a:ext uri="{FF2B5EF4-FFF2-40B4-BE49-F238E27FC236}">
                <a16:creationId xmlns:a16="http://schemas.microsoft.com/office/drawing/2014/main" id="{31DEC330-6203-4FB2-CBB7-F1840C6603CD}"/>
              </a:ext>
            </a:extLst>
          </p:cNvPr>
          <p:cNvSpPr>
            <a:spLocks noChangeAspect="1"/>
          </p:cNvSpPr>
          <p:nvPr/>
        </p:nvSpPr>
        <p:spPr>
          <a:xfrm>
            <a:off x="2162019" y="613911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121" name="椭圆 120">
            <a:extLst>
              <a:ext uri="{FF2B5EF4-FFF2-40B4-BE49-F238E27FC236}">
                <a16:creationId xmlns:a16="http://schemas.microsoft.com/office/drawing/2014/main" id="{032C7896-70B2-5485-9DDC-B6A2D0C1E6B0}"/>
              </a:ext>
            </a:extLst>
          </p:cNvPr>
          <p:cNvSpPr>
            <a:spLocks noChangeAspect="1"/>
          </p:cNvSpPr>
          <p:nvPr/>
        </p:nvSpPr>
        <p:spPr>
          <a:xfrm>
            <a:off x="2670312" y="6139118"/>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122" name="椭圆 121">
            <a:extLst>
              <a:ext uri="{FF2B5EF4-FFF2-40B4-BE49-F238E27FC236}">
                <a16:creationId xmlns:a16="http://schemas.microsoft.com/office/drawing/2014/main" id="{C4973AD1-0757-A6DC-41F4-F538F7FBEBE9}"/>
              </a:ext>
            </a:extLst>
          </p:cNvPr>
          <p:cNvSpPr>
            <a:spLocks noChangeAspect="1"/>
          </p:cNvSpPr>
          <p:nvPr/>
        </p:nvSpPr>
        <p:spPr>
          <a:xfrm>
            <a:off x="3178605" y="6139118"/>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123" name="椭圆 122">
            <a:extLst>
              <a:ext uri="{FF2B5EF4-FFF2-40B4-BE49-F238E27FC236}">
                <a16:creationId xmlns:a16="http://schemas.microsoft.com/office/drawing/2014/main" id="{AB6DF348-F381-1165-BDD7-3001253993F5}"/>
              </a:ext>
            </a:extLst>
          </p:cNvPr>
          <p:cNvSpPr>
            <a:spLocks noChangeAspect="1"/>
          </p:cNvSpPr>
          <p:nvPr/>
        </p:nvSpPr>
        <p:spPr>
          <a:xfrm>
            <a:off x="3686899" y="6139118"/>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124" name="直线箭头连接符 123">
            <a:extLst>
              <a:ext uri="{FF2B5EF4-FFF2-40B4-BE49-F238E27FC236}">
                <a16:creationId xmlns:a16="http://schemas.microsoft.com/office/drawing/2014/main" id="{DA610820-2BBA-B7D9-7B45-D1D6C08FC51C}"/>
              </a:ext>
            </a:extLst>
          </p:cNvPr>
          <p:cNvCxnSpPr>
            <a:stCxn id="116" idx="6"/>
            <a:endCxn id="117" idx="2"/>
          </p:cNvCxnSpPr>
          <p:nvPr/>
        </p:nvCxnSpPr>
        <p:spPr>
          <a:xfrm>
            <a:off x="2521293" y="5626677"/>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5" name="直线箭头连接符 124">
            <a:extLst>
              <a:ext uri="{FF2B5EF4-FFF2-40B4-BE49-F238E27FC236}">
                <a16:creationId xmlns:a16="http://schemas.microsoft.com/office/drawing/2014/main" id="{B9C020A6-B466-B717-037F-35B1B3BCAC2E}"/>
              </a:ext>
            </a:extLst>
          </p:cNvPr>
          <p:cNvCxnSpPr>
            <a:cxnSpLocks/>
            <a:stCxn id="117" idx="6"/>
            <a:endCxn id="118" idx="2"/>
          </p:cNvCxnSpPr>
          <p:nvPr/>
        </p:nvCxnSpPr>
        <p:spPr>
          <a:xfrm>
            <a:off x="3029587" y="5626677"/>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6" name="直线箭头连接符 125">
            <a:extLst>
              <a:ext uri="{FF2B5EF4-FFF2-40B4-BE49-F238E27FC236}">
                <a16:creationId xmlns:a16="http://schemas.microsoft.com/office/drawing/2014/main" id="{64A56B00-CBDF-28B2-D55D-CCE01376BE76}"/>
              </a:ext>
            </a:extLst>
          </p:cNvPr>
          <p:cNvCxnSpPr>
            <a:cxnSpLocks/>
            <a:stCxn id="118" idx="6"/>
            <a:endCxn id="119" idx="2"/>
          </p:cNvCxnSpPr>
          <p:nvPr/>
        </p:nvCxnSpPr>
        <p:spPr>
          <a:xfrm>
            <a:off x="3537881" y="5626677"/>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7" name="直线箭头连接符 126">
            <a:extLst>
              <a:ext uri="{FF2B5EF4-FFF2-40B4-BE49-F238E27FC236}">
                <a16:creationId xmlns:a16="http://schemas.microsoft.com/office/drawing/2014/main" id="{C892B66F-A305-935D-0BDC-5C25E8889CCE}"/>
              </a:ext>
            </a:extLst>
          </p:cNvPr>
          <p:cNvCxnSpPr>
            <a:cxnSpLocks/>
            <a:stCxn id="123" idx="0"/>
            <a:endCxn id="119" idx="4"/>
          </p:cNvCxnSpPr>
          <p:nvPr/>
        </p:nvCxnSpPr>
        <p:spPr>
          <a:xfrm flipH="1" flipV="1">
            <a:off x="3866175" y="5806677"/>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E33D3DBC-A8B8-8615-86A9-3E24D56DCF3D}"/>
              </a:ext>
            </a:extLst>
          </p:cNvPr>
          <p:cNvCxnSpPr>
            <a:cxnSpLocks/>
            <a:stCxn id="122" idx="0"/>
            <a:endCxn id="118" idx="4"/>
          </p:cNvCxnSpPr>
          <p:nvPr/>
        </p:nvCxnSpPr>
        <p:spPr>
          <a:xfrm flipH="1" flipV="1">
            <a:off x="3357881" y="5806677"/>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FB158710-7E8C-0857-D89D-9B46548A39E6}"/>
              </a:ext>
            </a:extLst>
          </p:cNvPr>
          <p:cNvCxnSpPr>
            <a:cxnSpLocks/>
            <a:stCxn id="121" idx="0"/>
            <a:endCxn id="117" idx="4"/>
          </p:cNvCxnSpPr>
          <p:nvPr/>
        </p:nvCxnSpPr>
        <p:spPr>
          <a:xfrm flipH="1" flipV="1">
            <a:off x="2849587" y="5806677"/>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A060C7A1-9E51-46DC-87A9-D645CE82A0D2}"/>
              </a:ext>
            </a:extLst>
          </p:cNvPr>
          <p:cNvCxnSpPr>
            <a:cxnSpLocks/>
            <a:stCxn id="120" idx="0"/>
            <a:endCxn id="116" idx="4"/>
          </p:cNvCxnSpPr>
          <p:nvPr/>
        </p:nvCxnSpPr>
        <p:spPr>
          <a:xfrm flipH="1" flipV="1">
            <a:off x="2341293" y="5806677"/>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1" name="椭圆 130">
            <a:extLst>
              <a:ext uri="{FF2B5EF4-FFF2-40B4-BE49-F238E27FC236}">
                <a16:creationId xmlns:a16="http://schemas.microsoft.com/office/drawing/2014/main" id="{EB38F2BD-B6E8-033C-D9AB-7A59E3EAE2FA}"/>
              </a:ext>
            </a:extLst>
          </p:cNvPr>
          <p:cNvSpPr>
            <a:spLocks noChangeAspect="1"/>
          </p:cNvSpPr>
          <p:nvPr/>
        </p:nvSpPr>
        <p:spPr>
          <a:xfrm>
            <a:off x="4487554" y="5461053"/>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P1</a:t>
            </a:r>
            <a:endParaRPr kumimoji="1" lang="zh-CN" altLang="en-US" sz="700" dirty="0"/>
          </a:p>
        </p:txBody>
      </p:sp>
      <p:sp>
        <p:nvSpPr>
          <p:cNvPr id="132" name="椭圆 131">
            <a:extLst>
              <a:ext uri="{FF2B5EF4-FFF2-40B4-BE49-F238E27FC236}">
                <a16:creationId xmlns:a16="http://schemas.microsoft.com/office/drawing/2014/main" id="{CBC828C7-17AD-01C3-AE45-4A93D1586D12}"/>
              </a:ext>
            </a:extLst>
          </p:cNvPr>
          <p:cNvSpPr>
            <a:spLocks noChangeAspect="1"/>
          </p:cNvSpPr>
          <p:nvPr/>
        </p:nvSpPr>
        <p:spPr>
          <a:xfrm>
            <a:off x="4995848" y="5461053"/>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P2</a:t>
            </a:r>
            <a:endParaRPr kumimoji="1" lang="zh-CN" altLang="en-US" sz="700" b="1" dirty="0"/>
          </a:p>
        </p:txBody>
      </p:sp>
      <p:sp>
        <p:nvSpPr>
          <p:cNvPr id="133" name="椭圆 132">
            <a:extLst>
              <a:ext uri="{FF2B5EF4-FFF2-40B4-BE49-F238E27FC236}">
                <a16:creationId xmlns:a16="http://schemas.microsoft.com/office/drawing/2014/main" id="{54A154F2-347A-DE5A-DAD2-A42FB8FAAF1E}"/>
              </a:ext>
            </a:extLst>
          </p:cNvPr>
          <p:cNvSpPr>
            <a:spLocks noChangeAspect="1"/>
          </p:cNvSpPr>
          <p:nvPr/>
        </p:nvSpPr>
        <p:spPr>
          <a:xfrm>
            <a:off x="5504142" y="5461053"/>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dirty="0"/>
              <a:t>P3</a:t>
            </a:r>
            <a:endParaRPr kumimoji="1" lang="zh-CN" altLang="en-US" sz="700" dirty="0"/>
          </a:p>
        </p:txBody>
      </p:sp>
      <p:sp>
        <p:nvSpPr>
          <p:cNvPr id="134" name="椭圆 133">
            <a:extLst>
              <a:ext uri="{FF2B5EF4-FFF2-40B4-BE49-F238E27FC236}">
                <a16:creationId xmlns:a16="http://schemas.microsoft.com/office/drawing/2014/main" id="{E5C8832C-00AF-4C86-9947-E48FBE63AB60}"/>
              </a:ext>
            </a:extLst>
          </p:cNvPr>
          <p:cNvSpPr>
            <a:spLocks noChangeAspect="1"/>
          </p:cNvSpPr>
          <p:nvPr/>
        </p:nvSpPr>
        <p:spPr>
          <a:xfrm>
            <a:off x="6012436" y="5461053"/>
            <a:ext cx="360000" cy="3600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t>P4</a:t>
            </a:r>
            <a:endParaRPr kumimoji="1" lang="zh-CN" altLang="en-US" sz="700" b="1" dirty="0"/>
          </a:p>
        </p:txBody>
      </p:sp>
      <p:sp>
        <p:nvSpPr>
          <p:cNvPr id="135" name="椭圆 134">
            <a:extLst>
              <a:ext uri="{FF2B5EF4-FFF2-40B4-BE49-F238E27FC236}">
                <a16:creationId xmlns:a16="http://schemas.microsoft.com/office/drawing/2014/main" id="{39E6850A-ACA1-05C6-3E64-CF9BE60B6DD9}"/>
              </a:ext>
            </a:extLst>
          </p:cNvPr>
          <p:cNvSpPr>
            <a:spLocks noChangeAspect="1"/>
          </p:cNvSpPr>
          <p:nvPr/>
        </p:nvSpPr>
        <p:spPr>
          <a:xfrm>
            <a:off x="4488280" y="615349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G1</a:t>
            </a:r>
            <a:endParaRPr kumimoji="1" lang="zh-CN" altLang="en-US" sz="700" b="1" dirty="0">
              <a:solidFill>
                <a:schemeClr val="tx1"/>
              </a:solidFill>
            </a:endParaRPr>
          </a:p>
        </p:txBody>
      </p:sp>
      <p:sp>
        <p:nvSpPr>
          <p:cNvPr id="136" name="椭圆 135">
            <a:extLst>
              <a:ext uri="{FF2B5EF4-FFF2-40B4-BE49-F238E27FC236}">
                <a16:creationId xmlns:a16="http://schemas.microsoft.com/office/drawing/2014/main" id="{8CADC5D4-2AF3-634D-89DF-39364CF984EF}"/>
              </a:ext>
            </a:extLst>
          </p:cNvPr>
          <p:cNvSpPr>
            <a:spLocks noChangeAspect="1"/>
          </p:cNvSpPr>
          <p:nvPr/>
        </p:nvSpPr>
        <p:spPr>
          <a:xfrm>
            <a:off x="4996573" y="615349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G2</a:t>
            </a:r>
            <a:endParaRPr kumimoji="1" lang="zh-CN" altLang="en-US" sz="700" b="1" dirty="0">
              <a:solidFill>
                <a:schemeClr val="tx1"/>
              </a:solidFill>
            </a:endParaRPr>
          </a:p>
        </p:txBody>
      </p:sp>
      <p:sp>
        <p:nvSpPr>
          <p:cNvPr id="137" name="椭圆 136">
            <a:extLst>
              <a:ext uri="{FF2B5EF4-FFF2-40B4-BE49-F238E27FC236}">
                <a16:creationId xmlns:a16="http://schemas.microsoft.com/office/drawing/2014/main" id="{B8A18438-D4B7-6176-BEE5-BBEC42FDF41B}"/>
              </a:ext>
            </a:extLst>
          </p:cNvPr>
          <p:cNvSpPr>
            <a:spLocks noChangeAspect="1"/>
          </p:cNvSpPr>
          <p:nvPr/>
        </p:nvSpPr>
        <p:spPr>
          <a:xfrm>
            <a:off x="5504866" y="615349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G3</a:t>
            </a:r>
            <a:endParaRPr kumimoji="1" lang="zh-CN" altLang="en-US" sz="700" b="1" dirty="0">
              <a:solidFill>
                <a:schemeClr val="tx1"/>
              </a:solidFill>
            </a:endParaRPr>
          </a:p>
        </p:txBody>
      </p:sp>
      <p:sp>
        <p:nvSpPr>
          <p:cNvPr id="138" name="椭圆 137">
            <a:extLst>
              <a:ext uri="{FF2B5EF4-FFF2-40B4-BE49-F238E27FC236}">
                <a16:creationId xmlns:a16="http://schemas.microsoft.com/office/drawing/2014/main" id="{F34A545F-3CBD-ECAA-1D4B-0CF56D8A8351}"/>
              </a:ext>
            </a:extLst>
          </p:cNvPr>
          <p:cNvSpPr>
            <a:spLocks noChangeAspect="1"/>
          </p:cNvSpPr>
          <p:nvPr/>
        </p:nvSpPr>
        <p:spPr>
          <a:xfrm>
            <a:off x="6013160" y="6153494"/>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050" b="1" dirty="0">
                <a:solidFill>
                  <a:schemeClr val="tx1"/>
                </a:solidFill>
              </a:rPr>
              <a:t>G4</a:t>
            </a:r>
            <a:endParaRPr kumimoji="1" lang="zh-CN" altLang="en-US" sz="700" b="1" dirty="0">
              <a:solidFill>
                <a:schemeClr val="tx1"/>
              </a:solidFill>
            </a:endParaRPr>
          </a:p>
        </p:txBody>
      </p:sp>
      <p:cxnSp>
        <p:nvCxnSpPr>
          <p:cNvPr id="139" name="直线箭头连接符 138">
            <a:extLst>
              <a:ext uri="{FF2B5EF4-FFF2-40B4-BE49-F238E27FC236}">
                <a16:creationId xmlns:a16="http://schemas.microsoft.com/office/drawing/2014/main" id="{735716D0-435C-9652-2C5B-E0B92A45F21F}"/>
              </a:ext>
            </a:extLst>
          </p:cNvPr>
          <p:cNvCxnSpPr>
            <a:stCxn id="131" idx="6"/>
            <a:endCxn id="132" idx="2"/>
          </p:cNvCxnSpPr>
          <p:nvPr/>
        </p:nvCxnSpPr>
        <p:spPr>
          <a:xfrm>
            <a:off x="4847554" y="564105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0" name="直线箭头连接符 139">
            <a:extLst>
              <a:ext uri="{FF2B5EF4-FFF2-40B4-BE49-F238E27FC236}">
                <a16:creationId xmlns:a16="http://schemas.microsoft.com/office/drawing/2014/main" id="{B38B14A1-B9B3-3CE6-DD41-781EC33305D2}"/>
              </a:ext>
            </a:extLst>
          </p:cNvPr>
          <p:cNvCxnSpPr>
            <a:cxnSpLocks/>
            <a:stCxn id="132" idx="6"/>
            <a:endCxn id="133" idx="2"/>
          </p:cNvCxnSpPr>
          <p:nvPr/>
        </p:nvCxnSpPr>
        <p:spPr>
          <a:xfrm>
            <a:off x="5355848" y="564105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1" name="直线箭头连接符 140">
            <a:extLst>
              <a:ext uri="{FF2B5EF4-FFF2-40B4-BE49-F238E27FC236}">
                <a16:creationId xmlns:a16="http://schemas.microsoft.com/office/drawing/2014/main" id="{B8061438-899F-9BB8-88CC-ADD5B43AD7B4}"/>
              </a:ext>
            </a:extLst>
          </p:cNvPr>
          <p:cNvCxnSpPr>
            <a:cxnSpLocks/>
            <a:stCxn id="133" idx="6"/>
            <a:endCxn id="134" idx="2"/>
          </p:cNvCxnSpPr>
          <p:nvPr/>
        </p:nvCxnSpPr>
        <p:spPr>
          <a:xfrm>
            <a:off x="5864142" y="5641053"/>
            <a:ext cx="1482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2" name="直线箭头连接符 141">
            <a:extLst>
              <a:ext uri="{FF2B5EF4-FFF2-40B4-BE49-F238E27FC236}">
                <a16:creationId xmlns:a16="http://schemas.microsoft.com/office/drawing/2014/main" id="{C46E758B-D5C1-BEB6-E2CD-EE69F59306F7}"/>
              </a:ext>
            </a:extLst>
          </p:cNvPr>
          <p:cNvCxnSpPr>
            <a:cxnSpLocks/>
            <a:stCxn id="138" idx="0"/>
            <a:endCxn id="134" idx="4"/>
          </p:cNvCxnSpPr>
          <p:nvPr/>
        </p:nvCxnSpPr>
        <p:spPr>
          <a:xfrm flipH="1" flipV="1">
            <a:off x="6192436" y="5821053"/>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3" name="直线箭头连接符 142">
            <a:extLst>
              <a:ext uri="{FF2B5EF4-FFF2-40B4-BE49-F238E27FC236}">
                <a16:creationId xmlns:a16="http://schemas.microsoft.com/office/drawing/2014/main" id="{7E949B63-208E-EB0F-FE0A-2063816059F6}"/>
              </a:ext>
            </a:extLst>
          </p:cNvPr>
          <p:cNvCxnSpPr>
            <a:cxnSpLocks/>
            <a:stCxn id="137" idx="0"/>
            <a:endCxn id="133" idx="4"/>
          </p:cNvCxnSpPr>
          <p:nvPr/>
        </p:nvCxnSpPr>
        <p:spPr>
          <a:xfrm flipH="1" flipV="1">
            <a:off x="5684142" y="5821053"/>
            <a:ext cx="724"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4" name="直线箭头连接符 143">
            <a:extLst>
              <a:ext uri="{FF2B5EF4-FFF2-40B4-BE49-F238E27FC236}">
                <a16:creationId xmlns:a16="http://schemas.microsoft.com/office/drawing/2014/main" id="{E078788B-F1E9-B857-D0E7-FBE5CF0DAB12}"/>
              </a:ext>
            </a:extLst>
          </p:cNvPr>
          <p:cNvCxnSpPr>
            <a:cxnSpLocks/>
            <a:stCxn id="136" idx="0"/>
            <a:endCxn id="132" idx="4"/>
          </p:cNvCxnSpPr>
          <p:nvPr/>
        </p:nvCxnSpPr>
        <p:spPr>
          <a:xfrm flipH="1" flipV="1">
            <a:off x="5175848" y="5821053"/>
            <a:ext cx="725"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5" name="直线箭头连接符 144">
            <a:extLst>
              <a:ext uri="{FF2B5EF4-FFF2-40B4-BE49-F238E27FC236}">
                <a16:creationId xmlns:a16="http://schemas.microsoft.com/office/drawing/2014/main" id="{6331BCF6-F2D7-A7E5-79E0-83C704B0A0AC}"/>
              </a:ext>
            </a:extLst>
          </p:cNvPr>
          <p:cNvCxnSpPr>
            <a:cxnSpLocks/>
            <a:stCxn id="135" idx="0"/>
            <a:endCxn id="131" idx="4"/>
          </p:cNvCxnSpPr>
          <p:nvPr/>
        </p:nvCxnSpPr>
        <p:spPr>
          <a:xfrm flipH="1" flipV="1">
            <a:off x="4667554" y="5821053"/>
            <a:ext cx="726" cy="3324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6" name="文本框 145">
            <a:extLst>
              <a:ext uri="{FF2B5EF4-FFF2-40B4-BE49-F238E27FC236}">
                <a16:creationId xmlns:a16="http://schemas.microsoft.com/office/drawing/2014/main" id="{DEF2E00F-6F3F-C1F4-B73D-D35C35D16A42}"/>
              </a:ext>
            </a:extLst>
          </p:cNvPr>
          <p:cNvSpPr txBox="1"/>
          <p:nvPr/>
        </p:nvSpPr>
        <p:spPr>
          <a:xfrm>
            <a:off x="2275613" y="5077636"/>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Backward</a:t>
            </a:r>
            <a:r>
              <a:rPr kumimoji="1" lang="zh-CN" altLang="en-US" sz="1200" dirty="0">
                <a:latin typeface="+mj-ea"/>
                <a:ea typeface="+mj-ea"/>
              </a:rPr>
              <a:t> </a:t>
            </a:r>
            <a:r>
              <a:rPr kumimoji="1" lang="en-US" altLang="zh-CN" sz="1200" dirty="0">
                <a:latin typeface="+mj-ea"/>
                <a:ea typeface="+mj-ea"/>
              </a:rPr>
              <a:t>Step1</a:t>
            </a:r>
            <a:endParaRPr kumimoji="1" lang="zh-CN" altLang="en-US" sz="1200" dirty="0">
              <a:latin typeface="+mj-ea"/>
              <a:ea typeface="+mj-ea"/>
            </a:endParaRPr>
          </a:p>
        </p:txBody>
      </p:sp>
      <p:sp>
        <p:nvSpPr>
          <p:cNvPr id="147" name="文本框 146">
            <a:extLst>
              <a:ext uri="{FF2B5EF4-FFF2-40B4-BE49-F238E27FC236}">
                <a16:creationId xmlns:a16="http://schemas.microsoft.com/office/drawing/2014/main" id="{C3551DAF-B98C-C7C3-70D7-A8A91B9D30AB}"/>
              </a:ext>
            </a:extLst>
          </p:cNvPr>
          <p:cNvSpPr txBox="1"/>
          <p:nvPr/>
        </p:nvSpPr>
        <p:spPr>
          <a:xfrm>
            <a:off x="4546166" y="5109854"/>
            <a:ext cx="2107628" cy="276999"/>
          </a:xfrm>
          <a:prstGeom prst="rect">
            <a:avLst/>
          </a:prstGeom>
          <a:noFill/>
        </p:spPr>
        <p:txBody>
          <a:bodyPr wrap="square" rtlCol="0">
            <a:spAutoFit/>
          </a:bodyPr>
          <a:lstStyle/>
          <a:p>
            <a:r>
              <a:rPr kumimoji="1" lang="en-US" altLang="zh-CN" sz="1200" dirty="0">
                <a:latin typeface="+mj-ea"/>
                <a:ea typeface="+mj-ea"/>
              </a:rPr>
              <a:t>Fused</a:t>
            </a:r>
            <a:r>
              <a:rPr kumimoji="1" lang="zh-CN" altLang="en-US" sz="1200" dirty="0">
                <a:latin typeface="+mj-ea"/>
                <a:ea typeface="+mj-ea"/>
              </a:rPr>
              <a:t> </a:t>
            </a:r>
            <a:r>
              <a:rPr kumimoji="1" lang="en-US" altLang="zh-CN" sz="1200" dirty="0">
                <a:latin typeface="+mj-ea"/>
                <a:ea typeface="+mj-ea"/>
              </a:rPr>
              <a:t>Update</a:t>
            </a:r>
            <a:r>
              <a:rPr kumimoji="1" lang="zh-CN" altLang="en-US" sz="1200" dirty="0">
                <a:latin typeface="+mj-ea"/>
                <a:ea typeface="+mj-ea"/>
              </a:rPr>
              <a:t> </a:t>
            </a:r>
            <a:r>
              <a:rPr kumimoji="1" lang="en-US" altLang="zh-CN" sz="1200" dirty="0">
                <a:latin typeface="+mj-ea"/>
                <a:ea typeface="+mj-ea"/>
              </a:rPr>
              <a:t>Step1</a:t>
            </a:r>
            <a:endParaRPr kumimoji="1" lang="zh-CN" altLang="en-US" sz="1200" dirty="0">
              <a:latin typeface="+mj-ea"/>
              <a:ea typeface="+mj-ea"/>
            </a:endParaRPr>
          </a:p>
        </p:txBody>
      </p:sp>
      <p:sp>
        <p:nvSpPr>
          <p:cNvPr id="148" name="椭圆 147">
            <a:extLst>
              <a:ext uri="{FF2B5EF4-FFF2-40B4-BE49-F238E27FC236}">
                <a16:creationId xmlns:a16="http://schemas.microsoft.com/office/drawing/2014/main" id="{239BF22C-AEF5-5DAA-C352-157D559D744B}"/>
              </a:ext>
            </a:extLst>
          </p:cNvPr>
          <p:cNvSpPr>
            <a:spLocks noChangeAspect="1"/>
          </p:cNvSpPr>
          <p:nvPr/>
        </p:nvSpPr>
        <p:spPr>
          <a:xfrm>
            <a:off x="783759" y="3666378"/>
            <a:ext cx="360000" cy="3600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700" dirty="0"/>
          </a:p>
        </p:txBody>
      </p:sp>
      <p:sp>
        <p:nvSpPr>
          <p:cNvPr id="149" name="椭圆 148">
            <a:extLst>
              <a:ext uri="{FF2B5EF4-FFF2-40B4-BE49-F238E27FC236}">
                <a16:creationId xmlns:a16="http://schemas.microsoft.com/office/drawing/2014/main" id="{D1F25BA6-82A7-FF92-0211-CABE632D7E62}"/>
              </a:ext>
            </a:extLst>
          </p:cNvPr>
          <p:cNvSpPr>
            <a:spLocks noChangeAspect="1"/>
          </p:cNvSpPr>
          <p:nvPr/>
        </p:nvSpPr>
        <p:spPr>
          <a:xfrm>
            <a:off x="778995" y="4462305"/>
            <a:ext cx="360000" cy="360000"/>
          </a:xfrm>
          <a:prstGeom prst="ellipse">
            <a:avLst/>
          </a:prstGeom>
          <a:solidFill>
            <a:schemeClr val="accent2">
              <a:alpha val="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700" b="1" dirty="0">
              <a:solidFill>
                <a:schemeClr val="tx1"/>
              </a:solidFill>
            </a:endParaRPr>
          </a:p>
        </p:txBody>
      </p:sp>
      <p:sp>
        <p:nvSpPr>
          <p:cNvPr id="150" name="椭圆 149">
            <a:extLst>
              <a:ext uri="{FF2B5EF4-FFF2-40B4-BE49-F238E27FC236}">
                <a16:creationId xmlns:a16="http://schemas.microsoft.com/office/drawing/2014/main" id="{0DE67B9E-5400-88F5-76F5-3BD656901F3A}"/>
              </a:ext>
            </a:extLst>
          </p:cNvPr>
          <p:cNvSpPr>
            <a:spLocks noChangeAspect="1"/>
          </p:cNvSpPr>
          <p:nvPr/>
        </p:nvSpPr>
        <p:spPr>
          <a:xfrm>
            <a:off x="783759" y="5237369"/>
            <a:ext cx="360000" cy="360000"/>
          </a:xfrm>
          <a:prstGeom prst="ellipse">
            <a:avLst/>
          </a:prstGeom>
          <a:solidFill>
            <a:srgbClr val="003F87"/>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700" b="1" dirty="0"/>
          </a:p>
        </p:txBody>
      </p:sp>
      <p:sp>
        <p:nvSpPr>
          <p:cNvPr id="151" name="文本框 150">
            <a:extLst>
              <a:ext uri="{FF2B5EF4-FFF2-40B4-BE49-F238E27FC236}">
                <a16:creationId xmlns:a16="http://schemas.microsoft.com/office/drawing/2014/main" id="{12B4C125-F7D1-D8A7-60A0-999751C2C862}"/>
              </a:ext>
            </a:extLst>
          </p:cNvPr>
          <p:cNvSpPr txBox="1"/>
          <p:nvPr/>
        </p:nvSpPr>
        <p:spPr>
          <a:xfrm>
            <a:off x="567118" y="4077456"/>
            <a:ext cx="1016587" cy="246221"/>
          </a:xfrm>
          <a:prstGeom prst="rect">
            <a:avLst/>
          </a:prstGeom>
          <a:noFill/>
        </p:spPr>
        <p:txBody>
          <a:bodyPr wrap="square" rtlCol="0">
            <a:spAutoFit/>
          </a:bodyPr>
          <a:lstStyle/>
          <a:p>
            <a:r>
              <a:rPr kumimoji="1" lang="en-US" altLang="zh-CN" sz="1000" dirty="0">
                <a:latin typeface="+mj-ea"/>
                <a:ea typeface="+mj-ea"/>
              </a:rPr>
              <a:t>In Memory</a:t>
            </a:r>
            <a:endParaRPr kumimoji="1" lang="zh-CN" altLang="en-US" sz="1000" dirty="0">
              <a:latin typeface="+mj-ea"/>
              <a:ea typeface="+mj-ea"/>
            </a:endParaRPr>
          </a:p>
        </p:txBody>
      </p:sp>
      <p:sp>
        <p:nvSpPr>
          <p:cNvPr id="152" name="文本框 151">
            <a:extLst>
              <a:ext uri="{FF2B5EF4-FFF2-40B4-BE49-F238E27FC236}">
                <a16:creationId xmlns:a16="http://schemas.microsoft.com/office/drawing/2014/main" id="{C07CEFE7-4963-EC26-FC8A-FB6FC0595B2D}"/>
              </a:ext>
            </a:extLst>
          </p:cNvPr>
          <p:cNvSpPr txBox="1"/>
          <p:nvPr/>
        </p:nvSpPr>
        <p:spPr>
          <a:xfrm>
            <a:off x="481157" y="4894149"/>
            <a:ext cx="1016587" cy="246221"/>
          </a:xfrm>
          <a:prstGeom prst="rect">
            <a:avLst/>
          </a:prstGeom>
          <a:noFill/>
        </p:spPr>
        <p:txBody>
          <a:bodyPr wrap="square" rtlCol="0">
            <a:spAutoFit/>
          </a:bodyPr>
          <a:lstStyle/>
          <a:p>
            <a:r>
              <a:rPr kumimoji="1" lang="en-US" altLang="zh-CN" sz="1000" dirty="0">
                <a:latin typeface="+mj-ea"/>
                <a:ea typeface="+mj-ea"/>
              </a:rPr>
              <a:t>Off Memory</a:t>
            </a:r>
            <a:endParaRPr kumimoji="1" lang="zh-CN" altLang="en-US" sz="1000" dirty="0">
              <a:latin typeface="+mj-ea"/>
              <a:ea typeface="+mj-ea"/>
            </a:endParaRPr>
          </a:p>
        </p:txBody>
      </p:sp>
      <p:sp>
        <p:nvSpPr>
          <p:cNvPr id="153" name="文本框 152">
            <a:extLst>
              <a:ext uri="{FF2B5EF4-FFF2-40B4-BE49-F238E27FC236}">
                <a16:creationId xmlns:a16="http://schemas.microsoft.com/office/drawing/2014/main" id="{97BBE98C-A6EF-4662-A052-5C0D73634ADF}"/>
              </a:ext>
            </a:extLst>
          </p:cNvPr>
          <p:cNvSpPr txBox="1"/>
          <p:nvPr/>
        </p:nvSpPr>
        <p:spPr>
          <a:xfrm>
            <a:off x="332612" y="5669351"/>
            <a:ext cx="1543444" cy="246221"/>
          </a:xfrm>
          <a:prstGeom prst="rect">
            <a:avLst/>
          </a:prstGeom>
          <a:noFill/>
        </p:spPr>
        <p:txBody>
          <a:bodyPr wrap="square" rtlCol="0">
            <a:spAutoFit/>
          </a:bodyPr>
          <a:lstStyle/>
          <a:p>
            <a:r>
              <a:rPr kumimoji="1" lang="en-US" altLang="zh-CN" sz="1000" dirty="0">
                <a:latin typeface="+mj-ea"/>
                <a:ea typeface="+mj-ea"/>
              </a:rPr>
              <a:t>Updated Parameter</a:t>
            </a:r>
            <a:endParaRPr kumimoji="1" lang="zh-CN" altLang="en-US" sz="1000" dirty="0">
              <a:latin typeface="+mj-ea"/>
              <a:ea typeface="+mj-ea"/>
            </a:endParaRPr>
          </a:p>
        </p:txBody>
      </p:sp>
    </p:spTree>
    <p:extLst>
      <p:ext uri="{BB962C8B-B14F-4D97-AF65-F5344CB8AC3E}">
        <p14:creationId xmlns:p14="http://schemas.microsoft.com/office/powerpoint/2010/main" val="656046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Linked</a:t>
            </a:r>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pic>
        <p:nvPicPr>
          <p:cNvPr id="4" name="图片 3">
            <a:extLst>
              <a:ext uri="{FF2B5EF4-FFF2-40B4-BE49-F238E27FC236}">
                <a16:creationId xmlns:a16="http://schemas.microsoft.com/office/drawing/2014/main" id="{A9C7E215-437E-B6DC-91C4-76F12AB3E45C}"/>
              </a:ext>
            </a:extLst>
          </p:cNvPr>
          <p:cNvPicPr>
            <a:picLocks noChangeAspect="1"/>
          </p:cNvPicPr>
          <p:nvPr/>
        </p:nvPicPr>
        <p:blipFill>
          <a:blip r:embed="rId3"/>
          <a:stretch>
            <a:fillRect/>
          </a:stretch>
        </p:blipFill>
        <p:spPr>
          <a:xfrm>
            <a:off x="1435158" y="791618"/>
            <a:ext cx="8990456" cy="4826272"/>
          </a:xfrm>
          <a:prstGeom prst="rect">
            <a:avLst/>
          </a:prstGeom>
        </p:spPr>
      </p:pic>
      <p:sp>
        <p:nvSpPr>
          <p:cNvPr id="6" name="文本框 5">
            <a:extLst>
              <a:ext uri="{FF2B5EF4-FFF2-40B4-BE49-F238E27FC236}">
                <a16:creationId xmlns:a16="http://schemas.microsoft.com/office/drawing/2014/main" id="{D1214D5D-ABA8-2366-BC81-3E44EB6D84E4}"/>
              </a:ext>
            </a:extLst>
          </p:cNvPr>
          <p:cNvSpPr txBox="1"/>
          <p:nvPr/>
        </p:nvSpPr>
        <p:spPr>
          <a:xfrm>
            <a:off x="3135086" y="942928"/>
            <a:ext cx="1287623" cy="369332"/>
          </a:xfrm>
          <a:prstGeom prst="rect">
            <a:avLst/>
          </a:prstGeom>
          <a:noFill/>
        </p:spPr>
        <p:txBody>
          <a:bodyPr wrap="square">
            <a:spAutoFit/>
          </a:bodyPr>
          <a:lstStyle/>
          <a:p>
            <a:r>
              <a:rPr lang="zh-CN" altLang="en-US" b="1" dirty="0">
                <a:latin typeface="+mj-ea"/>
                <a:ea typeface="+mj-ea"/>
              </a:rPr>
              <a:t>torch.fx</a:t>
            </a:r>
          </a:p>
        </p:txBody>
      </p:sp>
      <p:sp>
        <p:nvSpPr>
          <p:cNvPr id="8" name="文本框 7">
            <a:extLst>
              <a:ext uri="{FF2B5EF4-FFF2-40B4-BE49-F238E27FC236}">
                <a16:creationId xmlns:a16="http://schemas.microsoft.com/office/drawing/2014/main" id="{A356344B-5D72-F554-3A02-243565CA5098}"/>
              </a:ext>
            </a:extLst>
          </p:cNvPr>
          <p:cNvSpPr txBox="1"/>
          <p:nvPr/>
        </p:nvSpPr>
        <p:spPr>
          <a:xfrm>
            <a:off x="3844213" y="3440276"/>
            <a:ext cx="3072881" cy="369332"/>
          </a:xfrm>
          <a:prstGeom prst="rect">
            <a:avLst/>
          </a:prstGeom>
          <a:noFill/>
        </p:spPr>
        <p:txBody>
          <a:bodyPr wrap="square">
            <a:spAutoFit/>
          </a:bodyPr>
          <a:lstStyle/>
          <a:p>
            <a:r>
              <a:rPr lang="zh-CN" altLang="en-US" b="0" i="0" dirty="0">
                <a:effectLst/>
                <a:highlight>
                  <a:srgbClr val="FFFFFF"/>
                </a:highlight>
                <a:latin typeface="-apple-system"/>
              </a:rPr>
              <a:t>高性能的异步消息库</a:t>
            </a:r>
            <a:r>
              <a:rPr lang="en" altLang="zh-CN" b="0" i="0" dirty="0" err="1">
                <a:effectLst/>
                <a:highlight>
                  <a:srgbClr val="FFFFFF"/>
                </a:highlight>
                <a:latin typeface="-apple-system"/>
              </a:rPr>
              <a:t>ZeroMQ</a:t>
            </a:r>
            <a:endParaRPr lang="zh-CN" altLang="en-US" dirty="0"/>
          </a:p>
        </p:txBody>
      </p:sp>
    </p:spTree>
    <p:extLst>
      <p:ext uri="{BB962C8B-B14F-4D97-AF65-F5344CB8AC3E}">
        <p14:creationId xmlns:p14="http://schemas.microsoft.com/office/powerpoint/2010/main" val="1394678271"/>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sp>
        <p:nvSpPr>
          <p:cNvPr id="3" name="圆角矩形 2">
            <a:extLst>
              <a:ext uri="{FF2B5EF4-FFF2-40B4-BE49-F238E27FC236}">
                <a16:creationId xmlns:a16="http://schemas.microsoft.com/office/drawing/2014/main" id="{9434400C-9175-7422-5820-1A7B02FAACA8}"/>
              </a:ext>
            </a:extLst>
          </p:cNvPr>
          <p:cNvSpPr/>
          <p:nvPr/>
        </p:nvSpPr>
        <p:spPr>
          <a:xfrm>
            <a:off x="232475" y="966386"/>
            <a:ext cx="2309247" cy="650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2"/>
                </a:solidFill>
                <a:hlinkClick r:id="rId3">
                  <a:extLst>
                    <a:ext uri="{A12FA001-AC4F-418D-AE19-62706E023703}">
                      <ahyp:hlinkClr xmlns:ahyp="http://schemas.microsoft.com/office/drawing/2018/hyperlinkcolor" val="tx"/>
                    </a:ext>
                  </a:extLst>
                </a:hlinkClick>
              </a:rPr>
              <a:t>Hugging</a:t>
            </a:r>
            <a:r>
              <a:rPr kumimoji="1" lang="zh-CN" altLang="en-US" dirty="0">
                <a:solidFill>
                  <a:schemeClr val="accent2"/>
                </a:solidFill>
                <a:hlinkClick r:id="rId3">
                  <a:extLst>
                    <a:ext uri="{A12FA001-AC4F-418D-AE19-62706E023703}">
                      <ahyp:hlinkClr xmlns:ahyp="http://schemas.microsoft.com/office/drawing/2018/hyperlinkcolor" val="tx"/>
                    </a:ext>
                  </a:extLst>
                </a:hlinkClick>
              </a:rPr>
              <a:t> </a:t>
            </a:r>
            <a:r>
              <a:rPr kumimoji="1" lang="en-US" altLang="zh-CN" dirty="0">
                <a:solidFill>
                  <a:schemeClr val="accent2"/>
                </a:solidFill>
                <a:hlinkClick r:id="rId3">
                  <a:extLst>
                    <a:ext uri="{A12FA001-AC4F-418D-AE19-62706E023703}">
                      <ahyp:hlinkClr xmlns:ahyp="http://schemas.microsoft.com/office/drawing/2018/hyperlinkcolor" val="tx"/>
                    </a:ext>
                  </a:extLst>
                </a:hlinkClick>
              </a:rPr>
              <a:t>Face</a:t>
            </a:r>
            <a:r>
              <a:rPr kumimoji="1" lang="zh-CN" altLang="en-US" dirty="0">
                <a:solidFill>
                  <a:schemeClr val="accent2"/>
                </a:solidFill>
                <a:hlinkClick r:id="rId3">
                  <a:extLst>
                    <a:ext uri="{A12FA001-AC4F-418D-AE19-62706E023703}">
                      <ahyp:hlinkClr xmlns:ahyp="http://schemas.microsoft.com/office/drawing/2018/hyperlinkcolor" val="tx"/>
                    </a:ext>
                  </a:extLst>
                </a:hlinkClick>
              </a:rPr>
              <a:t> </a:t>
            </a:r>
            <a:r>
              <a:rPr kumimoji="1" lang="en-US" altLang="zh-CN" dirty="0">
                <a:solidFill>
                  <a:schemeClr val="accent2"/>
                </a:solidFill>
                <a:hlinkClick r:id="rId3">
                  <a:extLst>
                    <a:ext uri="{A12FA001-AC4F-418D-AE19-62706E023703}">
                      <ahyp:hlinkClr xmlns:ahyp="http://schemas.microsoft.com/office/drawing/2018/hyperlinkcolor" val="tx"/>
                    </a:ext>
                  </a:extLst>
                </a:hlinkClick>
              </a:rPr>
              <a:t>Model</a:t>
            </a:r>
            <a:endParaRPr kumimoji="1" lang="zh-CN" altLang="en-US" dirty="0">
              <a:solidFill>
                <a:schemeClr val="accent2"/>
              </a:solidFill>
            </a:endParaRPr>
          </a:p>
        </p:txBody>
      </p:sp>
      <p:sp>
        <p:nvSpPr>
          <p:cNvPr id="7" name="文本框 6">
            <a:extLst>
              <a:ext uri="{FF2B5EF4-FFF2-40B4-BE49-F238E27FC236}">
                <a16:creationId xmlns:a16="http://schemas.microsoft.com/office/drawing/2014/main" id="{35D73A16-53B7-F4AF-2D66-3521646735E1}"/>
              </a:ext>
            </a:extLst>
          </p:cNvPr>
          <p:cNvSpPr txBox="1"/>
          <p:nvPr/>
        </p:nvSpPr>
        <p:spPr>
          <a:xfrm>
            <a:off x="232475" y="1799564"/>
            <a:ext cx="11462736" cy="369332"/>
          </a:xfrm>
          <a:prstGeom prst="rect">
            <a:avLst/>
          </a:prstGeom>
          <a:noFill/>
        </p:spPr>
        <p:txBody>
          <a:bodyPr wrap="square">
            <a:spAutoFit/>
          </a:bodyPr>
          <a:lstStyle/>
          <a:p>
            <a:r>
              <a:rPr lang="en" altLang="zh-CN" b="0" dirty="0">
                <a:solidFill>
                  <a:srgbClr val="9CDCFE"/>
                </a:solidFill>
                <a:effectLst/>
                <a:latin typeface="Menlo" panose="020B0609030804020204" pitchFamily="49" charset="0"/>
              </a:rPr>
              <a:t>model</a:t>
            </a:r>
            <a:r>
              <a:rPr lang="en" altLang="zh-CN" b="0" dirty="0">
                <a:solidFill>
                  <a:srgbClr val="CCCCCC"/>
                </a:solidFill>
                <a:effectLst/>
                <a:latin typeface="Menlo" panose="020B0609030804020204" pitchFamily="49" charset="0"/>
              </a:rPr>
              <a:t> </a:t>
            </a:r>
            <a:r>
              <a:rPr lang="en" altLang="zh-CN" b="0" dirty="0">
                <a:solidFill>
                  <a:srgbClr val="D4D4D4"/>
                </a:solidFill>
                <a:effectLst/>
                <a:latin typeface="Menlo" panose="020B0609030804020204" pitchFamily="49" charset="0"/>
              </a:rPr>
              <a:t>=</a:t>
            </a:r>
            <a:r>
              <a:rPr lang="en" altLang="zh-CN" b="0" dirty="0">
                <a:solidFill>
                  <a:srgbClr val="CCCCCC"/>
                </a:solidFill>
                <a:effectLst/>
                <a:latin typeface="Menlo" panose="020B0609030804020204" pitchFamily="49" charset="0"/>
              </a:rPr>
              <a:t> </a:t>
            </a:r>
            <a:r>
              <a:rPr lang="en" altLang="zh-CN" b="0" dirty="0" err="1">
                <a:solidFill>
                  <a:srgbClr val="4EC9B0"/>
                </a:solidFill>
                <a:effectLst/>
                <a:latin typeface="Menlo" panose="020B0609030804020204" pitchFamily="49" charset="0"/>
              </a:rPr>
              <a:t>AutoModelForCausalLM</a:t>
            </a:r>
            <a:r>
              <a:rPr lang="en" altLang="zh-CN" b="0" dirty="0" err="1">
                <a:solidFill>
                  <a:srgbClr val="CCCCCC"/>
                </a:solidFill>
                <a:effectLst/>
                <a:latin typeface="Menlo" panose="020B0609030804020204" pitchFamily="49" charset="0"/>
              </a:rPr>
              <a:t>.</a:t>
            </a:r>
            <a:r>
              <a:rPr lang="en" altLang="zh-CN" b="0" dirty="0" err="1">
                <a:solidFill>
                  <a:srgbClr val="DCDCAA"/>
                </a:solidFill>
                <a:effectLst/>
                <a:latin typeface="Menlo" panose="020B0609030804020204" pitchFamily="49" charset="0"/>
              </a:rPr>
              <a:t>from_pretrained</a:t>
            </a:r>
            <a:r>
              <a:rPr lang="en" altLang="zh-CN" b="0" dirty="0">
                <a:solidFill>
                  <a:srgbClr val="CCCCCC"/>
                </a:solidFill>
                <a:effectLst/>
                <a:latin typeface="Menlo" panose="020B0609030804020204" pitchFamily="49" charset="0"/>
              </a:rPr>
              <a:t>(</a:t>
            </a:r>
            <a:r>
              <a:rPr lang="en" altLang="zh-CN" b="0" dirty="0" err="1">
                <a:solidFill>
                  <a:srgbClr val="9CDCFE"/>
                </a:solidFill>
                <a:effectLst/>
                <a:latin typeface="Menlo" panose="020B0609030804020204" pitchFamily="49" charset="0"/>
              </a:rPr>
              <a:t>model_name</a:t>
            </a:r>
            <a:r>
              <a:rPr lang="en" altLang="zh-CN" b="0" dirty="0">
                <a:solidFill>
                  <a:srgbClr val="CCCCCC"/>
                </a:solidFill>
                <a:effectLst/>
                <a:latin typeface="Menlo" panose="020B0609030804020204" pitchFamily="49" charset="0"/>
              </a:rPr>
              <a:t>, </a:t>
            </a:r>
            <a:r>
              <a:rPr lang="en" altLang="zh-CN" b="0" dirty="0" err="1">
                <a:solidFill>
                  <a:srgbClr val="9CDCFE"/>
                </a:solidFill>
                <a:effectLst/>
                <a:latin typeface="Menlo" panose="020B0609030804020204" pitchFamily="49" charset="0"/>
              </a:rPr>
              <a:t>low_cpu_mem_usage</a:t>
            </a:r>
            <a:r>
              <a:rPr lang="en" altLang="zh-CN" b="0" dirty="0">
                <a:solidFill>
                  <a:srgbClr val="D4D4D4"/>
                </a:solidFill>
                <a:effectLst/>
                <a:latin typeface="Menlo" panose="020B0609030804020204" pitchFamily="49" charset="0"/>
              </a:rPr>
              <a:t>=</a:t>
            </a:r>
            <a:r>
              <a:rPr lang="en" altLang="zh-CN" b="0" dirty="0">
                <a:solidFill>
                  <a:srgbClr val="569CD6"/>
                </a:solidFill>
                <a:effectLst/>
                <a:latin typeface="Menlo" panose="020B0609030804020204" pitchFamily="49" charset="0"/>
              </a:rPr>
              <a:t>True</a:t>
            </a:r>
            <a:r>
              <a:rPr lang="en" altLang="zh-CN" b="0" dirty="0">
                <a:solidFill>
                  <a:srgbClr val="CCCCCC"/>
                </a:solidFill>
                <a:effectLst/>
                <a:latin typeface="Menlo" panose="020B0609030804020204" pitchFamily="49" charset="0"/>
              </a:rPr>
              <a:t>)</a:t>
            </a:r>
          </a:p>
        </p:txBody>
      </p:sp>
      <p:grpSp>
        <p:nvGrpSpPr>
          <p:cNvPr id="15" name="组合 14">
            <a:extLst>
              <a:ext uri="{FF2B5EF4-FFF2-40B4-BE49-F238E27FC236}">
                <a16:creationId xmlns:a16="http://schemas.microsoft.com/office/drawing/2014/main" id="{EF061C44-A671-34BB-D961-A72C95465BC1}"/>
              </a:ext>
            </a:extLst>
          </p:cNvPr>
          <p:cNvGrpSpPr/>
          <p:nvPr/>
        </p:nvGrpSpPr>
        <p:grpSpPr>
          <a:xfrm>
            <a:off x="232475" y="2745965"/>
            <a:ext cx="6561459" cy="706041"/>
            <a:chOff x="232475" y="3075978"/>
            <a:chExt cx="6561459" cy="706041"/>
          </a:xfrm>
        </p:grpSpPr>
        <p:sp>
          <p:nvSpPr>
            <p:cNvPr id="12" name="圆角矩形 11">
              <a:extLst>
                <a:ext uri="{FF2B5EF4-FFF2-40B4-BE49-F238E27FC236}">
                  <a16:creationId xmlns:a16="http://schemas.microsoft.com/office/drawing/2014/main" id="{EC10884A-FE7A-3E85-5991-36CC1F99F6FE}"/>
                </a:ext>
              </a:extLst>
            </p:cNvPr>
            <p:cNvSpPr/>
            <p:nvPr/>
          </p:nvSpPr>
          <p:spPr>
            <a:xfrm>
              <a:off x="232475" y="3075978"/>
              <a:ext cx="2801319" cy="7060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2"/>
                  </a:solidFill>
                  <a:hlinkClick r:id="rId4">
                    <a:extLst>
                      <a:ext uri="{A12FA001-AC4F-418D-AE19-62706E023703}">
                        <ahyp:hlinkClr xmlns:ahyp="http://schemas.microsoft.com/office/drawing/2018/hyperlinkcolor" val="tx"/>
                      </a:ext>
                    </a:extLst>
                  </a:hlinkClick>
                </a:rPr>
                <a:t>.pt</a:t>
              </a:r>
              <a:r>
                <a:rPr kumimoji="1" lang="zh-CN" altLang="en-US" sz="2000" dirty="0">
                  <a:solidFill>
                    <a:schemeClr val="accent2"/>
                  </a:solidFill>
                  <a:hlinkClick r:id="rId4">
                    <a:extLst>
                      <a:ext uri="{A12FA001-AC4F-418D-AE19-62706E023703}">
                        <ahyp:hlinkClr xmlns:ahyp="http://schemas.microsoft.com/office/drawing/2018/hyperlinkcolor" val="tx"/>
                      </a:ext>
                    </a:extLst>
                  </a:hlinkClick>
                </a:rPr>
                <a:t> </a:t>
              </a:r>
              <a:r>
                <a:rPr kumimoji="1" lang="en-US" altLang="zh-CN" sz="2000" dirty="0">
                  <a:solidFill>
                    <a:schemeClr val="accent2"/>
                  </a:solidFill>
                  <a:hlinkClick r:id="rId4">
                    <a:extLst>
                      <a:ext uri="{A12FA001-AC4F-418D-AE19-62706E023703}">
                        <ahyp:hlinkClr xmlns:ahyp="http://schemas.microsoft.com/office/drawing/2018/hyperlinkcolor" val="tx"/>
                      </a:ext>
                    </a:extLst>
                  </a:hlinkClick>
                </a:rPr>
                <a:t>-&gt;</a:t>
              </a:r>
              <a:r>
                <a:rPr kumimoji="1" lang="zh-CN" altLang="en-US" sz="2000" dirty="0">
                  <a:solidFill>
                    <a:schemeClr val="accent2"/>
                  </a:solidFill>
                  <a:hlinkClick r:id="rId4">
                    <a:extLst>
                      <a:ext uri="{A12FA001-AC4F-418D-AE19-62706E023703}">
                        <ahyp:hlinkClr xmlns:ahyp="http://schemas.microsoft.com/office/drawing/2018/hyperlinkcolor" val="tx"/>
                      </a:ext>
                    </a:extLst>
                  </a:hlinkClick>
                </a:rPr>
                <a:t> </a:t>
              </a:r>
              <a:r>
                <a:rPr kumimoji="1" lang="en-US" altLang="zh-CN" sz="2000" dirty="0">
                  <a:solidFill>
                    <a:schemeClr val="accent2"/>
                  </a:solidFill>
                  <a:hlinkClick r:id="rId4">
                    <a:extLst>
                      <a:ext uri="{A12FA001-AC4F-418D-AE19-62706E023703}">
                        <ahyp:hlinkClr xmlns:ahyp="http://schemas.microsoft.com/office/drawing/2018/hyperlinkcolor" val="tx"/>
                      </a:ext>
                    </a:extLst>
                  </a:hlinkClick>
                </a:rPr>
                <a:t>.safetensors</a:t>
              </a:r>
              <a:endParaRPr kumimoji="1" lang="zh-CN" altLang="en-US" sz="2000" dirty="0">
                <a:solidFill>
                  <a:schemeClr val="accent2"/>
                </a:solidFill>
              </a:endParaRPr>
            </a:p>
          </p:txBody>
        </p:sp>
        <p:sp>
          <p:nvSpPr>
            <p:cNvPr id="13" name="文本框 12">
              <a:extLst>
                <a:ext uri="{FF2B5EF4-FFF2-40B4-BE49-F238E27FC236}">
                  <a16:creationId xmlns:a16="http://schemas.microsoft.com/office/drawing/2014/main" id="{C21E4500-4867-7A1F-484D-D241CD6CB120}"/>
                </a:ext>
              </a:extLst>
            </p:cNvPr>
            <p:cNvSpPr txBox="1"/>
            <p:nvPr/>
          </p:nvSpPr>
          <p:spPr>
            <a:xfrm>
              <a:off x="3272610" y="3244332"/>
              <a:ext cx="3521324" cy="369332"/>
            </a:xfrm>
            <a:prstGeom prst="rect">
              <a:avLst/>
            </a:prstGeom>
            <a:noFill/>
          </p:spPr>
          <p:txBody>
            <a:bodyPr wrap="square" rtlCol="0">
              <a:spAutoFit/>
            </a:bodyPr>
            <a:lstStyle/>
            <a:p>
              <a:pPr latinLnBrk="1"/>
              <a:r>
                <a:rPr lang="zh-CN" altLang="en-US" b="1" dirty="0">
                  <a:solidFill>
                    <a:srgbClr val="003F87"/>
                  </a:solidFill>
                  <a:highlight>
                    <a:srgbClr val="FFFFFF"/>
                  </a:highlight>
                  <a:latin typeface="+mj-ea"/>
                  <a:ea typeface="+mj-ea"/>
                </a:rPr>
                <a:t>降维转</a:t>
              </a:r>
              <a:r>
                <a:rPr lang="zh-CN" altLang="en-US" b="1" i="0" dirty="0">
                  <a:solidFill>
                    <a:srgbClr val="003F87"/>
                  </a:solidFill>
                  <a:effectLst/>
                  <a:highlight>
                    <a:srgbClr val="FFFFFF"/>
                  </a:highlight>
                  <a:latin typeface="+mj-ea"/>
                  <a:ea typeface="+mj-ea"/>
                </a:rPr>
                <a:t>很好转换，有官方函数</a:t>
              </a:r>
              <a:endParaRPr lang="zh-CN" altLang="en" b="1" i="0" dirty="0">
                <a:solidFill>
                  <a:srgbClr val="003F87"/>
                </a:solidFill>
                <a:effectLst/>
                <a:highlight>
                  <a:srgbClr val="FFFFFF"/>
                </a:highlight>
                <a:latin typeface="+mj-ea"/>
                <a:ea typeface="+mj-ea"/>
              </a:endParaRPr>
            </a:p>
          </p:txBody>
        </p:sp>
      </p:grpSp>
      <p:sp>
        <p:nvSpPr>
          <p:cNvPr id="14" name="圆角矩形 13">
            <a:extLst>
              <a:ext uri="{FF2B5EF4-FFF2-40B4-BE49-F238E27FC236}">
                <a16:creationId xmlns:a16="http://schemas.microsoft.com/office/drawing/2014/main" id="{60AC7370-F9ED-3114-CD45-48B456EDB3A2}"/>
              </a:ext>
            </a:extLst>
          </p:cNvPr>
          <p:cNvSpPr/>
          <p:nvPr/>
        </p:nvSpPr>
        <p:spPr>
          <a:xfrm>
            <a:off x="478507" y="4044626"/>
            <a:ext cx="2309247" cy="650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2"/>
                </a:solidFill>
              </a:rPr>
              <a:t>加载</a:t>
            </a:r>
            <a:r>
              <a:rPr kumimoji="1" lang="en-US" altLang="zh-CN" dirty="0">
                <a:solidFill>
                  <a:schemeClr val="accent2"/>
                </a:solidFill>
              </a:rPr>
              <a:t>tokenizer</a:t>
            </a:r>
            <a:endParaRPr kumimoji="1" lang="zh-CN" altLang="en-US" dirty="0">
              <a:solidFill>
                <a:schemeClr val="accent2"/>
              </a:solidFill>
            </a:endParaRPr>
          </a:p>
        </p:txBody>
      </p:sp>
      <p:sp>
        <p:nvSpPr>
          <p:cNvPr id="16" name="圆角矩形 15">
            <a:extLst>
              <a:ext uri="{FF2B5EF4-FFF2-40B4-BE49-F238E27FC236}">
                <a16:creationId xmlns:a16="http://schemas.microsoft.com/office/drawing/2014/main" id="{EF584AED-61E0-D8CB-4110-263EA204D6AD}"/>
              </a:ext>
            </a:extLst>
          </p:cNvPr>
          <p:cNvSpPr/>
          <p:nvPr/>
        </p:nvSpPr>
        <p:spPr>
          <a:xfrm>
            <a:off x="470402" y="5240685"/>
            <a:ext cx="2309247" cy="650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2"/>
                </a:solidFill>
              </a:rPr>
              <a:t>分割</a:t>
            </a:r>
          </a:p>
        </p:txBody>
      </p:sp>
      <p:sp>
        <p:nvSpPr>
          <p:cNvPr id="17" name="圆角矩形 16">
            <a:extLst>
              <a:ext uri="{FF2B5EF4-FFF2-40B4-BE49-F238E27FC236}">
                <a16:creationId xmlns:a16="http://schemas.microsoft.com/office/drawing/2014/main" id="{4F910DAB-AEB5-75F5-984F-597ACCBC7802}"/>
              </a:ext>
            </a:extLst>
          </p:cNvPr>
          <p:cNvSpPr/>
          <p:nvPr/>
        </p:nvSpPr>
        <p:spPr>
          <a:xfrm>
            <a:off x="3272610" y="5240684"/>
            <a:ext cx="1061293" cy="650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2"/>
                </a:solidFill>
              </a:rPr>
              <a:t>trace</a:t>
            </a:r>
            <a:endParaRPr kumimoji="1" lang="zh-CN" altLang="en-US" dirty="0">
              <a:solidFill>
                <a:schemeClr val="accent2"/>
              </a:solidFill>
            </a:endParaRPr>
          </a:p>
        </p:txBody>
      </p:sp>
      <p:sp>
        <p:nvSpPr>
          <p:cNvPr id="19" name="文本框 18">
            <a:extLst>
              <a:ext uri="{FF2B5EF4-FFF2-40B4-BE49-F238E27FC236}">
                <a16:creationId xmlns:a16="http://schemas.microsoft.com/office/drawing/2014/main" id="{4E7C2E99-B13B-06FC-FFF2-9A98F0310B4F}"/>
              </a:ext>
            </a:extLst>
          </p:cNvPr>
          <p:cNvSpPr txBox="1"/>
          <p:nvPr/>
        </p:nvSpPr>
        <p:spPr>
          <a:xfrm>
            <a:off x="4826864" y="5381482"/>
            <a:ext cx="7322389" cy="369332"/>
          </a:xfrm>
          <a:prstGeom prst="rect">
            <a:avLst/>
          </a:prstGeom>
          <a:noFill/>
        </p:spPr>
        <p:txBody>
          <a:bodyPr wrap="square">
            <a:spAutoFit/>
          </a:bodyPr>
          <a:lstStyle/>
          <a:p>
            <a:r>
              <a:rPr lang="en" altLang="zh-CN" b="0" dirty="0" err="1">
                <a:solidFill>
                  <a:srgbClr val="4EC9B0"/>
                </a:solidFill>
                <a:effectLst/>
                <a:latin typeface="Menlo" panose="020B0609030804020204" pitchFamily="49" charset="0"/>
              </a:rPr>
              <a:t>transformers</a:t>
            </a:r>
            <a:r>
              <a:rPr lang="en" altLang="zh-CN" b="0" dirty="0" err="1">
                <a:solidFill>
                  <a:srgbClr val="CCCCCC"/>
                </a:solidFill>
                <a:effectLst/>
                <a:latin typeface="Menlo" panose="020B0609030804020204" pitchFamily="49" charset="0"/>
              </a:rPr>
              <a:t>.</a:t>
            </a:r>
            <a:r>
              <a:rPr lang="en" altLang="zh-CN" b="0" dirty="0" err="1">
                <a:solidFill>
                  <a:srgbClr val="4EC9B0"/>
                </a:solidFill>
                <a:effectLst/>
                <a:latin typeface="Menlo" panose="020B0609030804020204" pitchFamily="49" charset="0"/>
              </a:rPr>
              <a:t>utils</a:t>
            </a:r>
            <a:r>
              <a:rPr lang="en" altLang="zh-CN" b="0" dirty="0" err="1">
                <a:solidFill>
                  <a:srgbClr val="CCCCCC"/>
                </a:solidFill>
                <a:effectLst/>
                <a:latin typeface="Menlo" panose="020B0609030804020204" pitchFamily="49" charset="0"/>
              </a:rPr>
              <a:t>.fx.symbolic_trace</a:t>
            </a:r>
            <a:r>
              <a:rPr lang="en" altLang="zh-CN" b="0" dirty="0">
                <a:solidFill>
                  <a:srgbClr val="CCCCCC"/>
                </a:solidFill>
                <a:effectLst/>
                <a:latin typeface="Menlo" panose="020B0609030804020204" pitchFamily="49" charset="0"/>
              </a:rPr>
              <a:t>(</a:t>
            </a:r>
            <a:r>
              <a:rPr lang="en" altLang="zh-CN" b="0" dirty="0" err="1">
                <a:solidFill>
                  <a:srgbClr val="9CDCFE"/>
                </a:solidFill>
                <a:effectLst/>
                <a:latin typeface="Menlo" panose="020B0609030804020204" pitchFamily="49" charset="0"/>
              </a:rPr>
              <a:t>self</a:t>
            </a:r>
            <a:r>
              <a:rPr lang="en" altLang="zh-CN" b="0" dirty="0" err="1">
                <a:solidFill>
                  <a:srgbClr val="CCCCCC"/>
                </a:solidFill>
                <a:effectLst/>
                <a:latin typeface="Menlo" panose="020B0609030804020204" pitchFamily="49" charset="0"/>
              </a:rPr>
              <a:t>.</a:t>
            </a:r>
            <a:r>
              <a:rPr lang="en" altLang="zh-CN" b="0" dirty="0" err="1">
                <a:solidFill>
                  <a:srgbClr val="9CDCFE"/>
                </a:solidFill>
                <a:effectLst/>
                <a:latin typeface="Menlo" panose="020B0609030804020204" pitchFamily="49" charset="0"/>
              </a:rPr>
              <a:t>mod</a:t>
            </a:r>
            <a:r>
              <a:rPr lang="en" altLang="zh-CN"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311311008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sp>
        <p:nvSpPr>
          <p:cNvPr id="17" name="圆角矩形 16">
            <a:extLst>
              <a:ext uri="{FF2B5EF4-FFF2-40B4-BE49-F238E27FC236}">
                <a16:creationId xmlns:a16="http://schemas.microsoft.com/office/drawing/2014/main" id="{4F910DAB-AEB5-75F5-984F-597ACCBC7802}"/>
              </a:ext>
            </a:extLst>
          </p:cNvPr>
          <p:cNvSpPr/>
          <p:nvPr/>
        </p:nvSpPr>
        <p:spPr>
          <a:xfrm>
            <a:off x="636658" y="2083725"/>
            <a:ext cx="1900945" cy="7582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2"/>
                </a:solidFill>
              </a:rPr>
              <a:t>GraphMoudle</a:t>
            </a:r>
            <a:r>
              <a:rPr kumimoji="1" lang="en-US" altLang="zh-CN" dirty="0">
                <a:solidFill>
                  <a:schemeClr val="accent2"/>
                </a:solidFill>
              </a:rPr>
              <a:t>()</a:t>
            </a:r>
            <a:endParaRPr kumimoji="1" lang="zh-CN" altLang="en-US" dirty="0">
              <a:solidFill>
                <a:schemeClr val="accent2"/>
              </a:solidFill>
            </a:endParaRPr>
          </a:p>
        </p:txBody>
      </p:sp>
      <p:pic>
        <p:nvPicPr>
          <p:cNvPr id="4" name="图片 3">
            <a:extLst>
              <a:ext uri="{FF2B5EF4-FFF2-40B4-BE49-F238E27FC236}">
                <a16:creationId xmlns:a16="http://schemas.microsoft.com/office/drawing/2014/main" id="{44C57D6B-8C16-29DE-3D55-3763E871CA0B}"/>
              </a:ext>
            </a:extLst>
          </p:cNvPr>
          <p:cNvPicPr>
            <a:picLocks noChangeAspect="1"/>
          </p:cNvPicPr>
          <p:nvPr/>
        </p:nvPicPr>
        <p:blipFill>
          <a:blip r:embed="rId3"/>
          <a:stretch>
            <a:fillRect/>
          </a:stretch>
        </p:blipFill>
        <p:spPr>
          <a:xfrm>
            <a:off x="2710132" y="874281"/>
            <a:ext cx="7772400" cy="3177119"/>
          </a:xfrm>
          <a:prstGeom prst="rect">
            <a:avLst/>
          </a:prstGeom>
        </p:spPr>
      </p:pic>
      <p:sp>
        <p:nvSpPr>
          <p:cNvPr id="5" name="圆角矩形 4">
            <a:extLst>
              <a:ext uri="{FF2B5EF4-FFF2-40B4-BE49-F238E27FC236}">
                <a16:creationId xmlns:a16="http://schemas.microsoft.com/office/drawing/2014/main" id="{C8212B0D-A6B0-9902-29FB-39E14B56137C}"/>
              </a:ext>
            </a:extLst>
          </p:cNvPr>
          <p:cNvSpPr/>
          <p:nvPr/>
        </p:nvSpPr>
        <p:spPr>
          <a:xfrm>
            <a:off x="636657" y="5151853"/>
            <a:ext cx="1900945" cy="7582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2"/>
                </a:solidFill>
              </a:rPr>
              <a:t>Split</a:t>
            </a:r>
            <a:endParaRPr kumimoji="1" lang="zh-CN" altLang="en-US" dirty="0">
              <a:solidFill>
                <a:schemeClr val="accent2"/>
              </a:solidFill>
            </a:endParaRPr>
          </a:p>
        </p:txBody>
      </p:sp>
      <p:sp>
        <p:nvSpPr>
          <p:cNvPr id="8" name="文本框 7">
            <a:extLst>
              <a:ext uri="{FF2B5EF4-FFF2-40B4-BE49-F238E27FC236}">
                <a16:creationId xmlns:a16="http://schemas.microsoft.com/office/drawing/2014/main" id="{BE7A01D2-3544-9A35-B07A-D34189593592}"/>
              </a:ext>
            </a:extLst>
          </p:cNvPr>
          <p:cNvSpPr txBox="1"/>
          <p:nvPr/>
        </p:nvSpPr>
        <p:spPr>
          <a:xfrm>
            <a:off x="2885535" y="4515304"/>
            <a:ext cx="6116128" cy="2031325"/>
          </a:xfrm>
          <a:prstGeom prst="rect">
            <a:avLst/>
          </a:prstGeom>
          <a:noFill/>
        </p:spPr>
        <p:txBody>
          <a:bodyPr wrap="square">
            <a:spAutoFit/>
          </a:bodyPr>
          <a:lstStyle/>
          <a:p>
            <a:pPr marL="285750" indent="-285750">
              <a:buFont typeface="Arial" panose="020B0604020202020204" pitchFamily="34" charset="0"/>
              <a:buChar char="•"/>
            </a:pPr>
            <a:r>
              <a:rPr lang="zh-CN" altLang="en-US" dirty="0"/>
              <a:t>寻找子图</a:t>
            </a:r>
            <a:endParaRPr lang="en-US" altLang="zh-CN" dirty="0"/>
          </a:p>
          <a:p>
            <a:pPr lvl="1">
              <a:buFont typeface="Arial" panose="020B0604020202020204" pitchFamily="34" charset="0"/>
              <a:buChar char="•"/>
            </a:pPr>
            <a:r>
              <a:rPr lang="zh-CN" altLang="en-US" dirty="0"/>
              <a:t>节点的 </a:t>
            </a:r>
            <a:r>
              <a:rPr lang="en" altLang="zh-CN" dirty="0"/>
              <a:t>users </a:t>
            </a:r>
            <a:r>
              <a:rPr lang="zh-CN" altLang="en-US" dirty="0"/>
              <a:t>列表长度大于 </a:t>
            </a:r>
            <a:r>
              <a:rPr lang="en-US" altLang="zh-CN" dirty="0"/>
              <a:t>1</a:t>
            </a:r>
            <a:r>
              <a:rPr lang="zh-CN" altLang="en-US" dirty="0"/>
              <a:t>（即该节点有多个使用者）。</a:t>
            </a:r>
          </a:p>
          <a:p>
            <a:pPr lvl="1">
              <a:buFont typeface="Arial" panose="020B0604020202020204" pitchFamily="34" charset="0"/>
              <a:buChar char="•"/>
            </a:pPr>
            <a:r>
              <a:rPr lang="zh-CN" altLang="en-US" dirty="0"/>
              <a:t>节点的 </a:t>
            </a:r>
            <a:r>
              <a:rPr lang="en" altLang="zh-CN" dirty="0" err="1"/>
              <a:t>args</a:t>
            </a:r>
            <a:r>
              <a:rPr lang="en" altLang="zh-CN" dirty="0"/>
              <a:t> </a:t>
            </a:r>
            <a:r>
              <a:rPr lang="zh-CN" altLang="en-US" dirty="0"/>
              <a:t>列表长度等于 </a:t>
            </a:r>
            <a:r>
              <a:rPr lang="en-US" altLang="zh-CN" dirty="0"/>
              <a:t>1</a:t>
            </a:r>
            <a:r>
              <a:rPr lang="zh-CN" altLang="en-US" dirty="0"/>
              <a:t>（即该节点有一个输入）。</a:t>
            </a:r>
          </a:p>
          <a:p>
            <a:pPr lvl="1">
              <a:buFont typeface="Arial" panose="020B0604020202020204" pitchFamily="34" charset="0"/>
              <a:buChar char="•"/>
            </a:pPr>
            <a:r>
              <a:rPr lang="zh-CN" altLang="en-US" dirty="0"/>
              <a:t>节点的操作类型是 </a:t>
            </a:r>
            <a:r>
              <a:rPr lang="en-US" altLang="zh-CN" dirty="0"/>
              <a:t>"</a:t>
            </a:r>
            <a:r>
              <a:rPr lang="en" altLang="zh-CN" dirty="0" err="1"/>
              <a:t>call_module</a:t>
            </a:r>
            <a:r>
              <a:rPr lang="en" altLang="zh-CN" dirty="0"/>
              <a:t>"</a:t>
            </a:r>
            <a:r>
              <a:rPr lang="zh-CN" altLang="en" dirty="0"/>
              <a:t>。</a:t>
            </a:r>
            <a:endParaRPr lang="en-US" altLang="zh-CN" dirty="0"/>
          </a:p>
          <a:p>
            <a:pPr marL="285750" indent="-285750">
              <a:buFont typeface="Arial" panose="020B0604020202020204" pitchFamily="34" charset="0"/>
              <a:buChar char="•"/>
            </a:pPr>
            <a:r>
              <a:rPr lang="zh-CN" altLang="en-US" dirty="0"/>
              <a:t>计算分割索引</a:t>
            </a:r>
            <a:endParaRPr lang="en-US" altLang="zh-CN" dirty="0"/>
          </a:p>
          <a:p>
            <a:pPr marL="285750" indent="-285750">
              <a:buFont typeface="Arial" panose="020B0604020202020204" pitchFamily="34" charset="0"/>
              <a:buChar char="•"/>
            </a:pPr>
            <a:r>
              <a:rPr lang="zh-CN" altLang="en-US" dirty="0"/>
              <a:t>创建新的子图并设置节点映射和输出节点</a:t>
            </a:r>
          </a:p>
        </p:txBody>
      </p:sp>
    </p:spTree>
    <p:extLst>
      <p:ext uri="{BB962C8B-B14F-4D97-AF65-F5344CB8AC3E}">
        <p14:creationId xmlns:p14="http://schemas.microsoft.com/office/powerpoint/2010/main" val="422303429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DEFB7B-0530-551B-9059-EB9119F0E143}"/>
              </a:ext>
            </a:extLst>
          </p:cNvPr>
          <p:cNvPicPr>
            <a:picLocks noChangeAspect="1"/>
          </p:cNvPicPr>
          <p:nvPr/>
        </p:nvPicPr>
        <p:blipFill>
          <a:blip r:embed="rId3"/>
          <a:stretch>
            <a:fillRect/>
          </a:stretch>
        </p:blipFill>
        <p:spPr>
          <a:xfrm>
            <a:off x="5277179" y="678238"/>
            <a:ext cx="6750774" cy="4005757"/>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sp>
        <p:nvSpPr>
          <p:cNvPr id="17" name="圆角矩形 16">
            <a:extLst>
              <a:ext uri="{FF2B5EF4-FFF2-40B4-BE49-F238E27FC236}">
                <a16:creationId xmlns:a16="http://schemas.microsoft.com/office/drawing/2014/main" id="{4F910DAB-AEB5-75F5-984F-597ACCBC7802}"/>
              </a:ext>
            </a:extLst>
          </p:cNvPr>
          <p:cNvSpPr/>
          <p:nvPr/>
        </p:nvSpPr>
        <p:spPr>
          <a:xfrm>
            <a:off x="394083" y="678238"/>
            <a:ext cx="1900945" cy="7582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accent2"/>
                </a:solidFill>
              </a:rPr>
              <a:t>Torch_to_onnx</a:t>
            </a:r>
            <a:endParaRPr kumimoji="1" lang="zh-CN" altLang="en-US" dirty="0">
              <a:solidFill>
                <a:schemeClr val="accent2"/>
              </a:solidFill>
            </a:endParaRPr>
          </a:p>
        </p:txBody>
      </p:sp>
      <p:pic>
        <p:nvPicPr>
          <p:cNvPr id="1030" name="Picture 6">
            <a:extLst>
              <a:ext uri="{FF2B5EF4-FFF2-40B4-BE49-F238E27FC236}">
                <a16:creationId xmlns:a16="http://schemas.microsoft.com/office/drawing/2014/main" id="{27215D77-4D7D-EC42-1CED-6C428D7C6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047" y="2260666"/>
            <a:ext cx="5821135" cy="364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4253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Ours</a:t>
            </a:r>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pic>
        <p:nvPicPr>
          <p:cNvPr id="2050" name="Picture 2">
            <a:extLst>
              <a:ext uri="{FF2B5EF4-FFF2-40B4-BE49-F238E27FC236}">
                <a16:creationId xmlns:a16="http://schemas.microsoft.com/office/drawing/2014/main" id="{0BCD2211-8DCF-B4AC-48FD-45AF32273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517"/>
          <a:stretch/>
        </p:blipFill>
        <p:spPr bwMode="auto">
          <a:xfrm>
            <a:off x="6095999" y="830230"/>
            <a:ext cx="5584166" cy="519753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F15357F-241E-F063-F5E6-47AC6ACA50B2}"/>
              </a:ext>
            </a:extLst>
          </p:cNvPr>
          <p:cNvSpPr txBox="1"/>
          <p:nvPr/>
        </p:nvSpPr>
        <p:spPr>
          <a:xfrm>
            <a:off x="2369320" y="3279571"/>
            <a:ext cx="5327904" cy="646331"/>
          </a:xfrm>
          <a:prstGeom prst="rect">
            <a:avLst/>
          </a:prstGeom>
          <a:noFill/>
        </p:spPr>
        <p:txBody>
          <a:bodyPr wrap="square">
            <a:spAutoFit/>
          </a:bodyPr>
          <a:lstStyle/>
          <a:p>
            <a:pPr latinLnBrk="1"/>
            <a:r>
              <a:rPr lang="en-US" altLang="zh-CN" sz="3600" b="1" dirty="0" err="1">
                <a:solidFill>
                  <a:srgbClr val="003F87"/>
                </a:solidFill>
                <a:highlight>
                  <a:srgbClr val="FFFFFF"/>
                </a:highlight>
                <a:latin typeface="+mj-ea"/>
                <a:ea typeface="+mj-ea"/>
              </a:rPr>
              <a:t>Onnx</a:t>
            </a:r>
            <a:endParaRPr lang="zh-CN" altLang="en" sz="3600" b="1" i="0" dirty="0">
              <a:solidFill>
                <a:srgbClr val="003F87"/>
              </a:solidFill>
              <a:effectLst/>
              <a:highlight>
                <a:srgbClr val="FFFFFF"/>
              </a:highlight>
              <a:latin typeface="+mj-ea"/>
              <a:ea typeface="+mj-ea"/>
            </a:endParaRPr>
          </a:p>
        </p:txBody>
      </p:sp>
      <p:cxnSp>
        <p:nvCxnSpPr>
          <p:cNvPr id="22" name="直线连接符 21">
            <a:extLst>
              <a:ext uri="{FF2B5EF4-FFF2-40B4-BE49-F238E27FC236}">
                <a16:creationId xmlns:a16="http://schemas.microsoft.com/office/drawing/2014/main" id="{3F3C2ED9-1788-7DA8-8A17-D6211091D7BD}"/>
              </a:ext>
            </a:extLst>
          </p:cNvPr>
          <p:cNvCxnSpPr/>
          <p:nvPr/>
        </p:nvCxnSpPr>
        <p:spPr>
          <a:xfrm flipV="1">
            <a:off x="2999232" y="830230"/>
            <a:ext cx="0" cy="24250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9D50DB5A-FF90-CA62-A417-29E0F5C21E3F}"/>
              </a:ext>
            </a:extLst>
          </p:cNvPr>
          <p:cNvCxnSpPr>
            <a:cxnSpLocks/>
          </p:cNvCxnSpPr>
          <p:nvPr/>
        </p:nvCxnSpPr>
        <p:spPr>
          <a:xfrm>
            <a:off x="2999232" y="830230"/>
            <a:ext cx="66080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81A27295-12E2-BB08-3CCA-DCEE658E36CE}"/>
              </a:ext>
            </a:extLst>
          </p:cNvPr>
          <p:cNvCxnSpPr/>
          <p:nvPr/>
        </p:nvCxnSpPr>
        <p:spPr>
          <a:xfrm>
            <a:off x="9619488" y="830230"/>
            <a:ext cx="0" cy="4255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94374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MLC-LLM</a:t>
            </a:r>
            <a:r>
              <a:rPr lang="zh-CN" altLang="en-US" sz="2400" b="1" dirty="0">
                <a:solidFill>
                  <a:srgbClr val="003F87"/>
                </a:solidFill>
                <a:highlight>
                  <a:srgbClr val="FFFFFF"/>
                </a:highlight>
                <a:latin typeface="+mj-ea"/>
                <a:ea typeface="+mj-ea"/>
              </a:rPr>
              <a:t>技术架构</a:t>
            </a:r>
            <a:endParaRPr lang="zh-CN" altLang="en" sz="2400" b="1" i="0" dirty="0">
              <a:solidFill>
                <a:srgbClr val="003F87"/>
              </a:solidFill>
              <a:effectLst/>
              <a:highlight>
                <a:srgbClr val="FFFFFF"/>
              </a:highlight>
              <a:latin typeface="+mj-ea"/>
              <a:ea typeface="+mj-ea"/>
            </a:endParaRPr>
          </a:p>
        </p:txBody>
      </p:sp>
      <p:pic>
        <p:nvPicPr>
          <p:cNvPr id="2050" name="Picture 2">
            <a:extLst>
              <a:ext uri="{FF2B5EF4-FFF2-40B4-BE49-F238E27FC236}">
                <a16:creationId xmlns:a16="http://schemas.microsoft.com/office/drawing/2014/main" id="{0BCD2211-8DCF-B4AC-48FD-45AF32273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517"/>
          <a:stretch/>
        </p:blipFill>
        <p:spPr bwMode="auto">
          <a:xfrm>
            <a:off x="6095999" y="830230"/>
            <a:ext cx="5584166" cy="519753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线连接符 21">
            <a:extLst>
              <a:ext uri="{FF2B5EF4-FFF2-40B4-BE49-F238E27FC236}">
                <a16:creationId xmlns:a16="http://schemas.microsoft.com/office/drawing/2014/main" id="{3F3C2ED9-1788-7DA8-8A17-D6211091D7BD}"/>
              </a:ext>
            </a:extLst>
          </p:cNvPr>
          <p:cNvCxnSpPr/>
          <p:nvPr/>
        </p:nvCxnSpPr>
        <p:spPr>
          <a:xfrm flipV="1">
            <a:off x="2999232" y="830230"/>
            <a:ext cx="0" cy="24250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9D50DB5A-FF90-CA62-A417-29E0F5C21E3F}"/>
              </a:ext>
            </a:extLst>
          </p:cNvPr>
          <p:cNvCxnSpPr>
            <a:cxnSpLocks/>
          </p:cNvCxnSpPr>
          <p:nvPr/>
        </p:nvCxnSpPr>
        <p:spPr>
          <a:xfrm>
            <a:off x="2999232" y="830230"/>
            <a:ext cx="66080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81A27295-12E2-BB08-3CCA-DCEE658E36CE}"/>
              </a:ext>
            </a:extLst>
          </p:cNvPr>
          <p:cNvCxnSpPr/>
          <p:nvPr/>
        </p:nvCxnSpPr>
        <p:spPr>
          <a:xfrm>
            <a:off x="9619488" y="830230"/>
            <a:ext cx="0" cy="42554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088229"/>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ONNX-Backend</a:t>
            </a:r>
            <a:endParaRPr lang="zh-CN" altLang="en" sz="2400" b="1" i="0" dirty="0">
              <a:solidFill>
                <a:srgbClr val="003F87"/>
              </a:solidFill>
              <a:effectLst/>
              <a:highlight>
                <a:srgbClr val="FFFFFF"/>
              </a:highlight>
              <a:latin typeface="+mj-ea"/>
              <a:ea typeface="+mj-ea"/>
            </a:endParaRPr>
          </a:p>
        </p:txBody>
      </p:sp>
      <p:pic>
        <p:nvPicPr>
          <p:cNvPr id="3" name="图片 2">
            <a:extLst>
              <a:ext uri="{FF2B5EF4-FFF2-40B4-BE49-F238E27FC236}">
                <a16:creationId xmlns:a16="http://schemas.microsoft.com/office/drawing/2014/main" id="{857624BF-C7DA-02CF-116B-2AB76E556FA4}"/>
              </a:ext>
            </a:extLst>
          </p:cNvPr>
          <p:cNvPicPr>
            <a:picLocks noChangeAspect="1"/>
          </p:cNvPicPr>
          <p:nvPr/>
        </p:nvPicPr>
        <p:blipFill>
          <a:blip r:embed="rId3"/>
          <a:stretch>
            <a:fillRect/>
          </a:stretch>
        </p:blipFill>
        <p:spPr>
          <a:xfrm>
            <a:off x="539495" y="891294"/>
            <a:ext cx="10825241" cy="5075412"/>
          </a:xfrm>
          <a:prstGeom prst="rect">
            <a:avLst/>
          </a:prstGeom>
        </p:spPr>
      </p:pic>
    </p:spTree>
    <p:extLst>
      <p:ext uri="{BB962C8B-B14F-4D97-AF65-F5344CB8AC3E}">
        <p14:creationId xmlns:p14="http://schemas.microsoft.com/office/powerpoint/2010/main" val="178602520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C081DF6-1DFC-32F4-4069-2122BE6D8B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517"/>
          <a:stretch/>
        </p:blipFill>
        <p:spPr bwMode="auto">
          <a:xfrm>
            <a:off x="-13584" y="663396"/>
            <a:ext cx="6303493" cy="58670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D9D6A9-337F-42A2-BCCA-8F338829F0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0" y="98203"/>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TVM</a:t>
            </a:r>
            <a:endParaRPr lang="zh-CN" altLang="en" sz="2400" b="1" i="0" dirty="0">
              <a:solidFill>
                <a:srgbClr val="003F87"/>
              </a:solidFill>
              <a:effectLst/>
              <a:highlight>
                <a:srgbClr val="FFFFFF"/>
              </a:highlight>
              <a:latin typeface="+mj-ea"/>
              <a:ea typeface="+mj-ea"/>
            </a:endParaRPr>
          </a:p>
        </p:txBody>
      </p:sp>
      <p:sp>
        <p:nvSpPr>
          <p:cNvPr id="10" name="文本框 9">
            <a:extLst>
              <a:ext uri="{FF2B5EF4-FFF2-40B4-BE49-F238E27FC236}">
                <a16:creationId xmlns:a16="http://schemas.microsoft.com/office/drawing/2014/main" id="{3EB12736-08B7-9C50-0ACF-AE91A0847862}"/>
              </a:ext>
            </a:extLst>
          </p:cNvPr>
          <p:cNvSpPr txBox="1"/>
          <p:nvPr/>
        </p:nvSpPr>
        <p:spPr>
          <a:xfrm>
            <a:off x="6289909" y="747902"/>
            <a:ext cx="6132576" cy="1631216"/>
          </a:xfrm>
          <a:prstGeom prst="rect">
            <a:avLst/>
          </a:prstGeom>
          <a:noFill/>
        </p:spPr>
        <p:txBody>
          <a:bodyPr wrap="square">
            <a:spAutoFit/>
          </a:bodyPr>
          <a:lstStyle/>
          <a:p>
            <a:r>
              <a:rPr lang="zh-CN" altLang="en-US" sz="2000" b="1" dirty="0">
                <a:solidFill>
                  <a:srgbClr val="2F5597"/>
                </a:solidFill>
                <a:latin typeface="+mj-ea"/>
                <a:ea typeface="+mj-ea"/>
              </a:rPr>
              <a:t>加载</a:t>
            </a:r>
            <a:r>
              <a:rPr lang="en-US" altLang="zh-CN" sz="2000" b="1" dirty="0">
                <a:solidFill>
                  <a:srgbClr val="2F5597"/>
                </a:solidFill>
                <a:latin typeface="+mj-ea"/>
                <a:ea typeface="+mj-ea"/>
              </a:rPr>
              <a:t>ONNX</a:t>
            </a:r>
            <a:endParaRPr lang="en" altLang="zh-CN" sz="2000" b="1" dirty="0">
              <a:solidFill>
                <a:srgbClr val="2F5597"/>
              </a:solidFill>
              <a:latin typeface="+mj-ea"/>
              <a:ea typeface="+mj-ea"/>
            </a:endParaRPr>
          </a:p>
          <a:p>
            <a:r>
              <a:rPr lang="en" altLang="zh-CN" sz="2000" b="1" dirty="0">
                <a:latin typeface="+mj-ea"/>
                <a:ea typeface="+mj-ea"/>
              </a:rPr>
              <a:t>mod, params </a:t>
            </a:r>
            <a:r>
              <a:rPr lang="en" altLang="zh-CN" sz="2000" b="1" dirty="0">
                <a:effectLst/>
                <a:latin typeface="+mj-ea"/>
                <a:ea typeface="+mj-ea"/>
              </a:rPr>
              <a:t>=</a:t>
            </a:r>
            <a:r>
              <a:rPr lang="en" altLang="zh-CN" sz="2000" b="1" dirty="0">
                <a:latin typeface="+mj-ea"/>
                <a:ea typeface="+mj-ea"/>
              </a:rPr>
              <a:t> </a:t>
            </a:r>
            <a:r>
              <a:rPr lang="en" altLang="zh-CN" sz="2000" b="1" dirty="0" err="1">
                <a:latin typeface="+mj-ea"/>
                <a:ea typeface="+mj-ea"/>
              </a:rPr>
              <a:t>relay</a:t>
            </a:r>
            <a:r>
              <a:rPr lang="en" altLang="zh-CN" sz="2000" b="1" dirty="0" err="1">
                <a:effectLst/>
                <a:latin typeface="+mj-ea"/>
                <a:ea typeface="+mj-ea"/>
              </a:rPr>
              <a:t>.</a:t>
            </a:r>
            <a:r>
              <a:rPr lang="en" altLang="zh-CN" sz="2000" b="1" dirty="0" err="1">
                <a:latin typeface="+mj-ea"/>
                <a:ea typeface="+mj-ea"/>
              </a:rPr>
              <a:t>frontend</a:t>
            </a:r>
            <a:r>
              <a:rPr lang="en" altLang="zh-CN" sz="2000" b="1" dirty="0" err="1">
                <a:effectLst/>
                <a:latin typeface="+mj-ea"/>
                <a:ea typeface="+mj-ea"/>
              </a:rPr>
              <a:t>.</a:t>
            </a:r>
            <a:r>
              <a:rPr lang="en" altLang="zh-CN" sz="2000" b="1" dirty="0" err="1">
                <a:latin typeface="+mj-ea"/>
                <a:ea typeface="+mj-ea"/>
              </a:rPr>
              <a:t>from_onnx</a:t>
            </a:r>
            <a:r>
              <a:rPr lang="en" altLang="zh-CN" sz="2000" b="1" dirty="0">
                <a:latin typeface="+mj-ea"/>
                <a:ea typeface="+mj-ea"/>
              </a:rPr>
              <a:t>(</a:t>
            </a:r>
            <a:r>
              <a:rPr lang="en" altLang="zh-CN" sz="2000" b="1" dirty="0" err="1">
                <a:latin typeface="+mj-ea"/>
                <a:ea typeface="+mj-ea"/>
              </a:rPr>
              <a:t>onnx_model</a:t>
            </a:r>
            <a:r>
              <a:rPr lang="en" altLang="zh-CN" sz="2000" b="1" dirty="0">
                <a:latin typeface="+mj-ea"/>
                <a:ea typeface="+mj-ea"/>
              </a:rPr>
              <a:t>, </a:t>
            </a:r>
            <a:r>
              <a:rPr lang="en" altLang="zh-CN" sz="2000" b="1" dirty="0" err="1">
                <a:latin typeface="+mj-ea"/>
                <a:ea typeface="+mj-ea"/>
              </a:rPr>
              <a:t>shape_dict</a:t>
            </a:r>
            <a:r>
              <a:rPr lang="en" altLang="zh-CN" sz="2000" b="1" dirty="0">
                <a:latin typeface="+mj-ea"/>
                <a:ea typeface="+mj-ea"/>
              </a:rPr>
              <a:t>)</a:t>
            </a:r>
            <a:br>
              <a:rPr lang="en" altLang="zh-CN" sz="2000" b="1" dirty="0">
                <a:latin typeface="+mj-ea"/>
                <a:ea typeface="+mj-ea"/>
              </a:rPr>
            </a:br>
            <a:endParaRPr lang="zh-CN" altLang="en-US" sz="2000" b="1" dirty="0">
              <a:latin typeface="+mj-ea"/>
              <a:ea typeface="+mj-ea"/>
            </a:endParaRPr>
          </a:p>
        </p:txBody>
      </p:sp>
      <p:sp>
        <p:nvSpPr>
          <p:cNvPr id="12" name="文本框 11">
            <a:extLst>
              <a:ext uri="{FF2B5EF4-FFF2-40B4-BE49-F238E27FC236}">
                <a16:creationId xmlns:a16="http://schemas.microsoft.com/office/drawing/2014/main" id="{9CA5A5AB-3DA1-6497-4BE8-CA4858C04FB7}"/>
              </a:ext>
            </a:extLst>
          </p:cNvPr>
          <p:cNvSpPr txBox="1"/>
          <p:nvPr/>
        </p:nvSpPr>
        <p:spPr>
          <a:xfrm>
            <a:off x="6241141" y="2063448"/>
            <a:ext cx="6230112" cy="1477328"/>
          </a:xfrm>
          <a:prstGeom prst="rect">
            <a:avLst/>
          </a:prstGeom>
          <a:noFill/>
        </p:spPr>
        <p:txBody>
          <a:bodyPr wrap="square">
            <a:spAutoFit/>
          </a:bodyPr>
          <a:lstStyle/>
          <a:p>
            <a:r>
              <a:rPr lang="zh-CN" altLang="en-US" b="1" dirty="0">
                <a:solidFill>
                  <a:srgbClr val="2F5597"/>
                </a:solidFill>
                <a:latin typeface="+mj-ea"/>
                <a:ea typeface="+mj-ea"/>
              </a:rPr>
              <a:t>编译</a:t>
            </a:r>
            <a:br>
              <a:rPr lang="en" altLang="zh-CN" b="1" dirty="0">
                <a:effectLst/>
                <a:latin typeface="+mj-ea"/>
                <a:ea typeface="+mj-ea"/>
              </a:rPr>
            </a:br>
            <a:r>
              <a:rPr lang="en" altLang="zh-CN" b="1" dirty="0">
                <a:effectLst/>
                <a:latin typeface="+mj-ea"/>
                <a:ea typeface="+mj-ea"/>
              </a:rPr>
              <a:t>with</a:t>
            </a:r>
            <a:r>
              <a:rPr lang="en" altLang="zh-CN" b="1" dirty="0">
                <a:latin typeface="+mj-ea"/>
                <a:ea typeface="+mj-ea"/>
              </a:rPr>
              <a:t> </a:t>
            </a:r>
            <a:r>
              <a:rPr lang="en" altLang="zh-CN" b="1" dirty="0" err="1">
                <a:latin typeface="+mj-ea"/>
                <a:ea typeface="+mj-ea"/>
              </a:rPr>
              <a:t>tvm</a:t>
            </a:r>
            <a:r>
              <a:rPr lang="en" altLang="zh-CN" b="1" dirty="0" err="1">
                <a:effectLst/>
                <a:latin typeface="+mj-ea"/>
                <a:ea typeface="+mj-ea"/>
              </a:rPr>
              <a:t>.</a:t>
            </a:r>
            <a:r>
              <a:rPr lang="en" altLang="zh-CN" b="1" dirty="0" err="1">
                <a:latin typeface="+mj-ea"/>
                <a:ea typeface="+mj-ea"/>
              </a:rPr>
              <a:t>transform</a:t>
            </a:r>
            <a:r>
              <a:rPr lang="en" altLang="zh-CN" b="1" dirty="0" err="1">
                <a:effectLst/>
                <a:latin typeface="+mj-ea"/>
                <a:ea typeface="+mj-ea"/>
              </a:rPr>
              <a:t>.</a:t>
            </a:r>
            <a:r>
              <a:rPr lang="en" altLang="zh-CN" b="1" dirty="0" err="1">
                <a:latin typeface="+mj-ea"/>
                <a:ea typeface="+mj-ea"/>
              </a:rPr>
              <a:t>PassContext</a:t>
            </a:r>
            <a:r>
              <a:rPr lang="en" altLang="zh-CN" b="1" dirty="0">
                <a:latin typeface="+mj-ea"/>
                <a:ea typeface="+mj-ea"/>
              </a:rPr>
              <a:t>(</a:t>
            </a:r>
            <a:r>
              <a:rPr lang="en" altLang="zh-CN" b="1" dirty="0" err="1">
                <a:latin typeface="+mj-ea"/>
                <a:ea typeface="+mj-ea"/>
              </a:rPr>
              <a:t>opt_level</a:t>
            </a:r>
            <a:r>
              <a:rPr lang="en" altLang="zh-CN" b="1" dirty="0">
                <a:effectLst/>
                <a:latin typeface="+mj-ea"/>
                <a:ea typeface="+mj-ea"/>
              </a:rPr>
              <a:t>=</a:t>
            </a:r>
            <a:r>
              <a:rPr lang="en" altLang="zh-CN" b="1" dirty="0">
                <a:solidFill>
                  <a:srgbClr val="1772F6"/>
                </a:solidFill>
                <a:effectLst/>
                <a:latin typeface="+mj-ea"/>
                <a:ea typeface="+mj-ea"/>
              </a:rPr>
              <a:t>3</a:t>
            </a:r>
            <a:r>
              <a:rPr lang="en" altLang="zh-CN" b="1" dirty="0">
                <a:latin typeface="+mj-ea"/>
                <a:ea typeface="+mj-ea"/>
              </a:rPr>
              <a:t>): lib </a:t>
            </a:r>
            <a:r>
              <a:rPr lang="en" altLang="zh-CN" b="1" dirty="0">
                <a:effectLst/>
                <a:latin typeface="+mj-ea"/>
                <a:ea typeface="+mj-ea"/>
              </a:rPr>
              <a:t>=</a:t>
            </a:r>
            <a:r>
              <a:rPr lang="en" altLang="zh-CN" b="1" dirty="0">
                <a:latin typeface="+mj-ea"/>
                <a:ea typeface="+mj-ea"/>
              </a:rPr>
              <a:t> </a:t>
            </a:r>
            <a:r>
              <a:rPr lang="en" altLang="zh-CN" b="1" dirty="0" err="1">
                <a:latin typeface="+mj-ea"/>
                <a:ea typeface="+mj-ea"/>
              </a:rPr>
              <a:t>relay</a:t>
            </a:r>
            <a:r>
              <a:rPr lang="en" altLang="zh-CN" b="1" dirty="0" err="1">
                <a:effectLst/>
                <a:latin typeface="+mj-ea"/>
                <a:ea typeface="+mj-ea"/>
              </a:rPr>
              <a:t>.</a:t>
            </a:r>
            <a:r>
              <a:rPr lang="en" altLang="zh-CN" b="1" dirty="0" err="1">
                <a:latin typeface="+mj-ea"/>
                <a:ea typeface="+mj-ea"/>
              </a:rPr>
              <a:t>build</a:t>
            </a:r>
            <a:r>
              <a:rPr lang="en" altLang="zh-CN" b="1" dirty="0">
                <a:latin typeface="+mj-ea"/>
                <a:ea typeface="+mj-ea"/>
              </a:rPr>
              <a:t>(mod, target</a:t>
            </a:r>
            <a:r>
              <a:rPr lang="en" altLang="zh-CN" b="1" dirty="0">
                <a:effectLst/>
                <a:latin typeface="+mj-ea"/>
                <a:ea typeface="+mj-ea"/>
              </a:rPr>
              <a:t>=</a:t>
            </a:r>
            <a:r>
              <a:rPr lang="en" altLang="zh-CN" b="1" dirty="0">
                <a:latin typeface="+mj-ea"/>
                <a:ea typeface="+mj-ea"/>
              </a:rPr>
              <a:t>target, </a:t>
            </a:r>
            <a:r>
              <a:rPr lang="en" altLang="zh-CN" b="1" dirty="0" err="1">
                <a:latin typeface="+mj-ea"/>
                <a:ea typeface="+mj-ea"/>
              </a:rPr>
              <a:t>target_host</a:t>
            </a:r>
            <a:r>
              <a:rPr lang="en" altLang="zh-CN" b="1" dirty="0">
                <a:effectLst/>
                <a:latin typeface="+mj-ea"/>
                <a:ea typeface="+mj-ea"/>
              </a:rPr>
              <a:t>=</a:t>
            </a:r>
            <a:r>
              <a:rPr lang="en" altLang="zh-CN" b="1" dirty="0" err="1">
                <a:latin typeface="+mj-ea"/>
                <a:ea typeface="+mj-ea"/>
              </a:rPr>
              <a:t>target_host</a:t>
            </a:r>
            <a:r>
              <a:rPr lang="en" altLang="zh-CN" b="1" dirty="0">
                <a:latin typeface="+mj-ea"/>
                <a:ea typeface="+mj-ea"/>
              </a:rPr>
              <a:t>, params</a:t>
            </a:r>
            <a:r>
              <a:rPr lang="en" altLang="zh-CN" b="1" dirty="0">
                <a:effectLst/>
                <a:latin typeface="+mj-ea"/>
                <a:ea typeface="+mj-ea"/>
              </a:rPr>
              <a:t>=</a:t>
            </a:r>
            <a:r>
              <a:rPr lang="en" altLang="zh-CN" b="1" dirty="0">
                <a:latin typeface="+mj-ea"/>
                <a:ea typeface="+mj-ea"/>
              </a:rPr>
              <a:t>params) </a:t>
            </a:r>
            <a:br>
              <a:rPr lang="en" altLang="zh-CN" dirty="0"/>
            </a:br>
            <a:endParaRPr lang="zh-CN" altLang="en-US" dirty="0"/>
          </a:p>
        </p:txBody>
      </p:sp>
      <p:sp>
        <p:nvSpPr>
          <p:cNvPr id="13" name="文本框 12">
            <a:extLst>
              <a:ext uri="{FF2B5EF4-FFF2-40B4-BE49-F238E27FC236}">
                <a16:creationId xmlns:a16="http://schemas.microsoft.com/office/drawing/2014/main" id="{C5967CF3-2F9F-A786-ACEB-C0D229D6176D}"/>
              </a:ext>
            </a:extLst>
          </p:cNvPr>
          <p:cNvSpPr txBox="1"/>
          <p:nvPr/>
        </p:nvSpPr>
        <p:spPr>
          <a:xfrm>
            <a:off x="6248047" y="3349393"/>
            <a:ext cx="6230112" cy="923330"/>
          </a:xfrm>
          <a:prstGeom prst="rect">
            <a:avLst/>
          </a:prstGeom>
          <a:noFill/>
        </p:spPr>
        <p:txBody>
          <a:bodyPr wrap="square">
            <a:spAutoFit/>
          </a:bodyPr>
          <a:lstStyle/>
          <a:p>
            <a:r>
              <a:rPr lang="zh-CN" altLang="en-US" b="1" dirty="0">
                <a:solidFill>
                  <a:srgbClr val="2F5597"/>
                </a:solidFill>
                <a:effectLst/>
                <a:latin typeface="+mj-ea"/>
                <a:ea typeface="+mj-ea"/>
              </a:rPr>
              <a:t>加载</a:t>
            </a:r>
            <a:br>
              <a:rPr lang="en" altLang="zh-CN" b="1" dirty="0">
                <a:effectLst/>
                <a:latin typeface="+mj-ea"/>
                <a:ea typeface="+mj-ea"/>
              </a:rPr>
            </a:br>
            <a:r>
              <a:rPr lang="en" altLang="zh-CN" dirty="0">
                <a:latin typeface="+mj-ea"/>
                <a:ea typeface="+mj-ea"/>
              </a:rPr>
              <a:t>module </a:t>
            </a:r>
            <a:r>
              <a:rPr lang="en" altLang="zh-CN" b="1" dirty="0">
                <a:effectLst/>
                <a:latin typeface="+mj-ea"/>
                <a:ea typeface="+mj-ea"/>
              </a:rPr>
              <a:t>=</a:t>
            </a:r>
            <a:r>
              <a:rPr lang="en" altLang="zh-CN" dirty="0">
                <a:latin typeface="+mj-ea"/>
                <a:ea typeface="+mj-ea"/>
              </a:rPr>
              <a:t> </a:t>
            </a:r>
            <a:r>
              <a:rPr lang="en" altLang="zh-CN" dirty="0" err="1">
                <a:latin typeface="+mj-ea"/>
                <a:ea typeface="+mj-ea"/>
              </a:rPr>
              <a:t>runtime</a:t>
            </a:r>
            <a:r>
              <a:rPr lang="en" altLang="zh-CN" b="1" dirty="0" err="1">
                <a:effectLst/>
                <a:latin typeface="+mj-ea"/>
                <a:ea typeface="+mj-ea"/>
              </a:rPr>
              <a:t>.</a:t>
            </a:r>
            <a:r>
              <a:rPr lang="en" altLang="zh-CN" dirty="0" err="1">
                <a:latin typeface="+mj-ea"/>
                <a:ea typeface="+mj-ea"/>
              </a:rPr>
              <a:t>GraphModule</a:t>
            </a:r>
            <a:r>
              <a:rPr lang="en" altLang="zh-CN" dirty="0">
                <a:latin typeface="+mj-ea"/>
                <a:ea typeface="+mj-ea"/>
              </a:rPr>
              <a:t>(</a:t>
            </a:r>
            <a:r>
              <a:rPr lang="en" altLang="zh-CN" dirty="0" err="1">
                <a:latin typeface="+mj-ea"/>
                <a:ea typeface="+mj-ea"/>
              </a:rPr>
              <a:t>rlib</a:t>
            </a:r>
            <a:r>
              <a:rPr lang="en" altLang="zh-CN" dirty="0">
                <a:latin typeface="+mj-ea"/>
                <a:ea typeface="+mj-ea"/>
              </a:rPr>
              <a:t>[</a:t>
            </a:r>
            <a:r>
              <a:rPr lang="en" altLang="zh-CN" dirty="0">
                <a:solidFill>
                  <a:srgbClr val="D95350"/>
                </a:solidFill>
                <a:effectLst/>
                <a:latin typeface="+mj-ea"/>
                <a:ea typeface="+mj-ea"/>
              </a:rPr>
              <a:t>"default"</a:t>
            </a:r>
            <a:r>
              <a:rPr lang="en" altLang="zh-CN" dirty="0">
                <a:latin typeface="+mj-ea"/>
                <a:ea typeface="+mj-ea"/>
              </a:rPr>
              <a:t>](</a:t>
            </a:r>
            <a:r>
              <a:rPr lang="en" altLang="zh-CN" dirty="0" err="1">
                <a:latin typeface="+mj-ea"/>
                <a:ea typeface="+mj-ea"/>
              </a:rPr>
              <a:t>ctx</a:t>
            </a:r>
            <a:r>
              <a:rPr lang="en" altLang="zh-CN" dirty="0">
                <a:latin typeface="+mj-ea"/>
                <a:ea typeface="+mj-ea"/>
              </a:rPr>
              <a:t>))</a:t>
            </a:r>
            <a:br>
              <a:rPr lang="en" altLang="zh-CN" dirty="0">
                <a:latin typeface="+mj-ea"/>
                <a:ea typeface="+mj-ea"/>
              </a:rPr>
            </a:br>
            <a:endParaRPr lang="zh-CN" altLang="en-US" dirty="0">
              <a:latin typeface="+mj-ea"/>
              <a:ea typeface="+mj-ea"/>
            </a:endParaRPr>
          </a:p>
        </p:txBody>
      </p:sp>
      <p:sp>
        <p:nvSpPr>
          <p:cNvPr id="14" name="文本框 13">
            <a:extLst>
              <a:ext uri="{FF2B5EF4-FFF2-40B4-BE49-F238E27FC236}">
                <a16:creationId xmlns:a16="http://schemas.microsoft.com/office/drawing/2014/main" id="{846E6FC1-5408-C340-0D94-AFA9FC19F204}"/>
              </a:ext>
            </a:extLst>
          </p:cNvPr>
          <p:cNvSpPr txBox="1"/>
          <p:nvPr/>
        </p:nvSpPr>
        <p:spPr>
          <a:xfrm>
            <a:off x="6241141" y="4041612"/>
            <a:ext cx="6230112" cy="646331"/>
          </a:xfrm>
          <a:prstGeom prst="rect">
            <a:avLst/>
          </a:prstGeom>
          <a:noFill/>
        </p:spPr>
        <p:txBody>
          <a:bodyPr wrap="square">
            <a:spAutoFit/>
          </a:bodyPr>
          <a:lstStyle/>
          <a:p>
            <a:r>
              <a:rPr lang="zh-CN" altLang="en-US" b="1" dirty="0">
                <a:solidFill>
                  <a:srgbClr val="2F5597"/>
                </a:solidFill>
                <a:effectLst/>
                <a:latin typeface="+mj-ea"/>
                <a:ea typeface="+mj-ea"/>
              </a:rPr>
              <a:t>推理</a:t>
            </a:r>
            <a:br>
              <a:rPr lang="en" altLang="zh-CN" b="1" dirty="0">
                <a:effectLst/>
                <a:latin typeface="+mj-ea"/>
                <a:ea typeface="+mj-ea"/>
              </a:rPr>
            </a:br>
            <a:r>
              <a:rPr lang="en" altLang="zh-CN" b="1" dirty="0" err="1">
                <a:latin typeface="+mj-ea"/>
                <a:ea typeface="+mj-ea"/>
              </a:rPr>
              <a:t>module</a:t>
            </a:r>
            <a:r>
              <a:rPr lang="en" altLang="zh-CN" b="1" dirty="0" err="1">
                <a:effectLst/>
                <a:latin typeface="+mj-ea"/>
                <a:ea typeface="+mj-ea"/>
              </a:rPr>
              <a:t>.</a:t>
            </a:r>
            <a:r>
              <a:rPr lang="en" altLang="zh-CN" b="1" dirty="0" err="1">
                <a:latin typeface="+mj-ea"/>
                <a:ea typeface="+mj-ea"/>
              </a:rPr>
              <a:t>run</a:t>
            </a:r>
            <a:r>
              <a:rPr lang="en" altLang="zh-CN" b="1" dirty="0">
                <a:latin typeface="+mj-ea"/>
                <a:ea typeface="+mj-ea"/>
              </a:rPr>
              <a:t>()</a:t>
            </a:r>
            <a:endParaRPr lang="zh-CN" altLang="en-US" b="1" dirty="0">
              <a:latin typeface="+mj-ea"/>
              <a:ea typeface="+mj-ea"/>
            </a:endParaRPr>
          </a:p>
        </p:txBody>
      </p:sp>
      <p:sp>
        <p:nvSpPr>
          <p:cNvPr id="15" name="圆角矩形 14">
            <a:extLst>
              <a:ext uri="{FF2B5EF4-FFF2-40B4-BE49-F238E27FC236}">
                <a16:creationId xmlns:a16="http://schemas.microsoft.com/office/drawing/2014/main" id="{BAD98F53-EC1E-458C-54C5-0411ECBA24EB}"/>
              </a:ext>
            </a:extLst>
          </p:cNvPr>
          <p:cNvSpPr/>
          <p:nvPr/>
        </p:nvSpPr>
        <p:spPr>
          <a:xfrm>
            <a:off x="3645409" y="1060704"/>
            <a:ext cx="609600" cy="463296"/>
          </a:xfrm>
          <a:prstGeom prst="roundRect">
            <a:avLst/>
          </a:prstGeom>
          <a:no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16">
            <a:extLst>
              <a:ext uri="{FF2B5EF4-FFF2-40B4-BE49-F238E27FC236}">
                <a16:creationId xmlns:a16="http://schemas.microsoft.com/office/drawing/2014/main" id="{FBDC506B-191D-FE1E-A7B3-FBD71879591F}"/>
              </a:ext>
            </a:extLst>
          </p:cNvPr>
          <p:cNvSpPr txBox="1"/>
          <p:nvPr/>
        </p:nvSpPr>
        <p:spPr>
          <a:xfrm>
            <a:off x="3645409" y="628671"/>
            <a:ext cx="6315456" cy="369332"/>
          </a:xfrm>
          <a:prstGeom prst="rect">
            <a:avLst/>
          </a:prstGeom>
          <a:noFill/>
        </p:spPr>
        <p:txBody>
          <a:bodyPr wrap="square">
            <a:spAutoFit/>
          </a:bodyPr>
          <a:lstStyle/>
          <a:p>
            <a:r>
              <a:rPr lang="en-US" altLang="zh-CN" sz="1800" b="1" dirty="0" err="1">
                <a:solidFill>
                  <a:srgbClr val="2F5597"/>
                </a:solidFill>
                <a:latin typeface="+mj-ea"/>
                <a:ea typeface="+mj-ea"/>
              </a:rPr>
              <a:t>Onnx</a:t>
            </a:r>
            <a:endParaRPr lang="en" altLang="zh-CN" sz="1800" b="1" dirty="0">
              <a:solidFill>
                <a:srgbClr val="2F5597"/>
              </a:solidFill>
              <a:latin typeface="+mj-ea"/>
              <a:ea typeface="+mj-ea"/>
            </a:endParaRPr>
          </a:p>
        </p:txBody>
      </p:sp>
      <p:pic>
        <p:nvPicPr>
          <p:cNvPr id="18" name="图片 17">
            <a:extLst>
              <a:ext uri="{FF2B5EF4-FFF2-40B4-BE49-F238E27FC236}">
                <a16:creationId xmlns:a16="http://schemas.microsoft.com/office/drawing/2014/main" id="{52BA866E-D6CB-9B79-727B-84E2C5E6C2AD}"/>
              </a:ext>
            </a:extLst>
          </p:cNvPr>
          <p:cNvPicPr>
            <a:picLocks noChangeAspect="1"/>
          </p:cNvPicPr>
          <p:nvPr/>
        </p:nvPicPr>
        <p:blipFill>
          <a:blip r:embed="rId4"/>
          <a:stretch>
            <a:fillRect/>
          </a:stretch>
        </p:blipFill>
        <p:spPr>
          <a:xfrm>
            <a:off x="6303721" y="4625885"/>
            <a:ext cx="3338461" cy="2062103"/>
          </a:xfrm>
          <a:prstGeom prst="rect">
            <a:avLst/>
          </a:prstGeom>
        </p:spPr>
      </p:pic>
    </p:spTree>
    <p:extLst>
      <p:ext uri="{BB962C8B-B14F-4D97-AF65-F5344CB8AC3E}">
        <p14:creationId xmlns:p14="http://schemas.microsoft.com/office/powerpoint/2010/main" val="306782274"/>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580CCB97-F2B0-8D25-3544-1F558DBFFCF3}"/>
              </a:ext>
            </a:extLst>
          </p:cNvPr>
          <p:cNvSpPr txBox="1"/>
          <p:nvPr/>
        </p:nvSpPr>
        <p:spPr>
          <a:xfrm>
            <a:off x="70140" y="75193"/>
            <a:ext cx="14471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3F87"/>
                </a:solidFill>
                <a:latin typeface="微软雅黑 Light"/>
                <a:ea typeface="微软雅黑 Light"/>
              </a:rPr>
              <a:t>实验概述</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448133" y="819627"/>
            <a:ext cx="4877845" cy="461665"/>
          </a:xfrm>
          <a:prstGeom prst="rect">
            <a:avLst/>
          </a:prstGeom>
          <a:noFill/>
        </p:spPr>
        <p:txBody>
          <a:bodyPr wrap="square" rtlCol="0">
            <a:spAutoFit/>
          </a:bodyPr>
          <a:lstStyle/>
          <a:p>
            <a:r>
              <a:rPr lang="zh-CN" altLang="en-US" sz="2400" b="1" dirty="0">
                <a:solidFill>
                  <a:srgbClr val="2F5597"/>
                </a:solidFill>
                <a:latin typeface="+mj-ea"/>
                <a:ea typeface="+mj-ea"/>
              </a:rPr>
              <a:t>针对函数调用数据集的微调分析</a:t>
            </a:r>
          </a:p>
        </p:txBody>
      </p:sp>
      <p:sp>
        <p:nvSpPr>
          <p:cNvPr id="4" name="文本框 3">
            <a:extLst>
              <a:ext uri="{FF2B5EF4-FFF2-40B4-BE49-F238E27FC236}">
                <a16:creationId xmlns:a16="http://schemas.microsoft.com/office/drawing/2014/main" id="{1A19F999-5807-93C1-CE05-40EBDFC5E029}"/>
              </a:ext>
            </a:extLst>
          </p:cNvPr>
          <p:cNvSpPr txBox="1"/>
          <p:nvPr/>
        </p:nvSpPr>
        <p:spPr>
          <a:xfrm>
            <a:off x="2539721" y="1377788"/>
            <a:ext cx="6104372" cy="2031325"/>
          </a:xfrm>
          <a:prstGeom prst="rect">
            <a:avLst/>
          </a:prstGeom>
          <a:noFill/>
        </p:spPr>
        <p:txBody>
          <a:bodyPr wrap="square">
            <a:spAutoFit/>
          </a:bodyPr>
          <a:lstStyle/>
          <a:p>
            <a:r>
              <a:rPr lang="en" altLang="zh-CN" b="0" dirty="0">
                <a:solidFill>
                  <a:srgbClr val="9CDCFE"/>
                </a:solidFill>
                <a:effectLst/>
                <a:latin typeface="+mj-ea"/>
                <a:ea typeface="+mj-ea"/>
              </a:rPr>
              <a:t>"predict_bleu-4"</a:t>
            </a:r>
            <a:r>
              <a:rPr lang="en" altLang="zh-CN" b="0" dirty="0">
                <a:solidFill>
                  <a:srgbClr val="CCCCCC"/>
                </a:solidFill>
                <a:effectLst/>
                <a:latin typeface="+mj-ea"/>
                <a:ea typeface="+mj-ea"/>
              </a:rPr>
              <a:t>: </a:t>
            </a:r>
            <a:r>
              <a:rPr lang="en" altLang="zh-CN" b="0" dirty="0">
                <a:solidFill>
                  <a:srgbClr val="B5CEA8"/>
                </a:solidFill>
                <a:effectLst/>
                <a:latin typeface="+mj-ea"/>
                <a:ea typeface="+mj-ea"/>
              </a:rPr>
              <a:t>16.61505215963376</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"predict_rouge-1"</a:t>
            </a:r>
            <a:r>
              <a:rPr lang="en" altLang="zh-CN" b="0" dirty="0">
                <a:solidFill>
                  <a:srgbClr val="CCCCCC"/>
                </a:solidFill>
                <a:effectLst/>
                <a:latin typeface="+mj-ea"/>
                <a:ea typeface="+mj-ea"/>
              </a:rPr>
              <a:t>: </a:t>
            </a:r>
            <a:r>
              <a:rPr lang="en" altLang="zh-CN" b="0" dirty="0">
                <a:solidFill>
                  <a:srgbClr val="B5CEA8"/>
                </a:solidFill>
                <a:effectLst/>
                <a:latin typeface="+mj-ea"/>
                <a:ea typeface="+mj-ea"/>
              </a:rPr>
              <a:t>22.49989105294586</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"predict_rouge-2"</a:t>
            </a:r>
            <a:r>
              <a:rPr lang="en" altLang="zh-CN" b="0" dirty="0">
                <a:solidFill>
                  <a:srgbClr val="CCCCCC"/>
                </a:solidFill>
                <a:effectLst/>
                <a:latin typeface="+mj-ea"/>
                <a:ea typeface="+mj-ea"/>
              </a:rPr>
              <a:t>: </a:t>
            </a:r>
            <a:r>
              <a:rPr lang="en" altLang="zh-CN" b="0" dirty="0">
                <a:solidFill>
                  <a:srgbClr val="B5CEA8"/>
                </a:solidFill>
                <a:effectLst/>
                <a:latin typeface="+mj-ea"/>
                <a:ea typeface="+mj-ea"/>
              </a:rPr>
              <a:t>7.180041679936306</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a:t>
            </a:r>
            <a:r>
              <a:rPr lang="en" altLang="zh-CN" b="0" dirty="0" err="1">
                <a:solidFill>
                  <a:srgbClr val="9CDCFE"/>
                </a:solidFill>
                <a:effectLst/>
                <a:latin typeface="+mj-ea"/>
                <a:ea typeface="+mj-ea"/>
              </a:rPr>
              <a:t>predict_rouge</a:t>
            </a:r>
            <a:r>
              <a:rPr lang="en" altLang="zh-CN" b="0" dirty="0">
                <a:solidFill>
                  <a:srgbClr val="9CDCFE"/>
                </a:solidFill>
                <a:effectLst/>
                <a:latin typeface="+mj-ea"/>
                <a:ea typeface="+mj-ea"/>
              </a:rPr>
              <a:t>-l"</a:t>
            </a:r>
            <a:r>
              <a:rPr lang="en" altLang="zh-CN" b="0" dirty="0">
                <a:solidFill>
                  <a:srgbClr val="CCCCCC"/>
                </a:solidFill>
                <a:effectLst/>
                <a:latin typeface="+mj-ea"/>
                <a:ea typeface="+mj-ea"/>
              </a:rPr>
              <a:t>: </a:t>
            </a:r>
            <a:r>
              <a:rPr lang="en" altLang="zh-CN" b="0" dirty="0">
                <a:solidFill>
                  <a:srgbClr val="B5CEA8"/>
                </a:solidFill>
                <a:effectLst/>
                <a:latin typeface="+mj-ea"/>
                <a:ea typeface="+mj-ea"/>
              </a:rPr>
              <a:t>13.589720849920381</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a:t>
            </a:r>
            <a:r>
              <a:rPr lang="en" altLang="zh-CN" b="0" dirty="0" err="1">
                <a:solidFill>
                  <a:srgbClr val="9CDCFE"/>
                </a:solidFill>
                <a:effectLst/>
                <a:latin typeface="+mj-ea"/>
                <a:ea typeface="+mj-ea"/>
              </a:rPr>
              <a:t>predict_runtime</a:t>
            </a:r>
            <a:r>
              <a:rPr lang="en" altLang="zh-CN" b="0" dirty="0">
                <a:solidFill>
                  <a:srgbClr val="9CDCFE"/>
                </a:solidFill>
                <a:effectLst/>
                <a:latin typeface="+mj-ea"/>
                <a:ea typeface="+mj-ea"/>
              </a:rPr>
              <a:t>"</a:t>
            </a:r>
            <a:r>
              <a:rPr lang="en" altLang="zh-CN" b="0" dirty="0">
                <a:solidFill>
                  <a:srgbClr val="CCCCCC"/>
                </a:solidFill>
                <a:effectLst/>
                <a:latin typeface="+mj-ea"/>
                <a:ea typeface="+mj-ea"/>
              </a:rPr>
              <a:t>: </a:t>
            </a:r>
            <a:r>
              <a:rPr lang="en" altLang="zh-CN" b="0" dirty="0">
                <a:solidFill>
                  <a:srgbClr val="B5CEA8"/>
                </a:solidFill>
                <a:effectLst/>
                <a:latin typeface="+mj-ea"/>
                <a:ea typeface="+mj-ea"/>
              </a:rPr>
              <a:t>1172.9092</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a:t>
            </a:r>
            <a:r>
              <a:rPr lang="en" altLang="zh-CN" b="0" dirty="0" err="1">
                <a:solidFill>
                  <a:srgbClr val="9CDCFE"/>
                </a:solidFill>
                <a:effectLst/>
                <a:latin typeface="+mj-ea"/>
                <a:ea typeface="+mj-ea"/>
              </a:rPr>
              <a:t>predict_samples_per_second</a:t>
            </a:r>
            <a:r>
              <a:rPr lang="en" altLang="zh-CN" b="0" dirty="0">
                <a:solidFill>
                  <a:srgbClr val="9CDCFE"/>
                </a:solidFill>
                <a:effectLst/>
                <a:latin typeface="+mj-ea"/>
                <a:ea typeface="+mj-ea"/>
              </a:rPr>
              <a:t>"</a:t>
            </a:r>
            <a:r>
              <a:rPr lang="en" altLang="zh-CN" b="0" dirty="0">
                <a:solidFill>
                  <a:srgbClr val="CCCCCC"/>
                </a:solidFill>
                <a:effectLst/>
                <a:latin typeface="+mj-ea"/>
                <a:ea typeface="+mj-ea"/>
              </a:rPr>
              <a:t>: </a:t>
            </a:r>
            <a:r>
              <a:rPr lang="en" altLang="zh-CN" b="0" dirty="0">
                <a:solidFill>
                  <a:srgbClr val="B5CEA8"/>
                </a:solidFill>
                <a:effectLst/>
                <a:latin typeface="+mj-ea"/>
                <a:ea typeface="+mj-ea"/>
              </a:rPr>
              <a:t>8.526</a:t>
            </a:r>
            <a:r>
              <a:rPr lang="en" altLang="zh-CN" b="0" dirty="0">
                <a:solidFill>
                  <a:srgbClr val="CCCCCC"/>
                </a:solidFill>
                <a:effectLst/>
                <a:latin typeface="+mj-ea"/>
                <a:ea typeface="+mj-ea"/>
              </a:rPr>
              <a:t>,</a:t>
            </a:r>
          </a:p>
          <a:p>
            <a:r>
              <a:rPr lang="en" altLang="zh-CN" b="0" dirty="0">
                <a:solidFill>
                  <a:srgbClr val="9CDCFE"/>
                </a:solidFill>
                <a:effectLst/>
                <a:latin typeface="+mj-ea"/>
                <a:ea typeface="+mj-ea"/>
              </a:rPr>
              <a:t>"</a:t>
            </a:r>
            <a:r>
              <a:rPr lang="en" altLang="zh-CN" b="0" dirty="0" err="1">
                <a:solidFill>
                  <a:srgbClr val="9CDCFE"/>
                </a:solidFill>
                <a:effectLst/>
                <a:latin typeface="+mj-ea"/>
                <a:ea typeface="+mj-ea"/>
              </a:rPr>
              <a:t>predict_steps_per_second</a:t>
            </a:r>
            <a:r>
              <a:rPr lang="en" altLang="zh-CN" b="0" dirty="0">
                <a:solidFill>
                  <a:srgbClr val="9CDCFE"/>
                </a:solidFill>
                <a:effectLst/>
                <a:latin typeface="+mj-ea"/>
                <a:ea typeface="+mj-ea"/>
              </a:rPr>
              <a:t>"</a:t>
            </a:r>
            <a:r>
              <a:rPr lang="en" altLang="zh-CN" b="0" dirty="0">
                <a:solidFill>
                  <a:srgbClr val="CCCCCC"/>
                </a:solidFill>
                <a:effectLst/>
                <a:latin typeface="+mj-ea"/>
                <a:ea typeface="+mj-ea"/>
              </a:rPr>
              <a:t>: </a:t>
            </a:r>
            <a:r>
              <a:rPr lang="en" altLang="zh-CN" b="0" dirty="0">
                <a:solidFill>
                  <a:srgbClr val="B5CEA8"/>
                </a:solidFill>
                <a:effectLst/>
                <a:latin typeface="+mj-ea"/>
                <a:ea typeface="+mj-ea"/>
              </a:rPr>
              <a:t>0.134</a:t>
            </a:r>
            <a:endParaRPr lang="en" altLang="zh-CN" b="0" dirty="0">
              <a:solidFill>
                <a:srgbClr val="CCCCCC"/>
              </a:solidFill>
              <a:effectLst/>
              <a:latin typeface="+mj-ea"/>
              <a:ea typeface="+mj-ea"/>
            </a:endParaRPr>
          </a:p>
        </p:txBody>
      </p:sp>
      <p:sp>
        <p:nvSpPr>
          <p:cNvPr id="6" name="文本框 5">
            <a:extLst>
              <a:ext uri="{FF2B5EF4-FFF2-40B4-BE49-F238E27FC236}">
                <a16:creationId xmlns:a16="http://schemas.microsoft.com/office/drawing/2014/main" id="{867B56D9-D944-D931-E173-AC7C6395F372}"/>
              </a:ext>
            </a:extLst>
          </p:cNvPr>
          <p:cNvSpPr txBox="1"/>
          <p:nvPr/>
        </p:nvSpPr>
        <p:spPr>
          <a:xfrm>
            <a:off x="2539721" y="4187550"/>
            <a:ext cx="6104372" cy="2585323"/>
          </a:xfrm>
          <a:prstGeom prst="rect">
            <a:avLst/>
          </a:prstGeom>
          <a:noFill/>
        </p:spPr>
        <p:txBody>
          <a:bodyPr wrap="square">
            <a:spAutoFit/>
          </a:bodyPr>
          <a:lstStyle/>
          <a:p>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"predict_bleu-4"</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62.49168884355096</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"predict_rouge-1"</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67.70442958797771</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"predict_rouge-2"</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53.24098605692675</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a:t>
            </a:r>
            <a:r>
              <a:rPr lang="en" altLang="zh-CN" b="0" dirty="0" err="1">
                <a:solidFill>
                  <a:srgbClr val="9CDCFE"/>
                </a:solidFill>
                <a:effectLst/>
                <a:latin typeface="Menlo" panose="020B0609030804020204" pitchFamily="49" charset="0"/>
              </a:rPr>
              <a:t>predict_rouge</a:t>
            </a:r>
            <a:r>
              <a:rPr lang="en" altLang="zh-CN" b="0" dirty="0">
                <a:solidFill>
                  <a:srgbClr val="9CDCFE"/>
                </a:solidFill>
                <a:effectLst/>
                <a:latin typeface="Menlo" panose="020B0609030804020204" pitchFamily="49" charset="0"/>
              </a:rPr>
              <a:t>-l"</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60.45431541600318</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a:t>
            </a:r>
            <a:r>
              <a:rPr lang="en" altLang="zh-CN" b="0" dirty="0" err="1">
                <a:solidFill>
                  <a:srgbClr val="9CDCFE"/>
                </a:solidFill>
                <a:effectLst/>
                <a:latin typeface="Menlo" panose="020B0609030804020204" pitchFamily="49" charset="0"/>
              </a:rPr>
              <a:t>predict_runtime</a:t>
            </a:r>
            <a:r>
              <a:rPr lang="en" altLang="zh-CN" b="0" dirty="0">
                <a:solidFill>
                  <a:srgbClr val="9CDCFE"/>
                </a:solidFill>
                <a:effectLst/>
                <a:latin typeface="Menlo" panose="020B0609030804020204" pitchFamily="49" charset="0"/>
              </a:rPr>
              <a:t>"</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1171.8973</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a:t>
            </a:r>
            <a:r>
              <a:rPr lang="en" altLang="zh-CN" b="0" dirty="0" err="1">
                <a:solidFill>
                  <a:srgbClr val="9CDCFE"/>
                </a:solidFill>
                <a:effectLst/>
                <a:latin typeface="Menlo" panose="020B0609030804020204" pitchFamily="49" charset="0"/>
              </a:rPr>
              <a:t>predict_samples_per_second</a:t>
            </a:r>
            <a:r>
              <a:rPr lang="en" altLang="zh-CN" b="0" dirty="0">
                <a:solidFill>
                  <a:srgbClr val="9CDCFE"/>
                </a:solidFill>
                <a:effectLst/>
                <a:latin typeface="Menlo" panose="020B0609030804020204" pitchFamily="49" charset="0"/>
              </a:rPr>
              <a:t>"</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8.533</a:t>
            </a:r>
            <a:r>
              <a:rPr lang="en" altLang="zh-CN" b="0" dirty="0">
                <a:solidFill>
                  <a:srgbClr val="CCCCCC"/>
                </a:solidFill>
                <a:effectLst/>
                <a:latin typeface="Menlo" panose="020B0609030804020204" pitchFamily="49" charset="0"/>
              </a:rPr>
              <a:t>,</a:t>
            </a:r>
          </a:p>
          <a:p>
            <a:r>
              <a:rPr lang="en" altLang="zh-CN" b="0" dirty="0">
                <a:solidFill>
                  <a:srgbClr val="9CDCFE"/>
                </a:solidFill>
                <a:effectLst/>
                <a:latin typeface="Menlo" panose="020B0609030804020204" pitchFamily="49" charset="0"/>
              </a:rPr>
              <a:t>"</a:t>
            </a:r>
            <a:r>
              <a:rPr lang="en" altLang="zh-CN" b="0" dirty="0" err="1">
                <a:solidFill>
                  <a:srgbClr val="9CDCFE"/>
                </a:solidFill>
                <a:effectLst/>
                <a:latin typeface="Menlo" panose="020B0609030804020204" pitchFamily="49" charset="0"/>
              </a:rPr>
              <a:t>predict_steps_per_second</a:t>
            </a:r>
            <a:r>
              <a:rPr lang="en" altLang="zh-CN" b="0" dirty="0">
                <a:solidFill>
                  <a:srgbClr val="9CDCFE"/>
                </a:solidFill>
                <a:effectLst/>
                <a:latin typeface="Menlo" panose="020B0609030804020204" pitchFamily="49" charset="0"/>
              </a:rPr>
              <a:t>"</a:t>
            </a:r>
            <a:r>
              <a:rPr lang="en" altLang="zh-CN" b="0" dirty="0">
                <a:solidFill>
                  <a:srgbClr val="CCCCCC"/>
                </a:solidFill>
                <a:effectLst/>
                <a:latin typeface="Menlo" panose="020B0609030804020204" pitchFamily="49" charset="0"/>
              </a:rPr>
              <a:t>: </a:t>
            </a:r>
            <a:r>
              <a:rPr lang="en" altLang="zh-CN" b="0" dirty="0">
                <a:solidFill>
                  <a:srgbClr val="B5CEA8"/>
                </a:solidFill>
                <a:effectLst/>
                <a:latin typeface="Menlo" panose="020B0609030804020204" pitchFamily="49" charset="0"/>
              </a:rPr>
              <a:t>0.134</a:t>
            </a:r>
            <a:endParaRPr lang="en" altLang="zh-CN" b="0" dirty="0">
              <a:solidFill>
                <a:srgbClr val="CCCCCC"/>
              </a:solidFill>
              <a:effectLst/>
              <a:latin typeface="Menlo" panose="020B0609030804020204" pitchFamily="49" charset="0"/>
            </a:endParaRPr>
          </a:p>
          <a:p>
            <a:r>
              <a:rPr lang="en" altLang="zh-CN" b="0" dirty="0">
                <a:solidFill>
                  <a:srgbClr val="CCCCCC"/>
                </a:solidFill>
                <a:effectLst/>
                <a:latin typeface="Menlo" panose="020B0609030804020204" pitchFamily="49" charset="0"/>
              </a:rPr>
              <a:t>}</a:t>
            </a:r>
          </a:p>
        </p:txBody>
      </p:sp>
      <p:sp>
        <p:nvSpPr>
          <p:cNvPr id="10" name="文本框 9">
            <a:extLst>
              <a:ext uri="{FF2B5EF4-FFF2-40B4-BE49-F238E27FC236}">
                <a16:creationId xmlns:a16="http://schemas.microsoft.com/office/drawing/2014/main" id="{B80AA733-5E25-309A-7F48-8B438D5AFD2A}"/>
              </a:ext>
            </a:extLst>
          </p:cNvPr>
          <p:cNvSpPr txBox="1"/>
          <p:nvPr/>
        </p:nvSpPr>
        <p:spPr>
          <a:xfrm>
            <a:off x="323023" y="1931785"/>
            <a:ext cx="14471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03F87"/>
                </a:solidFill>
                <a:latin typeface="微软雅黑 Light"/>
                <a:ea typeface="微软雅黑 Light"/>
              </a:rPr>
              <a:t>Before</a:t>
            </a:r>
            <a:r>
              <a:rPr lang="zh-CN" altLang="en-US" sz="2400" b="1" dirty="0">
                <a:solidFill>
                  <a:srgbClr val="003F87"/>
                </a:solidFill>
                <a:latin typeface="微软雅黑 Light"/>
                <a:ea typeface="微软雅黑 Light"/>
              </a:rPr>
              <a:t> </a:t>
            </a:r>
            <a:r>
              <a:rPr lang="en-US" altLang="zh-CN" sz="2400" b="1" dirty="0">
                <a:solidFill>
                  <a:srgbClr val="003F87"/>
                </a:solidFill>
                <a:latin typeface="微软雅黑 Light"/>
                <a:ea typeface="微软雅黑 Light"/>
              </a:rPr>
              <a:t>SFT</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68A34134-C952-40A4-A2C3-0B2CED7903BE}"/>
              </a:ext>
            </a:extLst>
          </p:cNvPr>
          <p:cNvSpPr txBox="1"/>
          <p:nvPr/>
        </p:nvSpPr>
        <p:spPr>
          <a:xfrm>
            <a:off x="448133" y="5279561"/>
            <a:ext cx="14471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03F87"/>
                </a:solidFill>
                <a:latin typeface="微软雅黑 Light"/>
                <a:ea typeface="微软雅黑 Light"/>
              </a:rPr>
              <a:t>After</a:t>
            </a:r>
            <a:r>
              <a:rPr lang="zh-CN" altLang="en-US" sz="2400" b="1" dirty="0">
                <a:solidFill>
                  <a:srgbClr val="003F87"/>
                </a:solidFill>
                <a:latin typeface="微软雅黑 Light"/>
                <a:ea typeface="微软雅黑 Light"/>
              </a:rPr>
              <a:t> </a:t>
            </a:r>
            <a:r>
              <a:rPr lang="en-US" altLang="zh-CN" sz="2400" b="1" dirty="0">
                <a:solidFill>
                  <a:srgbClr val="003F87"/>
                </a:solidFill>
                <a:latin typeface="微软雅黑 Light"/>
                <a:ea typeface="微软雅黑 Light"/>
              </a:rPr>
              <a:t>SFT</a:t>
            </a:r>
            <a:endParaRPr kumimoji="0" lang="zh-CN" altLang="en-US" sz="2400" b="1"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Tree>
    <p:extLst>
      <p:ext uri="{BB962C8B-B14F-4D97-AF65-F5344CB8AC3E}">
        <p14:creationId xmlns:p14="http://schemas.microsoft.com/office/powerpoint/2010/main" val="305942103"/>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录屏2024-08-21 21.59.39">
            <a:hlinkClick r:id="" action="ppaction://media"/>
            <a:extLst>
              <a:ext uri="{FF2B5EF4-FFF2-40B4-BE49-F238E27FC236}">
                <a16:creationId xmlns:a16="http://schemas.microsoft.com/office/drawing/2014/main" id="{27A2C245-19CB-AC9B-B9AD-73C116BA6D05}"/>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50796"/>
          <a:stretch/>
        </p:blipFill>
        <p:spPr>
          <a:xfrm>
            <a:off x="6234765" y="0"/>
            <a:ext cx="4931077" cy="5637144"/>
          </a:xfrm>
          <a:prstGeom prst="rect">
            <a:avLst/>
          </a:prstGeom>
        </p:spPr>
      </p:pic>
      <p:pic>
        <p:nvPicPr>
          <p:cNvPr id="4" name="录屏2024-08-21 22.16.16">
            <a:hlinkClick r:id="" action="ppaction://media"/>
            <a:extLst>
              <a:ext uri="{FF2B5EF4-FFF2-40B4-BE49-F238E27FC236}">
                <a16:creationId xmlns:a16="http://schemas.microsoft.com/office/drawing/2014/main" id="{71EFF71D-C8FE-213D-E3E9-12159FEC4D12}"/>
              </a:ext>
            </a:extLst>
          </p:cNvPr>
          <p:cNvPicPr>
            <a:picLocks noChangeAspect="1"/>
          </p:cNvPicPr>
          <p:nvPr>
            <a:videoFile r:link="rId4"/>
            <p:extLst>
              <p:ext uri="{DAA4B4D4-6D71-4841-9C94-3DE7FCFB9230}">
                <p14:media xmlns:p14="http://schemas.microsoft.com/office/powerpoint/2010/main" r:embed="rId3"/>
              </p:ext>
            </p:extLst>
          </p:nvPr>
        </p:nvPicPr>
        <p:blipFill>
          <a:blip r:embed="rId8"/>
          <a:srcRect l="47174"/>
          <a:stretch/>
        </p:blipFill>
        <p:spPr>
          <a:xfrm>
            <a:off x="0" y="0"/>
            <a:ext cx="5375216" cy="5637144"/>
          </a:xfrm>
          <a:prstGeom prst="rect">
            <a:avLst/>
          </a:prstGeom>
        </p:spPr>
      </p:pic>
      <p:sp>
        <p:nvSpPr>
          <p:cNvPr id="5" name="文本框 4">
            <a:extLst>
              <a:ext uri="{FF2B5EF4-FFF2-40B4-BE49-F238E27FC236}">
                <a16:creationId xmlns:a16="http://schemas.microsoft.com/office/drawing/2014/main" id="{FEAD6E69-153A-632E-319D-AB85B63E0420}"/>
              </a:ext>
            </a:extLst>
          </p:cNvPr>
          <p:cNvSpPr txBox="1"/>
          <p:nvPr/>
        </p:nvSpPr>
        <p:spPr>
          <a:xfrm>
            <a:off x="8066103" y="5929129"/>
            <a:ext cx="1378840"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worker</a:t>
            </a:r>
            <a:endParaRPr lang="zh-CN" altLang="en" sz="2400" b="1" i="0" dirty="0">
              <a:solidFill>
                <a:srgbClr val="003F87"/>
              </a:solidFill>
              <a:effectLst/>
              <a:highlight>
                <a:srgbClr val="FFFFFF"/>
              </a:highlight>
              <a:latin typeface="+mj-ea"/>
              <a:ea typeface="+mj-ea"/>
            </a:endParaRPr>
          </a:p>
        </p:txBody>
      </p:sp>
      <p:sp>
        <p:nvSpPr>
          <p:cNvPr id="6" name="文本框 5">
            <a:extLst>
              <a:ext uri="{FF2B5EF4-FFF2-40B4-BE49-F238E27FC236}">
                <a16:creationId xmlns:a16="http://schemas.microsoft.com/office/drawing/2014/main" id="{55EF887E-7D95-A20A-BCED-BD6DA2E5585F}"/>
              </a:ext>
            </a:extLst>
          </p:cNvPr>
          <p:cNvSpPr txBox="1"/>
          <p:nvPr/>
        </p:nvSpPr>
        <p:spPr>
          <a:xfrm>
            <a:off x="2037622" y="5931360"/>
            <a:ext cx="1378840" cy="461665"/>
          </a:xfrm>
          <a:prstGeom prst="rect">
            <a:avLst/>
          </a:prstGeom>
          <a:noFill/>
        </p:spPr>
        <p:txBody>
          <a:bodyPr wrap="square" rtlCol="0">
            <a:spAutoFit/>
          </a:bodyPr>
          <a:lstStyle/>
          <a:p>
            <a:pPr latinLnBrk="1"/>
            <a:r>
              <a:rPr lang="en-US" altLang="zh-CN" sz="2400" b="1" i="0" dirty="0">
                <a:solidFill>
                  <a:srgbClr val="003F87"/>
                </a:solidFill>
                <a:effectLst/>
                <a:highlight>
                  <a:srgbClr val="FFFFFF"/>
                </a:highlight>
                <a:latin typeface="+mj-ea"/>
                <a:ea typeface="+mj-ea"/>
              </a:rPr>
              <a:t>hea</a:t>
            </a:r>
            <a:r>
              <a:rPr lang="en-US" altLang="zh-CN" sz="2400" b="1" dirty="0">
                <a:solidFill>
                  <a:srgbClr val="003F87"/>
                </a:solidFill>
                <a:highlight>
                  <a:srgbClr val="FFFFFF"/>
                </a:highlight>
                <a:latin typeface="+mj-ea"/>
                <a:ea typeface="+mj-ea"/>
              </a:rPr>
              <a:t>der</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425633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5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D0C656-8BB1-4504-1AEF-9F48060AA22C}"/>
              </a:ext>
            </a:extLst>
          </p:cNvPr>
          <p:cNvPicPr>
            <a:picLocks noChangeAspect="1"/>
          </p:cNvPicPr>
          <p:nvPr/>
        </p:nvPicPr>
        <p:blipFill>
          <a:blip r:embed="rId2"/>
          <a:stretch>
            <a:fillRect/>
          </a:stretch>
        </p:blipFill>
        <p:spPr>
          <a:xfrm>
            <a:off x="1307013" y="818624"/>
            <a:ext cx="7772400" cy="1387614"/>
          </a:xfrm>
          <a:prstGeom prst="rect">
            <a:avLst/>
          </a:prstGeom>
        </p:spPr>
      </p:pic>
      <p:sp>
        <p:nvSpPr>
          <p:cNvPr id="4" name="文本框 3">
            <a:extLst>
              <a:ext uri="{FF2B5EF4-FFF2-40B4-BE49-F238E27FC236}">
                <a16:creationId xmlns:a16="http://schemas.microsoft.com/office/drawing/2014/main" id="{4FCDA2CD-8F79-3EC1-7758-4F088FD24FED}"/>
              </a:ext>
            </a:extLst>
          </p:cNvPr>
          <p:cNvSpPr txBox="1"/>
          <p:nvPr/>
        </p:nvSpPr>
        <p:spPr>
          <a:xfrm>
            <a:off x="2766351" y="2607196"/>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Low</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Latency</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VS</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High</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Latency</a:t>
            </a:r>
            <a:endParaRPr lang="zh-CN" altLang="en" sz="2400" b="1" i="0" dirty="0">
              <a:solidFill>
                <a:srgbClr val="003F87"/>
              </a:solidFill>
              <a:effectLst/>
              <a:highlight>
                <a:srgbClr val="FFFFFF"/>
              </a:highlight>
              <a:latin typeface="+mj-ea"/>
              <a:ea typeface="+mj-ea"/>
            </a:endParaRPr>
          </a:p>
        </p:txBody>
      </p:sp>
      <p:sp>
        <p:nvSpPr>
          <p:cNvPr id="6" name="矩形 5">
            <a:extLst>
              <a:ext uri="{FF2B5EF4-FFF2-40B4-BE49-F238E27FC236}">
                <a16:creationId xmlns:a16="http://schemas.microsoft.com/office/drawing/2014/main" id="{3B765F25-4D0F-0D7C-C6EB-0D99B8EA8AC8}"/>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47D96124-76EF-9D64-1055-1700AC88D67E}"/>
              </a:ext>
            </a:extLst>
          </p:cNvPr>
          <p:cNvSpPr txBox="1"/>
          <p:nvPr/>
        </p:nvSpPr>
        <p:spPr>
          <a:xfrm>
            <a:off x="0" y="98203"/>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Latency</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3126832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FCDA2CD-8F79-3EC1-7758-4F088FD24FED}"/>
              </a:ext>
            </a:extLst>
          </p:cNvPr>
          <p:cNvSpPr txBox="1"/>
          <p:nvPr/>
        </p:nvSpPr>
        <p:spPr>
          <a:xfrm>
            <a:off x="349094" y="709709"/>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560M</a:t>
            </a: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sp>
        <p:nvSpPr>
          <p:cNvPr id="6" name="矩形 5">
            <a:extLst>
              <a:ext uri="{FF2B5EF4-FFF2-40B4-BE49-F238E27FC236}">
                <a16:creationId xmlns:a16="http://schemas.microsoft.com/office/drawing/2014/main" id="{3B765F25-4D0F-0D7C-C6EB-0D99B8EA8AC8}"/>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47D96124-76EF-9D64-1055-1700AC88D67E}"/>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graphicFrame>
        <p:nvGraphicFramePr>
          <p:cNvPr id="3" name="表格 2">
            <a:extLst>
              <a:ext uri="{FF2B5EF4-FFF2-40B4-BE49-F238E27FC236}">
                <a16:creationId xmlns:a16="http://schemas.microsoft.com/office/drawing/2014/main" id="{DB99F6E0-918D-04A6-4E9C-244D4D8F1446}"/>
              </a:ext>
            </a:extLst>
          </p:cNvPr>
          <p:cNvGraphicFramePr>
            <a:graphicFrameLocks noGrp="1"/>
          </p:cNvGraphicFramePr>
          <p:nvPr>
            <p:extLst>
              <p:ext uri="{D42A27DB-BD31-4B8C-83A1-F6EECF244321}">
                <p14:modId xmlns:p14="http://schemas.microsoft.com/office/powerpoint/2010/main" val="2340265023"/>
              </p:ext>
            </p:extLst>
          </p:nvPr>
        </p:nvGraphicFramePr>
        <p:xfrm>
          <a:off x="466660" y="1574800"/>
          <a:ext cx="8127999" cy="2595880"/>
        </p:xfrm>
        <a:graphic>
          <a:graphicData uri="http://schemas.openxmlformats.org/drawingml/2006/table">
            <a:tbl>
              <a:tblPr firstCol="1" bandCol="1">
                <a:tableStyleId>{5C22544A-7EE6-4342-B048-85BDC9FD1C3A}</a:tableStyleId>
              </a:tblPr>
              <a:tblGrid>
                <a:gridCol w="3049451">
                  <a:extLst>
                    <a:ext uri="{9D8B030D-6E8A-4147-A177-3AD203B41FA5}">
                      <a16:colId xmlns:a16="http://schemas.microsoft.com/office/drawing/2014/main" val="2739141796"/>
                    </a:ext>
                  </a:extLst>
                </a:gridCol>
                <a:gridCol w="2369215">
                  <a:extLst>
                    <a:ext uri="{9D8B030D-6E8A-4147-A177-3AD203B41FA5}">
                      <a16:colId xmlns:a16="http://schemas.microsoft.com/office/drawing/2014/main" val="4169493894"/>
                    </a:ext>
                  </a:extLst>
                </a:gridCol>
                <a:gridCol w="2709333">
                  <a:extLst>
                    <a:ext uri="{9D8B030D-6E8A-4147-A177-3AD203B41FA5}">
                      <a16:colId xmlns:a16="http://schemas.microsoft.com/office/drawing/2014/main" val="2099234393"/>
                    </a:ext>
                  </a:extLst>
                </a:gridCol>
              </a:tblGrid>
              <a:tr h="370840">
                <a:tc>
                  <a:txBody>
                    <a:bodyPr/>
                    <a:lstStyle/>
                    <a:p>
                      <a:r>
                        <a:rPr lang="en-US" altLang="zh-CN" dirty="0"/>
                        <a:t>Load</a:t>
                      </a:r>
                      <a:r>
                        <a:rPr lang="zh-CN" altLang="en-US" dirty="0"/>
                        <a:t> 时间（</a:t>
                      </a:r>
                      <a:r>
                        <a:rPr lang="en-US" altLang="zh-CN" dirty="0"/>
                        <a:t>s</a:t>
                      </a:r>
                      <a:r>
                        <a:rPr lang="zh-CN" altLang="en-US" dirty="0"/>
                        <a:t>）</a:t>
                      </a:r>
                    </a:p>
                  </a:txBody>
                  <a:tcPr/>
                </a:tc>
                <a:tc>
                  <a:txBody>
                    <a:bodyPr/>
                    <a:lstStyle/>
                    <a:p>
                      <a:r>
                        <a:rPr lang="en-US" altLang="zh-CN" dirty="0"/>
                        <a:t>6.38</a:t>
                      </a:r>
                      <a:endParaRPr lang="zh-CN" altLang="en-US" dirty="0"/>
                    </a:p>
                  </a:txBody>
                  <a:tcPr/>
                </a:tc>
                <a:tc>
                  <a:txBody>
                    <a:bodyPr/>
                    <a:lstStyle/>
                    <a:p>
                      <a:endParaRPr lang="zh-CN" altLang="en-US" dirty="0"/>
                    </a:p>
                  </a:txBody>
                  <a:tcPr/>
                </a:tc>
                <a:extLst>
                  <a:ext uri="{0D108BD9-81ED-4DB2-BD59-A6C34878D82A}">
                    <a16:rowId xmlns:a16="http://schemas.microsoft.com/office/drawing/2014/main" val="1271976538"/>
                  </a:ext>
                </a:extLst>
              </a:tr>
              <a:tr h="370840">
                <a:tc>
                  <a:txBody>
                    <a:bodyPr/>
                    <a:lstStyle/>
                    <a:p>
                      <a:r>
                        <a:rPr lang="zh-CN" altLang="en-US" dirty="0"/>
                        <a:t>通信量（</a:t>
                      </a:r>
                      <a:r>
                        <a:rPr lang="en-US" altLang="zh-CN" dirty="0"/>
                        <a:t>KB/token</a:t>
                      </a:r>
                      <a:r>
                        <a:rPr lang="zh-CN" altLang="en-US" dirty="0"/>
                        <a:t>）</a:t>
                      </a:r>
                    </a:p>
                  </a:txBody>
                  <a:tcPr/>
                </a:tc>
                <a:tc>
                  <a:txBody>
                    <a:bodyPr/>
                    <a:lstStyle/>
                    <a:p>
                      <a:r>
                        <a:rPr lang="en-US" altLang="zh-CN" dirty="0"/>
                        <a:t>20KB</a:t>
                      </a:r>
                      <a:endParaRPr lang="zh-CN" altLang="en-US" dirty="0"/>
                    </a:p>
                  </a:txBody>
                  <a:tcPr/>
                </a:tc>
                <a:tc>
                  <a:txBody>
                    <a:bodyPr/>
                    <a:lstStyle/>
                    <a:p>
                      <a:endParaRPr lang="zh-CN" altLang="en-US" dirty="0"/>
                    </a:p>
                  </a:txBody>
                  <a:tcPr/>
                </a:tc>
                <a:extLst>
                  <a:ext uri="{0D108BD9-81ED-4DB2-BD59-A6C34878D82A}">
                    <a16:rowId xmlns:a16="http://schemas.microsoft.com/office/drawing/2014/main" val="2198366331"/>
                  </a:ext>
                </a:extLst>
              </a:tr>
              <a:tr h="370840">
                <a:tc>
                  <a:txBody>
                    <a:bodyPr/>
                    <a:lstStyle/>
                    <a:p>
                      <a:r>
                        <a:rPr lang="zh-CN" altLang="en-US" dirty="0"/>
                        <a:t>通信时间（</a:t>
                      </a:r>
                      <a:r>
                        <a:rPr lang="en-US" altLang="zh-CN" dirty="0"/>
                        <a:t>s/token)</a:t>
                      </a:r>
                      <a:endParaRPr lang="zh-CN" altLang="en-US" dirty="0"/>
                    </a:p>
                  </a:txBody>
                  <a:tcPr/>
                </a:tc>
                <a:tc>
                  <a:txBody>
                    <a:bodyPr/>
                    <a:lstStyle/>
                    <a:p>
                      <a:r>
                        <a:rPr lang="en-US" altLang="zh-CN" dirty="0"/>
                        <a:t>0.03</a:t>
                      </a:r>
                      <a:endParaRPr lang="zh-CN" altLang="en-US" dirty="0"/>
                    </a:p>
                  </a:txBody>
                  <a:tcPr/>
                </a:tc>
                <a:tc>
                  <a:txBody>
                    <a:bodyPr/>
                    <a:lstStyle/>
                    <a:p>
                      <a:endParaRPr lang="zh-CN" altLang="en-US" dirty="0"/>
                    </a:p>
                  </a:txBody>
                  <a:tcPr/>
                </a:tc>
                <a:extLst>
                  <a:ext uri="{0D108BD9-81ED-4DB2-BD59-A6C34878D82A}">
                    <a16:rowId xmlns:a16="http://schemas.microsoft.com/office/drawing/2014/main" val="3817944383"/>
                  </a:ext>
                </a:extLst>
              </a:tr>
              <a:tr h="370840">
                <a:tc>
                  <a:txBody>
                    <a:bodyPr/>
                    <a:lstStyle/>
                    <a:p>
                      <a:r>
                        <a:rPr lang="zh-CN" altLang="en-US" dirty="0"/>
                        <a:t>设备 </a:t>
                      </a:r>
                      <a:r>
                        <a:rPr lang="en-US" altLang="zh-CN" dirty="0"/>
                        <a:t>1</a:t>
                      </a:r>
                      <a:r>
                        <a:rPr lang="zh-CN" altLang="en-US" dirty="0"/>
                        <a:t>  推理时间</a:t>
                      </a:r>
                      <a:r>
                        <a:rPr lang="en-US" altLang="zh-CN" dirty="0"/>
                        <a:t>(s/token)</a:t>
                      </a:r>
                      <a:endParaRPr lang="zh-CN" altLang="en-US" dirty="0"/>
                    </a:p>
                  </a:txBody>
                  <a:tcPr/>
                </a:tc>
                <a:tc>
                  <a:txBody>
                    <a:bodyPr/>
                    <a:lstStyle/>
                    <a:p>
                      <a:r>
                        <a:rPr lang="en-US" altLang="zh-CN" dirty="0"/>
                        <a:t>0.26</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223319833"/>
                  </a:ext>
                </a:extLst>
              </a:tr>
              <a:tr h="370840">
                <a:tc>
                  <a:txBody>
                    <a:bodyPr/>
                    <a:lstStyle/>
                    <a:p>
                      <a:r>
                        <a:rPr lang="zh-CN" altLang="en-US" dirty="0"/>
                        <a:t>设备 </a:t>
                      </a:r>
                      <a:r>
                        <a:rPr lang="en-US" altLang="zh-CN" dirty="0"/>
                        <a:t>2</a:t>
                      </a:r>
                      <a:r>
                        <a:rPr lang="zh-CN" altLang="en-US" dirty="0"/>
                        <a:t> 推理时间</a:t>
                      </a:r>
                      <a:r>
                        <a:rPr lang="en-US" altLang="zh-CN" dirty="0"/>
                        <a:t>(s/token)</a:t>
                      </a:r>
                      <a:endParaRPr lang="zh-CN" altLang="en-US" dirty="0"/>
                    </a:p>
                  </a:txBody>
                  <a:tcPr/>
                </a:tc>
                <a:tc>
                  <a:txBody>
                    <a:bodyPr/>
                    <a:lstStyle/>
                    <a:p>
                      <a:r>
                        <a:rPr lang="en-US" altLang="zh-CN" dirty="0"/>
                        <a:t>0.38</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3279092527"/>
                  </a:ext>
                </a:extLst>
              </a:tr>
              <a:tr h="370840">
                <a:tc>
                  <a:txBody>
                    <a:bodyPr/>
                    <a:lstStyle/>
                    <a:p>
                      <a:r>
                        <a:rPr lang="zh-CN" altLang="en-US" dirty="0"/>
                        <a:t>内存占用（</a:t>
                      </a:r>
                      <a:r>
                        <a:rPr lang="en-US" altLang="zh-CN" dirty="0"/>
                        <a:t>GB)</a:t>
                      </a:r>
                      <a:endParaRPr lang="zh-CN" altLang="en-US" dirty="0"/>
                    </a:p>
                  </a:txBody>
                  <a:tcPr/>
                </a:tc>
                <a:tc>
                  <a:txBody>
                    <a:bodyPr/>
                    <a:lstStyle/>
                    <a:p>
                      <a:r>
                        <a:rPr lang="en-US" altLang="zh-CN" dirty="0"/>
                        <a:t>0.9</a:t>
                      </a:r>
                      <a:r>
                        <a:rPr lang="zh-CN" altLang="en-US" dirty="0"/>
                        <a:t>（</a:t>
                      </a:r>
                      <a:r>
                        <a:rPr lang="en-US" altLang="zh-CN" dirty="0"/>
                        <a:t>1.8</a:t>
                      </a:r>
                      <a:r>
                        <a:rPr lang="zh-CN" altLang="en-US" dirty="0"/>
                        <a:t>）</a:t>
                      </a:r>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US" altLang="zh-CN" dirty="0"/>
                        <a:t>CPU</a:t>
                      </a:r>
                      <a:r>
                        <a:rPr lang="zh-CN" altLang="en-US" dirty="0"/>
                        <a:t> 利用率</a:t>
                      </a:r>
                    </a:p>
                  </a:txBody>
                  <a:tcPr/>
                </a:tc>
                <a:tc>
                  <a:txBody>
                    <a:bodyPr/>
                    <a:lstStyle/>
                    <a:p>
                      <a:r>
                        <a:rPr lang="en-US" altLang="zh-CN" dirty="0"/>
                        <a:t>30%</a:t>
                      </a:r>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bl>
          </a:graphicData>
        </a:graphic>
      </p:graphicFrame>
      <p:sp>
        <p:nvSpPr>
          <p:cNvPr id="9" name="文本框 8">
            <a:extLst>
              <a:ext uri="{FF2B5EF4-FFF2-40B4-BE49-F238E27FC236}">
                <a16:creationId xmlns:a16="http://schemas.microsoft.com/office/drawing/2014/main" id="{BD11D6C6-4B62-634A-165F-249A615C97CA}"/>
              </a:ext>
            </a:extLst>
          </p:cNvPr>
          <p:cNvSpPr txBox="1"/>
          <p:nvPr/>
        </p:nvSpPr>
        <p:spPr>
          <a:xfrm>
            <a:off x="466660" y="4455725"/>
            <a:ext cx="10482991" cy="3785652"/>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结论：</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通信时间占比较大（</a:t>
            </a:r>
            <a:r>
              <a:rPr lang="en-US" altLang="zh-CN" sz="2400" b="1" dirty="0">
                <a:solidFill>
                  <a:srgbClr val="003F87"/>
                </a:solidFill>
                <a:highlight>
                  <a:srgbClr val="FFFFFF"/>
                </a:highlight>
                <a:latin typeface="+mj-ea"/>
                <a:ea typeface="+mj-ea"/>
              </a:rPr>
              <a:t>64%</a:t>
            </a:r>
            <a:r>
              <a:rPr lang="zh-CN" altLang="en-US" sz="2400" b="1" dirty="0">
                <a:solidFill>
                  <a:srgbClr val="003F87"/>
                </a:solidFill>
                <a:highlight>
                  <a:srgbClr val="FFFFFF"/>
                </a:highlight>
                <a:latin typeface="+mj-ea"/>
                <a:ea typeface="+mj-ea"/>
              </a:rPr>
              <a:t>）（瓶颈？问题）</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过程中由于内存占用较大导致程序闪退（增加设备数量，分散内存占用）</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en-US" altLang="zh-CN" sz="2400" b="1" dirty="0">
                <a:solidFill>
                  <a:srgbClr val="003F87"/>
                </a:solidFill>
                <a:highlight>
                  <a:srgbClr val="FFFFFF"/>
                </a:highlight>
                <a:latin typeface="+mj-ea"/>
                <a:ea typeface="+mj-ea"/>
              </a:rPr>
              <a:t>CPU</a:t>
            </a:r>
            <a:r>
              <a:rPr lang="zh-CN" altLang="en-US" sz="2400" b="1" dirty="0">
                <a:solidFill>
                  <a:srgbClr val="003F87"/>
                </a:solidFill>
                <a:highlight>
                  <a:srgbClr val="FFFFFF"/>
                </a:highlight>
                <a:latin typeface="+mj-ea"/>
                <a:ea typeface="+mj-ea"/>
              </a:rPr>
              <a:t>利用率不足（可以并行优化）</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设备</a:t>
            </a:r>
            <a:r>
              <a:rPr lang="en-US" altLang="zh-CN" sz="2400" b="1" dirty="0">
                <a:solidFill>
                  <a:srgbClr val="003F87"/>
                </a:solidFill>
                <a:highlight>
                  <a:srgbClr val="FFFFFF"/>
                </a:highlight>
                <a:latin typeface="+mj-ea"/>
                <a:ea typeface="+mj-ea"/>
              </a:rPr>
              <a:t>1</a:t>
            </a:r>
            <a:r>
              <a:rPr lang="zh-CN" altLang="en-US" sz="2400" b="1" dirty="0">
                <a:solidFill>
                  <a:srgbClr val="003F87"/>
                </a:solidFill>
                <a:highlight>
                  <a:srgbClr val="FFFFFF"/>
                </a:highlight>
                <a:latin typeface="+mj-ea"/>
                <a:ea typeface="+mj-ea"/>
              </a:rPr>
              <a:t> 与设备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 的负载不一致</a:t>
            </a:r>
            <a:r>
              <a:rPr lang="en-US" altLang="zh-CN" sz="2400" b="1" dirty="0">
                <a:solidFill>
                  <a:srgbClr val="003F87"/>
                </a:solidFill>
                <a:highlight>
                  <a:srgbClr val="FFFFFF"/>
                </a:highlight>
                <a:latin typeface="+mj-ea"/>
                <a:ea typeface="+mj-ea"/>
              </a:rPr>
              <a:t>-&gt;</a:t>
            </a:r>
            <a:r>
              <a:rPr lang="zh-CN" altLang="en-US" sz="2400" b="1" dirty="0">
                <a:solidFill>
                  <a:srgbClr val="003F87"/>
                </a:solidFill>
                <a:highlight>
                  <a:srgbClr val="FFFFFF"/>
                </a:highlight>
                <a:latin typeface="+mj-ea"/>
                <a:ea typeface="+mj-ea"/>
              </a:rPr>
              <a:t>负载均衡</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FF0000"/>
                </a:solidFill>
                <a:highlight>
                  <a:srgbClr val="FFFFFF"/>
                </a:highlight>
                <a:latin typeface="+mj-ea"/>
                <a:ea typeface="+mj-ea"/>
              </a:rPr>
              <a:t>量化 </a:t>
            </a:r>
            <a:r>
              <a:rPr lang="en-US" altLang="zh-CN" sz="2400" b="1" dirty="0">
                <a:solidFill>
                  <a:srgbClr val="FF0000"/>
                </a:solidFill>
                <a:highlight>
                  <a:srgbClr val="FFFFFF"/>
                </a:highlight>
                <a:latin typeface="+mj-ea"/>
                <a:ea typeface="+mj-ea"/>
              </a:rPr>
              <a:t>8Bit</a:t>
            </a:r>
            <a:r>
              <a:rPr lang="zh-CN" altLang="en-US" sz="2400" b="1" dirty="0">
                <a:solidFill>
                  <a:srgbClr val="FF0000"/>
                </a:solidFill>
                <a:highlight>
                  <a:srgbClr val="FFFFFF"/>
                </a:highlight>
                <a:latin typeface="+mj-ea"/>
                <a:ea typeface="+mj-ea"/>
              </a:rPr>
              <a:t>  </a:t>
            </a:r>
            <a:r>
              <a:rPr lang="en-US" altLang="zh-CN" sz="2400" b="1" dirty="0">
                <a:solidFill>
                  <a:srgbClr val="FF0000"/>
                </a:solidFill>
                <a:highlight>
                  <a:srgbClr val="FFFFFF"/>
                </a:highlight>
                <a:latin typeface="+mj-ea"/>
                <a:ea typeface="+mj-ea"/>
              </a:rPr>
              <a:t>3B</a:t>
            </a:r>
            <a:r>
              <a:rPr lang="zh-CN" altLang="en-US" sz="2400" b="1" dirty="0">
                <a:solidFill>
                  <a:srgbClr val="FF0000"/>
                </a:solidFill>
                <a:highlight>
                  <a:srgbClr val="FFFFFF"/>
                </a:highlight>
                <a:latin typeface="+mj-ea"/>
                <a:ea typeface="+mj-ea"/>
              </a:rPr>
              <a:t>，</a:t>
            </a:r>
            <a:r>
              <a:rPr lang="en-US" altLang="zh-CN" sz="2400" b="1" dirty="0">
                <a:solidFill>
                  <a:srgbClr val="FF0000"/>
                </a:solidFill>
                <a:highlight>
                  <a:srgbClr val="FFFFFF"/>
                </a:highlight>
                <a:latin typeface="+mj-ea"/>
                <a:ea typeface="+mj-ea"/>
              </a:rPr>
              <a:t>Energy</a:t>
            </a:r>
            <a:r>
              <a:rPr lang="zh-CN" altLang="en-US" sz="2400" b="1" dirty="0">
                <a:solidFill>
                  <a:srgbClr val="FF0000"/>
                </a:solidFill>
                <a:highlight>
                  <a:srgbClr val="FFFFFF"/>
                </a:highlight>
                <a:latin typeface="+mj-ea"/>
                <a:ea typeface="+mj-ea"/>
              </a:rPr>
              <a:t>占用，通信优化</a:t>
            </a:r>
            <a:endParaRPr lang="en-US" altLang="zh-CN" sz="2400" b="1" dirty="0">
              <a:solidFill>
                <a:srgbClr val="FF0000"/>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latinLnBrk="1"/>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p:txBody>
      </p:sp>
    </p:spTree>
    <p:extLst>
      <p:ext uri="{BB962C8B-B14F-4D97-AF65-F5344CB8AC3E}">
        <p14:creationId xmlns:p14="http://schemas.microsoft.com/office/powerpoint/2010/main" val="1122229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6A781-F2E7-139C-A943-327B1FFDA910}"/>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269C5FE-D1B4-EE1E-C171-BE5D3D614F0A}"/>
              </a:ext>
            </a:extLst>
          </p:cNvPr>
          <p:cNvSpPr txBox="1"/>
          <p:nvPr/>
        </p:nvSpPr>
        <p:spPr>
          <a:xfrm>
            <a:off x="349094" y="709709"/>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560M</a:t>
            </a: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sp>
        <p:nvSpPr>
          <p:cNvPr id="6" name="矩形 5">
            <a:extLst>
              <a:ext uri="{FF2B5EF4-FFF2-40B4-BE49-F238E27FC236}">
                <a16:creationId xmlns:a16="http://schemas.microsoft.com/office/drawing/2014/main" id="{649B0D9C-281A-BAB0-3B9E-FA08D6B814F5}"/>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20954F94-1DC4-FCA6-2754-C75030F970DB}"/>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graphicFrame>
        <p:nvGraphicFramePr>
          <p:cNvPr id="3" name="表格 2">
            <a:extLst>
              <a:ext uri="{FF2B5EF4-FFF2-40B4-BE49-F238E27FC236}">
                <a16:creationId xmlns:a16="http://schemas.microsoft.com/office/drawing/2014/main" id="{BE382877-84D1-0888-C486-294837DE4328}"/>
              </a:ext>
            </a:extLst>
          </p:cNvPr>
          <p:cNvGraphicFramePr>
            <a:graphicFrameLocks noGrp="1"/>
          </p:cNvGraphicFramePr>
          <p:nvPr>
            <p:extLst>
              <p:ext uri="{D42A27DB-BD31-4B8C-83A1-F6EECF244321}">
                <p14:modId xmlns:p14="http://schemas.microsoft.com/office/powerpoint/2010/main" val="1811860837"/>
              </p:ext>
            </p:extLst>
          </p:nvPr>
        </p:nvGraphicFramePr>
        <p:xfrm>
          <a:off x="1149566" y="1917925"/>
          <a:ext cx="8127999" cy="3022150"/>
        </p:xfrm>
        <a:graphic>
          <a:graphicData uri="http://schemas.openxmlformats.org/drawingml/2006/table">
            <a:tbl>
              <a:tblPr firstCol="1" bandCol="1">
                <a:tableStyleId>{5C22544A-7EE6-4342-B048-85BDC9FD1C3A}</a:tableStyleId>
              </a:tblPr>
              <a:tblGrid>
                <a:gridCol w="4788246">
                  <a:extLst>
                    <a:ext uri="{9D8B030D-6E8A-4147-A177-3AD203B41FA5}">
                      <a16:colId xmlns:a16="http://schemas.microsoft.com/office/drawing/2014/main" val="2739141796"/>
                    </a:ext>
                  </a:extLst>
                </a:gridCol>
                <a:gridCol w="2233914">
                  <a:extLst>
                    <a:ext uri="{9D8B030D-6E8A-4147-A177-3AD203B41FA5}">
                      <a16:colId xmlns:a16="http://schemas.microsoft.com/office/drawing/2014/main" val="4169493894"/>
                    </a:ext>
                  </a:extLst>
                </a:gridCol>
                <a:gridCol w="1105839">
                  <a:extLst>
                    <a:ext uri="{9D8B030D-6E8A-4147-A177-3AD203B41FA5}">
                      <a16:colId xmlns:a16="http://schemas.microsoft.com/office/drawing/2014/main" val="2099234393"/>
                    </a:ext>
                  </a:extLst>
                </a:gridCol>
              </a:tblGrid>
              <a:tr h="370840">
                <a:tc>
                  <a:txBody>
                    <a:bodyPr/>
                    <a:lstStyle/>
                    <a:p>
                      <a:r>
                        <a:rPr lang="en-US" altLang="zh-CN" dirty="0"/>
                        <a:t>n-head</a:t>
                      </a:r>
                      <a:endParaRPr lang="zh-CN" altLang="en-US" dirty="0"/>
                    </a:p>
                  </a:txBody>
                  <a:tcPr/>
                </a:tc>
                <a:tc>
                  <a:txBody>
                    <a:bodyPr/>
                    <a:lstStyle/>
                    <a:p>
                      <a:r>
                        <a:rPr lang="en-US" altLang="zh-CN" dirty="0"/>
                        <a:t>16</a:t>
                      </a:r>
                      <a:endParaRPr lang="zh-CN" altLang="en-US" dirty="0"/>
                    </a:p>
                  </a:txBody>
                  <a:tcPr/>
                </a:tc>
                <a:tc>
                  <a:txBody>
                    <a:bodyPr/>
                    <a:lstStyle/>
                    <a:p>
                      <a:endParaRPr lang="zh-CN" altLang="en-US" dirty="0"/>
                    </a:p>
                  </a:txBody>
                  <a:tcPr/>
                </a:tc>
                <a:extLst>
                  <a:ext uri="{0D108BD9-81ED-4DB2-BD59-A6C34878D82A}">
                    <a16:rowId xmlns:a16="http://schemas.microsoft.com/office/drawing/2014/main" val="1271976538"/>
                  </a:ext>
                </a:extLst>
              </a:tr>
              <a:tr h="370840">
                <a:tc>
                  <a:txBody>
                    <a:bodyPr/>
                    <a:lstStyle/>
                    <a:p>
                      <a:r>
                        <a:rPr lang="en-US" altLang="zh-CN" dirty="0"/>
                        <a:t>fc</a:t>
                      </a:r>
                      <a:endParaRPr lang="zh-CN" altLang="en-US" dirty="0"/>
                    </a:p>
                  </a:txBody>
                  <a:tcPr/>
                </a:tc>
                <a:tc>
                  <a:txBody>
                    <a:bodyPr/>
                    <a:lstStyle/>
                    <a:p>
                      <a:r>
                        <a:rPr lang="en-US" altLang="zh-CN" dirty="0"/>
                        <a:t>1024</a:t>
                      </a:r>
                      <a:endParaRPr lang="zh-CN" altLang="en-US" dirty="0"/>
                    </a:p>
                  </a:txBody>
                  <a:tcPr/>
                </a:tc>
                <a:tc>
                  <a:txBody>
                    <a:bodyPr/>
                    <a:lstStyle/>
                    <a:p>
                      <a:endParaRPr lang="zh-CN" altLang="en-US" dirty="0"/>
                    </a:p>
                  </a:txBody>
                  <a:tcPr/>
                </a:tc>
                <a:extLst>
                  <a:ext uri="{0D108BD9-81ED-4DB2-BD59-A6C34878D82A}">
                    <a16:rowId xmlns:a16="http://schemas.microsoft.com/office/drawing/2014/main" val="2198366331"/>
                  </a:ext>
                </a:extLst>
              </a:tr>
              <a:tr h="370840">
                <a:tc>
                  <a:txBody>
                    <a:bodyPr/>
                    <a:lstStyle/>
                    <a:p>
                      <a:r>
                        <a:rPr lang="en" altLang="zh-CN" sz="1800" b="0" i="0" kern="1200" dirty="0" err="1">
                          <a:solidFill>
                            <a:schemeClr val="lt1"/>
                          </a:solidFill>
                          <a:effectLst/>
                          <a:latin typeface="+mn-lt"/>
                          <a:ea typeface="+mn-ea"/>
                          <a:cs typeface="+mn-cs"/>
                        </a:rPr>
                        <a:t>n_layers</a:t>
                      </a:r>
                      <a:endParaRPr lang="zh-CN" altLang="en-US" dirty="0"/>
                    </a:p>
                  </a:txBody>
                  <a:tcPr/>
                </a:tc>
                <a:tc>
                  <a:txBody>
                    <a:bodyPr/>
                    <a:lstStyle/>
                    <a:p>
                      <a:r>
                        <a:rPr lang="en-US" altLang="zh-CN" sz="1800" b="0" i="0" kern="1200" dirty="0">
                          <a:solidFill>
                            <a:schemeClr val="dk1"/>
                          </a:solidFill>
                          <a:effectLst/>
                          <a:latin typeface="+mn-lt"/>
                          <a:ea typeface="+mn-ea"/>
                          <a:cs typeface="+mn-cs"/>
                        </a:rPr>
                        <a:t>24</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3817944383"/>
                  </a:ext>
                </a:extLst>
              </a:tr>
              <a:tr h="426270">
                <a:tc>
                  <a:txBody>
                    <a:bodyPr/>
                    <a:lstStyle/>
                    <a:p>
                      <a:r>
                        <a:rPr lang="en" altLang="zh-CN" sz="1800" b="0" i="0" kern="1200" dirty="0" err="1">
                          <a:solidFill>
                            <a:schemeClr val="lt1"/>
                          </a:solidFill>
                          <a:effectLst/>
                          <a:latin typeface="+mn-lt"/>
                          <a:ea typeface="+mn-ea"/>
                          <a:cs typeface="+mn-cs"/>
                        </a:rPr>
                        <a:t>n_embed</a:t>
                      </a:r>
                      <a:endParaRPr lang="zh-CN" altLang="en-US" dirty="0"/>
                    </a:p>
                  </a:txBody>
                  <a:tcPr/>
                </a:tc>
                <a:tc>
                  <a:txBody>
                    <a:bodyPr/>
                    <a:lstStyle/>
                    <a:p>
                      <a:r>
                        <a:rPr lang="en-US" altLang="zh-CN" sz="1800" b="0" i="0" kern="1200" dirty="0">
                          <a:solidFill>
                            <a:schemeClr val="dk1"/>
                          </a:solidFill>
                          <a:effectLst/>
                          <a:latin typeface="+mn-lt"/>
                          <a:ea typeface="+mn-ea"/>
                          <a:cs typeface="+mn-cs"/>
                        </a:rPr>
                        <a:t>1024</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223319833"/>
                  </a:ext>
                </a:extLst>
              </a:tr>
              <a:tr h="370840">
                <a:tc>
                  <a:txBody>
                    <a:bodyPr/>
                    <a:lstStyle/>
                    <a:p>
                      <a:r>
                        <a:rPr lang="en" altLang="zh-CN" sz="1800" b="0" i="0" kern="1200" dirty="0" err="1">
                          <a:solidFill>
                            <a:schemeClr val="lt1"/>
                          </a:solidFill>
                          <a:effectLst/>
                          <a:latin typeface="+mn-lt"/>
                          <a:ea typeface="+mn-ea"/>
                          <a:cs typeface="+mn-cs"/>
                        </a:rPr>
                        <a:t>num_attention_heads</a:t>
                      </a:r>
                      <a:endParaRPr lang="zh-CN" altLang="en-US" dirty="0"/>
                    </a:p>
                  </a:txBody>
                  <a:tcPr/>
                </a:tc>
                <a:tc>
                  <a:txBody>
                    <a:bodyPr/>
                    <a:lstStyle/>
                    <a:p>
                      <a:r>
                        <a:rPr lang="en-US" altLang="zh-CN" dirty="0"/>
                        <a:t>16</a:t>
                      </a:r>
                      <a:endParaRPr lang="zh-CN" altLang="en-US" dirty="0"/>
                    </a:p>
                  </a:txBody>
                  <a:tcPr/>
                </a:tc>
                <a:tc>
                  <a:txBody>
                    <a:bodyPr/>
                    <a:lstStyle/>
                    <a:p>
                      <a:r>
                        <a:rPr lang="zh-CN" altLang="en-US" dirty="0"/>
                        <a:t> </a:t>
                      </a:r>
                    </a:p>
                  </a:txBody>
                  <a:tcPr/>
                </a:tc>
                <a:extLst>
                  <a:ext uri="{0D108BD9-81ED-4DB2-BD59-A6C34878D82A}">
                    <a16:rowId xmlns:a16="http://schemas.microsoft.com/office/drawing/2014/main" val="3279092527"/>
                  </a:ext>
                </a:extLst>
              </a:tr>
              <a:tr h="370840">
                <a:tc>
                  <a:txBody>
                    <a:bodyPr/>
                    <a:lstStyle/>
                    <a:p>
                      <a:r>
                        <a:rPr lang="en" altLang="zh-CN" sz="1800" b="0" i="0" kern="1200" dirty="0" err="1">
                          <a:solidFill>
                            <a:schemeClr val="lt1"/>
                          </a:solidFill>
                          <a:effectLst/>
                          <a:latin typeface="+mn-lt"/>
                          <a:ea typeface="+mn-ea"/>
                          <a:cs typeface="+mn-cs"/>
                        </a:rPr>
                        <a:t>vocab_size</a:t>
                      </a:r>
                      <a:r>
                        <a:rPr lang="zh-CN" altLang="en-US" sz="1800" b="0" i="0" kern="1200" dirty="0">
                          <a:solidFill>
                            <a:schemeClr val="lt1"/>
                          </a:solidFill>
                          <a:effectLst/>
                          <a:latin typeface="+mn-lt"/>
                          <a:ea typeface="+mn-ea"/>
                          <a:cs typeface="+mn-cs"/>
                        </a:rPr>
                        <a:t>（词汇表的大小）</a:t>
                      </a:r>
                      <a:endParaRPr lang="zh-CN" altLang="en-US" dirty="0"/>
                    </a:p>
                  </a:txBody>
                  <a:tcPr/>
                </a:tc>
                <a:tc>
                  <a:txBody>
                    <a:bodyPr/>
                    <a:lstStyle/>
                    <a:p>
                      <a:r>
                        <a:rPr lang="en-US" altLang="zh-CN" sz="1800" b="0" i="0" kern="1200" dirty="0">
                          <a:solidFill>
                            <a:schemeClr val="dk1"/>
                          </a:solidFill>
                          <a:effectLst/>
                          <a:latin typeface="+mn-lt"/>
                          <a:ea typeface="+mn-ea"/>
                          <a:cs typeface="+mn-cs"/>
                        </a:rPr>
                        <a:t>250880</a:t>
                      </a:r>
                      <a:endParaRPr lang="zh-CN" altLang="en-US" dirty="0"/>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 altLang="zh-CN" sz="1800" b="0" i="0" kern="1200" dirty="0" err="1">
                          <a:solidFill>
                            <a:schemeClr val="lt1"/>
                          </a:solidFill>
                          <a:effectLst/>
                          <a:latin typeface="+mn-lt"/>
                          <a:ea typeface="+mn-ea"/>
                          <a:cs typeface="+mn-cs"/>
                        </a:rPr>
                        <a:t>seq_length</a:t>
                      </a:r>
                      <a:endParaRPr lang="zh-CN" altLang="en-US" dirty="0"/>
                    </a:p>
                  </a:txBody>
                  <a:tcPr/>
                </a:tc>
                <a:tc>
                  <a:txBody>
                    <a:bodyPr/>
                    <a:lstStyle/>
                    <a:p>
                      <a:r>
                        <a:rPr lang="en-US" altLang="zh-CN" sz="1800" b="0" i="0" kern="1200" dirty="0">
                          <a:solidFill>
                            <a:schemeClr val="dk1"/>
                          </a:solidFill>
                          <a:effectLst/>
                          <a:latin typeface="+mn-lt"/>
                          <a:ea typeface="+mn-ea"/>
                          <a:cs typeface="+mn-cs"/>
                        </a:rPr>
                        <a:t>2048</a:t>
                      </a:r>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r h="370840">
                <a:tc>
                  <a:txBody>
                    <a:bodyPr/>
                    <a:lstStyle/>
                    <a:p>
                      <a:r>
                        <a:rPr lang="en-US" altLang="zh-CN" dirty="0"/>
                        <a:t>Hidden-size</a:t>
                      </a:r>
                      <a:endParaRPr lang="zh-CN" altLang="en-US" dirty="0"/>
                    </a:p>
                  </a:txBody>
                  <a:tcPr/>
                </a:tc>
                <a:tc>
                  <a:txBody>
                    <a:bodyPr/>
                    <a:lstStyle/>
                    <a:p>
                      <a:r>
                        <a:rPr lang="en-US" altLang="zh-CN" dirty="0"/>
                        <a:t>1024</a:t>
                      </a:r>
                      <a:endParaRPr lang="zh-CN" altLang="en-US" dirty="0"/>
                    </a:p>
                  </a:txBody>
                  <a:tcPr/>
                </a:tc>
                <a:tc>
                  <a:txBody>
                    <a:bodyPr/>
                    <a:lstStyle/>
                    <a:p>
                      <a:endParaRPr lang="zh-CN" altLang="en-US" dirty="0"/>
                    </a:p>
                  </a:txBody>
                  <a:tcPr/>
                </a:tc>
                <a:extLst>
                  <a:ext uri="{0D108BD9-81ED-4DB2-BD59-A6C34878D82A}">
                    <a16:rowId xmlns:a16="http://schemas.microsoft.com/office/drawing/2014/main" val="755922487"/>
                  </a:ext>
                </a:extLst>
              </a:tr>
            </a:tbl>
          </a:graphicData>
        </a:graphic>
      </p:graphicFrame>
      <p:sp>
        <p:nvSpPr>
          <p:cNvPr id="9" name="文本框 8">
            <a:extLst>
              <a:ext uri="{FF2B5EF4-FFF2-40B4-BE49-F238E27FC236}">
                <a16:creationId xmlns:a16="http://schemas.microsoft.com/office/drawing/2014/main" id="{E373EFD1-909C-F4AA-D816-0C8B71866526}"/>
              </a:ext>
            </a:extLst>
          </p:cNvPr>
          <p:cNvSpPr txBox="1"/>
          <p:nvPr/>
        </p:nvSpPr>
        <p:spPr>
          <a:xfrm>
            <a:off x="709728" y="4733518"/>
            <a:ext cx="10482991" cy="1569660"/>
          </a:xfrm>
          <a:prstGeom prst="rect">
            <a:avLst/>
          </a:prstGeom>
          <a:noFill/>
        </p:spPr>
        <p:txBody>
          <a:bodyPr wrap="square" rtlCol="0">
            <a:spAutoFit/>
          </a:bodyPr>
          <a:lstStyle/>
          <a:p>
            <a:pPr latinLnBrk="1"/>
            <a:endParaRPr lang="en-US" altLang="zh-CN" sz="2400" b="1" dirty="0">
              <a:solidFill>
                <a:srgbClr val="003F87"/>
              </a:solidFill>
              <a:highlight>
                <a:srgbClr val="FFFFFF"/>
              </a:highlight>
              <a:latin typeface="+mj-ea"/>
              <a:ea typeface="+mj-ea"/>
            </a:endParaRPr>
          </a:p>
          <a:p>
            <a:pPr latinLnBrk="1"/>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p:txBody>
      </p:sp>
    </p:spTree>
    <p:extLst>
      <p:ext uri="{BB962C8B-B14F-4D97-AF65-F5344CB8AC3E}">
        <p14:creationId xmlns:p14="http://schemas.microsoft.com/office/powerpoint/2010/main" val="1504420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E045C-12C1-032D-9A4A-E18906CE777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ED90AD93-5183-6E70-2173-DCCA73417DE8}"/>
              </a:ext>
            </a:extLst>
          </p:cNvPr>
          <p:cNvSpPr txBox="1"/>
          <p:nvPr/>
        </p:nvSpPr>
        <p:spPr>
          <a:xfrm>
            <a:off x="627455" y="663266"/>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3b</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int8</a:t>
            </a: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sp>
        <p:nvSpPr>
          <p:cNvPr id="6" name="矩形 5">
            <a:extLst>
              <a:ext uri="{FF2B5EF4-FFF2-40B4-BE49-F238E27FC236}">
                <a16:creationId xmlns:a16="http://schemas.microsoft.com/office/drawing/2014/main" id="{009C74DB-15E3-1F41-698C-46A48BDCDF3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57B42C3B-522D-6DF4-1A98-BC29741D8F08}"/>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graphicFrame>
        <p:nvGraphicFramePr>
          <p:cNvPr id="3" name="表格 2">
            <a:extLst>
              <a:ext uri="{FF2B5EF4-FFF2-40B4-BE49-F238E27FC236}">
                <a16:creationId xmlns:a16="http://schemas.microsoft.com/office/drawing/2014/main" id="{AD7F1E18-5DDF-A227-F6C5-475613A0B610}"/>
              </a:ext>
            </a:extLst>
          </p:cNvPr>
          <p:cNvGraphicFramePr>
            <a:graphicFrameLocks noGrp="1"/>
          </p:cNvGraphicFramePr>
          <p:nvPr>
            <p:extLst>
              <p:ext uri="{D42A27DB-BD31-4B8C-83A1-F6EECF244321}">
                <p14:modId xmlns:p14="http://schemas.microsoft.com/office/powerpoint/2010/main" val="3396204838"/>
              </p:ext>
            </p:extLst>
          </p:nvPr>
        </p:nvGraphicFramePr>
        <p:xfrm>
          <a:off x="466660" y="1574800"/>
          <a:ext cx="8127999" cy="3337560"/>
        </p:xfrm>
        <a:graphic>
          <a:graphicData uri="http://schemas.openxmlformats.org/drawingml/2006/table">
            <a:tbl>
              <a:tblPr firstCol="1" bandCol="1">
                <a:tableStyleId>{5C22544A-7EE6-4342-B048-85BDC9FD1C3A}</a:tableStyleId>
              </a:tblPr>
              <a:tblGrid>
                <a:gridCol w="3049451">
                  <a:extLst>
                    <a:ext uri="{9D8B030D-6E8A-4147-A177-3AD203B41FA5}">
                      <a16:colId xmlns:a16="http://schemas.microsoft.com/office/drawing/2014/main" val="2739141796"/>
                    </a:ext>
                  </a:extLst>
                </a:gridCol>
                <a:gridCol w="2369215">
                  <a:extLst>
                    <a:ext uri="{9D8B030D-6E8A-4147-A177-3AD203B41FA5}">
                      <a16:colId xmlns:a16="http://schemas.microsoft.com/office/drawing/2014/main" val="4169493894"/>
                    </a:ext>
                  </a:extLst>
                </a:gridCol>
                <a:gridCol w="2709333">
                  <a:extLst>
                    <a:ext uri="{9D8B030D-6E8A-4147-A177-3AD203B41FA5}">
                      <a16:colId xmlns:a16="http://schemas.microsoft.com/office/drawing/2014/main" val="2099234393"/>
                    </a:ext>
                  </a:extLst>
                </a:gridCol>
              </a:tblGrid>
              <a:tr h="370840">
                <a:tc>
                  <a:txBody>
                    <a:bodyPr/>
                    <a:lstStyle/>
                    <a:p>
                      <a:r>
                        <a:rPr lang="en-US" altLang="zh-CN" dirty="0"/>
                        <a:t>Load</a:t>
                      </a:r>
                      <a:r>
                        <a:rPr lang="zh-CN" altLang="en-US" dirty="0"/>
                        <a:t> 时间（</a:t>
                      </a:r>
                      <a:r>
                        <a:rPr lang="en-US" altLang="zh-CN" dirty="0"/>
                        <a:t>s</a:t>
                      </a:r>
                      <a:r>
                        <a:rPr lang="zh-CN" altLang="en-US" dirty="0"/>
                        <a:t>）</a:t>
                      </a:r>
                    </a:p>
                  </a:txBody>
                  <a:tcPr/>
                </a:tc>
                <a:tc>
                  <a:txBody>
                    <a:bodyPr/>
                    <a:lstStyle/>
                    <a:p>
                      <a:pPr algn="ctr"/>
                      <a:r>
                        <a:rPr lang="en-US" altLang="zh-CN" sz="1600" dirty="0">
                          <a:latin typeface="+mj-ea"/>
                          <a:ea typeface="+mj-ea"/>
                        </a:rPr>
                        <a:t>9.19</a:t>
                      </a:r>
                      <a:endParaRPr lang="zh-CN" altLang="en-US" sz="1600" dirty="0">
                        <a:latin typeface="+mj-ea"/>
                        <a:ea typeface="+mj-ea"/>
                      </a:endParaRPr>
                    </a:p>
                  </a:txBody>
                  <a:tcPr/>
                </a:tc>
                <a:tc>
                  <a:txBody>
                    <a:bodyPr/>
                    <a:lstStyle/>
                    <a:p>
                      <a:endParaRPr lang="zh-CN" altLang="en-US" dirty="0"/>
                    </a:p>
                  </a:txBody>
                  <a:tcPr/>
                </a:tc>
                <a:extLst>
                  <a:ext uri="{0D108BD9-81ED-4DB2-BD59-A6C34878D82A}">
                    <a16:rowId xmlns:a16="http://schemas.microsoft.com/office/drawing/2014/main" val="1271976538"/>
                  </a:ext>
                </a:extLst>
              </a:tr>
              <a:tr h="370840">
                <a:tc>
                  <a:txBody>
                    <a:bodyPr/>
                    <a:lstStyle/>
                    <a:p>
                      <a:r>
                        <a:rPr lang="zh-CN" altLang="en-US" dirty="0"/>
                        <a:t>通信量（</a:t>
                      </a:r>
                      <a:r>
                        <a:rPr lang="en-US" altLang="zh-CN" dirty="0"/>
                        <a:t>KB/token</a:t>
                      </a:r>
                      <a:r>
                        <a:rPr lang="zh-CN" altLang="en-US" dirty="0"/>
                        <a:t>）</a:t>
                      </a:r>
                    </a:p>
                  </a:txBody>
                  <a:tcPr/>
                </a:tc>
                <a:tc>
                  <a:txBody>
                    <a:bodyPr/>
                    <a:lstStyle/>
                    <a:p>
                      <a:pPr algn="ctr"/>
                      <a:r>
                        <a:rPr lang="en-US" altLang="zh-CN" sz="1600" dirty="0">
                          <a:latin typeface="+mj-ea"/>
                          <a:ea typeface="+mj-ea"/>
                        </a:rPr>
                        <a:t>35KB</a:t>
                      </a:r>
                      <a:endParaRPr lang="zh-CN" altLang="en-US" sz="1600" dirty="0">
                        <a:latin typeface="+mj-ea"/>
                        <a:ea typeface="+mj-ea"/>
                      </a:endParaRPr>
                    </a:p>
                  </a:txBody>
                  <a:tcPr/>
                </a:tc>
                <a:tc>
                  <a:txBody>
                    <a:bodyPr/>
                    <a:lstStyle/>
                    <a:p>
                      <a:endParaRPr lang="zh-CN" altLang="en-US" dirty="0"/>
                    </a:p>
                  </a:txBody>
                  <a:tcPr/>
                </a:tc>
                <a:extLst>
                  <a:ext uri="{0D108BD9-81ED-4DB2-BD59-A6C34878D82A}">
                    <a16:rowId xmlns:a16="http://schemas.microsoft.com/office/drawing/2014/main" val="2198366331"/>
                  </a:ext>
                </a:extLst>
              </a:tr>
              <a:tr h="370840">
                <a:tc>
                  <a:txBody>
                    <a:bodyPr/>
                    <a:lstStyle/>
                    <a:p>
                      <a:r>
                        <a:rPr lang="zh-CN" altLang="en-US" dirty="0"/>
                        <a:t>通信时间（</a:t>
                      </a:r>
                      <a:r>
                        <a:rPr lang="en-US" altLang="zh-CN" dirty="0"/>
                        <a:t>s/token)</a:t>
                      </a:r>
                      <a:endParaRPr lang="zh-CN" altLang="en-US" dirty="0"/>
                    </a:p>
                  </a:txBody>
                  <a:tcPr/>
                </a:tc>
                <a:tc>
                  <a:txBody>
                    <a:bodyPr/>
                    <a:lstStyle/>
                    <a:p>
                      <a:pPr algn="ctr"/>
                      <a:r>
                        <a:rPr lang="en-US" altLang="zh-CN" sz="1600" dirty="0">
                          <a:latin typeface="+mj-ea"/>
                          <a:ea typeface="+mj-ea"/>
                        </a:rPr>
                        <a:t>0.03</a:t>
                      </a:r>
                      <a:endParaRPr lang="zh-CN" altLang="en-US" sz="1600" dirty="0">
                        <a:latin typeface="+mj-ea"/>
                        <a:ea typeface="+mj-ea"/>
                      </a:endParaRPr>
                    </a:p>
                  </a:txBody>
                  <a:tcPr/>
                </a:tc>
                <a:tc>
                  <a:txBody>
                    <a:bodyPr/>
                    <a:lstStyle/>
                    <a:p>
                      <a:r>
                        <a:rPr lang="en-US" altLang="zh-CN" dirty="0"/>
                        <a:t>3%</a:t>
                      </a:r>
                      <a:endParaRPr lang="zh-CN" altLang="en-US" dirty="0"/>
                    </a:p>
                  </a:txBody>
                  <a:tcPr/>
                </a:tc>
                <a:extLst>
                  <a:ext uri="{0D108BD9-81ED-4DB2-BD59-A6C34878D82A}">
                    <a16:rowId xmlns:a16="http://schemas.microsoft.com/office/drawing/2014/main" val="3817944383"/>
                  </a:ext>
                </a:extLst>
              </a:tr>
              <a:tr h="370840">
                <a:tc>
                  <a:txBody>
                    <a:bodyPr/>
                    <a:lstStyle/>
                    <a:p>
                      <a:r>
                        <a:rPr lang="zh-CN" altLang="en-US" dirty="0"/>
                        <a:t>设备 </a:t>
                      </a:r>
                      <a:r>
                        <a:rPr lang="en-US" altLang="zh-CN" dirty="0"/>
                        <a:t>1</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0.33</a:t>
                      </a:r>
                    </a:p>
                  </a:txBody>
                  <a:tcPr marL="9525" marR="9525" marT="9525" marB="0" anchor="ctr"/>
                </a:tc>
                <a:tc>
                  <a:txBody>
                    <a:bodyPr/>
                    <a:lstStyle/>
                    <a:p>
                      <a:r>
                        <a:rPr lang="en-US" altLang="zh-CN" dirty="0"/>
                        <a:t>30%</a:t>
                      </a:r>
                      <a:endParaRPr lang="zh-CN" altLang="en-US" dirty="0"/>
                    </a:p>
                  </a:txBody>
                  <a:tcPr/>
                </a:tc>
                <a:extLst>
                  <a:ext uri="{0D108BD9-81ED-4DB2-BD59-A6C34878D82A}">
                    <a16:rowId xmlns:a16="http://schemas.microsoft.com/office/drawing/2014/main" val="223319833"/>
                  </a:ext>
                </a:extLst>
              </a:tr>
              <a:tr h="370840">
                <a:tc>
                  <a:txBody>
                    <a:bodyPr/>
                    <a:lstStyle/>
                    <a:p>
                      <a:r>
                        <a:rPr lang="zh-CN" altLang="en-US" dirty="0"/>
                        <a:t>设备 </a:t>
                      </a:r>
                      <a:r>
                        <a:rPr lang="en-US" altLang="zh-CN" dirty="0"/>
                        <a:t>2</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0.44</a:t>
                      </a:r>
                    </a:p>
                  </a:txBody>
                  <a:tcPr marL="9525" marR="9525" marT="9525" marB="0" anchor="ctr"/>
                </a:tc>
                <a:tc>
                  <a:txBody>
                    <a:bodyPr/>
                    <a:lstStyle/>
                    <a:p>
                      <a:r>
                        <a:rPr lang="en-US" altLang="zh-CN" dirty="0"/>
                        <a:t>40%</a:t>
                      </a:r>
                      <a:endParaRPr lang="zh-CN" altLang="en-US" dirty="0"/>
                    </a:p>
                  </a:txBody>
                  <a:tcPr/>
                </a:tc>
                <a:extLst>
                  <a:ext uri="{0D108BD9-81ED-4DB2-BD59-A6C34878D82A}">
                    <a16:rowId xmlns:a16="http://schemas.microsoft.com/office/drawing/2014/main" val="3279092527"/>
                  </a:ext>
                </a:extLst>
              </a:tr>
              <a:tr h="370840">
                <a:tc>
                  <a:txBody>
                    <a:bodyPr/>
                    <a:lstStyle/>
                    <a:p>
                      <a:r>
                        <a:rPr lang="zh-CN" altLang="en-US" dirty="0"/>
                        <a:t>等待时间（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0.297</a:t>
                      </a:r>
                    </a:p>
                  </a:txBody>
                  <a:tcPr marL="9525" marR="9525" marT="9525" marB="0" anchor="ctr"/>
                </a:tc>
                <a:tc>
                  <a:txBody>
                    <a:bodyPr/>
                    <a:lstStyle/>
                    <a:p>
                      <a:r>
                        <a:rPr lang="en-US" altLang="zh-CN" dirty="0"/>
                        <a:t>27%</a:t>
                      </a:r>
                      <a:endParaRPr lang="zh-CN" altLang="en-US" dirty="0"/>
                    </a:p>
                  </a:txBody>
                  <a:tcPr/>
                </a:tc>
                <a:extLst>
                  <a:ext uri="{0D108BD9-81ED-4DB2-BD59-A6C34878D82A}">
                    <a16:rowId xmlns:a16="http://schemas.microsoft.com/office/drawing/2014/main" val="1804703356"/>
                  </a:ext>
                </a:extLst>
              </a:tr>
              <a:tr h="370840">
                <a:tc>
                  <a:txBody>
                    <a:bodyPr/>
                    <a:lstStyle/>
                    <a:p>
                      <a:r>
                        <a:rPr lang="zh-CN" altLang="en-US" dirty="0"/>
                        <a:t>总时间（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1.1</a:t>
                      </a:r>
                    </a:p>
                  </a:txBody>
                  <a:tcPr marL="9525" marR="9525" marT="9525" marB="0" anchor="ctr"/>
                </a:tc>
                <a:tc>
                  <a:txBody>
                    <a:bodyPr/>
                    <a:lstStyle/>
                    <a:p>
                      <a:endParaRPr lang="zh-CN" altLang="en-US" dirty="0"/>
                    </a:p>
                  </a:txBody>
                  <a:tcPr/>
                </a:tc>
                <a:extLst>
                  <a:ext uri="{0D108BD9-81ED-4DB2-BD59-A6C34878D82A}">
                    <a16:rowId xmlns:a16="http://schemas.microsoft.com/office/drawing/2014/main" val="2706641932"/>
                  </a:ext>
                </a:extLst>
              </a:tr>
              <a:tr h="370840">
                <a:tc>
                  <a:txBody>
                    <a:bodyPr/>
                    <a:lstStyle/>
                    <a:p>
                      <a:r>
                        <a:rPr lang="zh-CN" altLang="en-US" dirty="0"/>
                        <a:t>内存占用（</a:t>
                      </a:r>
                      <a:r>
                        <a:rPr lang="en-US" altLang="zh-CN" dirty="0"/>
                        <a:t>GB)</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US" altLang="zh-CN" dirty="0"/>
                        <a:t>CPU</a:t>
                      </a:r>
                      <a:r>
                        <a:rPr lang="zh-CN" altLang="en-US" dirty="0"/>
                        <a:t> 利用率</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bl>
          </a:graphicData>
        </a:graphic>
      </p:graphicFrame>
      <p:sp>
        <p:nvSpPr>
          <p:cNvPr id="9" name="文本框 8">
            <a:extLst>
              <a:ext uri="{FF2B5EF4-FFF2-40B4-BE49-F238E27FC236}">
                <a16:creationId xmlns:a16="http://schemas.microsoft.com/office/drawing/2014/main" id="{7A1F4A0A-3FF6-AF25-D369-6848994E52DB}"/>
              </a:ext>
            </a:extLst>
          </p:cNvPr>
          <p:cNvSpPr txBox="1"/>
          <p:nvPr/>
        </p:nvSpPr>
        <p:spPr>
          <a:xfrm>
            <a:off x="349094" y="5178795"/>
            <a:ext cx="10482991" cy="3416320"/>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结论：</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异步通信等待时间比较久（占比</a:t>
            </a:r>
            <a:r>
              <a:rPr lang="en-US" altLang="zh-CN" sz="2400" b="1" dirty="0">
                <a:solidFill>
                  <a:srgbClr val="003F87"/>
                </a:solidFill>
                <a:highlight>
                  <a:srgbClr val="FFFFFF"/>
                </a:highlight>
                <a:latin typeface="+mj-ea"/>
                <a:ea typeface="+mj-ea"/>
              </a:rPr>
              <a:t>27%</a:t>
            </a:r>
            <a:r>
              <a:rPr lang="zh-CN" altLang="en-US" sz="2400" b="1" dirty="0">
                <a:solidFill>
                  <a:srgbClr val="003F87"/>
                </a:solidFill>
                <a:highlight>
                  <a:srgbClr val="FFFFFF"/>
                </a:highlight>
                <a:latin typeface="+mj-ea"/>
                <a:ea typeface="+mj-ea"/>
              </a:rPr>
              <a:t>）</a:t>
            </a:r>
            <a:endParaRPr lang="en-US" altLang="zh-CN" sz="2400" b="1" dirty="0">
              <a:solidFill>
                <a:srgbClr val="003F87"/>
              </a:solidFill>
              <a:highlight>
                <a:srgbClr val="FFFFFF"/>
              </a:highlight>
              <a:latin typeface="+mj-ea"/>
              <a:ea typeface="+mj-ea"/>
            </a:endParaRPr>
          </a:p>
          <a:p>
            <a:pPr marL="800100" lvl="1"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两个设备能力不均衡</a:t>
            </a:r>
            <a:endParaRPr lang="en-US" altLang="zh-CN" sz="2400" b="1" dirty="0">
              <a:solidFill>
                <a:srgbClr val="003F87"/>
              </a:solidFill>
              <a:highlight>
                <a:srgbClr val="FFFFFF"/>
              </a:highlight>
              <a:latin typeface="+mj-ea"/>
              <a:ea typeface="+mj-ea"/>
            </a:endParaRPr>
          </a:p>
          <a:p>
            <a:pPr marL="800100" lvl="1" indent="-342900" latinLnBrk="1">
              <a:buFont typeface="Arial" panose="020B0604020202020204" pitchFamily="34" charset="0"/>
              <a:buChar char="•"/>
            </a:pPr>
            <a:r>
              <a:rPr lang="zh-CN" altLang="en-US" sz="2400" b="1" dirty="0">
                <a:solidFill>
                  <a:srgbClr val="003F87"/>
                </a:solidFill>
                <a:highlight>
                  <a:srgbClr val="FFFFFF"/>
                </a:highlight>
                <a:latin typeface="+mj-ea"/>
                <a:ea typeface="+mj-ea"/>
              </a:rPr>
              <a:t>动态变化</a:t>
            </a: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latinLnBrk="1"/>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a:p>
            <a:pPr marL="342900" indent="-342900" latinLnBrk="1">
              <a:buFont typeface="Arial" panose="020B0604020202020204" pitchFamily="34" charset="0"/>
              <a:buChar char="•"/>
            </a:pPr>
            <a:endParaRPr lang="en-US" altLang="zh-CN" sz="2400" b="1" dirty="0">
              <a:solidFill>
                <a:srgbClr val="003F87"/>
              </a:solidFill>
              <a:highlight>
                <a:srgbClr val="FFFFFF"/>
              </a:highlight>
              <a:latin typeface="+mj-ea"/>
              <a:ea typeface="+mj-ea"/>
            </a:endParaRPr>
          </a:p>
        </p:txBody>
      </p:sp>
      <p:pic>
        <p:nvPicPr>
          <p:cNvPr id="2" name="图片 1">
            <a:extLst>
              <a:ext uri="{FF2B5EF4-FFF2-40B4-BE49-F238E27FC236}">
                <a16:creationId xmlns:a16="http://schemas.microsoft.com/office/drawing/2014/main" id="{29D7EC0A-6552-3830-3559-4339834D574C}"/>
              </a:ext>
            </a:extLst>
          </p:cNvPr>
          <p:cNvPicPr>
            <a:picLocks noChangeAspect="1"/>
          </p:cNvPicPr>
          <p:nvPr/>
        </p:nvPicPr>
        <p:blipFill>
          <a:blip r:embed="rId3"/>
          <a:srcRect t="12358" r="29096"/>
          <a:stretch/>
        </p:blipFill>
        <p:spPr>
          <a:xfrm rot="16200000">
            <a:off x="8318547" y="1603877"/>
            <a:ext cx="2753440" cy="6050627"/>
          </a:xfrm>
          <a:prstGeom prst="rect">
            <a:avLst/>
          </a:prstGeom>
        </p:spPr>
      </p:pic>
    </p:spTree>
    <p:extLst>
      <p:ext uri="{BB962C8B-B14F-4D97-AF65-F5344CB8AC3E}">
        <p14:creationId xmlns:p14="http://schemas.microsoft.com/office/powerpoint/2010/main" val="4245511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3FF5-76FD-C7A8-1E0D-944130186E3A}"/>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E5F624AE-621E-F929-88BD-425FB5B9CC8E}"/>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5F775E11-0C1D-3792-4C7A-C139FA49DD42}"/>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graphicFrame>
        <p:nvGraphicFramePr>
          <p:cNvPr id="5" name="表格 4">
            <a:extLst>
              <a:ext uri="{FF2B5EF4-FFF2-40B4-BE49-F238E27FC236}">
                <a16:creationId xmlns:a16="http://schemas.microsoft.com/office/drawing/2014/main" id="{9DEEB4B2-B4C5-2C1B-0F3B-87C45B3DEFDF}"/>
              </a:ext>
            </a:extLst>
          </p:cNvPr>
          <p:cNvGraphicFramePr>
            <a:graphicFrameLocks noGrp="1"/>
          </p:cNvGraphicFramePr>
          <p:nvPr>
            <p:extLst>
              <p:ext uri="{D42A27DB-BD31-4B8C-83A1-F6EECF244321}">
                <p14:modId xmlns:p14="http://schemas.microsoft.com/office/powerpoint/2010/main" val="4145727272"/>
              </p:ext>
            </p:extLst>
          </p:nvPr>
        </p:nvGraphicFramePr>
        <p:xfrm>
          <a:off x="899132" y="1206389"/>
          <a:ext cx="5681043" cy="4937760"/>
        </p:xfrm>
        <a:graphic>
          <a:graphicData uri="http://schemas.openxmlformats.org/drawingml/2006/table">
            <a:tbl>
              <a:tblPr firstCol="1" bandRow="1">
                <a:tableStyleId>{5C22544A-7EE6-4342-B048-85BDC9FD1C3A}</a:tableStyleId>
              </a:tblPr>
              <a:tblGrid>
                <a:gridCol w="1540991">
                  <a:extLst>
                    <a:ext uri="{9D8B030D-6E8A-4147-A177-3AD203B41FA5}">
                      <a16:colId xmlns:a16="http://schemas.microsoft.com/office/drawing/2014/main" val="850358546"/>
                    </a:ext>
                  </a:extLst>
                </a:gridCol>
                <a:gridCol w="738146">
                  <a:extLst>
                    <a:ext uri="{9D8B030D-6E8A-4147-A177-3AD203B41FA5}">
                      <a16:colId xmlns:a16="http://schemas.microsoft.com/office/drawing/2014/main" val="1853163705"/>
                    </a:ext>
                  </a:extLst>
                </a:gridCol>
                <a:gridCol w="738146">
                  <a:extLst>
                    <a:ext uri="{9D8B030D-6E8A-4147-A177-3AD203B41FA5}">
                      <a16:colId xmlns:a16="http://schemas.microsoft.com/office/drawing/2014/main" val="2893287014"/>
                    </a:ext>
                  </a:extLst>
                </a:gridCol>
                <a:gridCol w="738146">
                  <a:extLst>
                    <a:ext uri="{9D8B030D-6E8A-4147-A177-3AD203B41FA5}">
                      <a16:colId xmlns:a16="http://schemas.microsoft.com/office/drawing/2014/main" val="434797200"/>
                    </a:ext>
                  </a:extLst>
                </a:gridCol>
                <a:gridCol w="962807">
                  <a:extLst>
                    <a:ext uri="{9D8B030D-6E8A-4147-A177-3AD203B41FA5}">
                      <a16:colId xmlns:a16="http://schemas.microsoft.com/office/drawing/2014/main" val="1408533249"/>
                    </a:ext>
                  </a:extLst>
                </a:gridCol>
                <a:gridCol w="962807">
                  <a:extLst>
                    <a:ext uri="{9D8B030D-6E8A-4147-A177-3AD203B41FA5}">
                      <a16:colId xmlns:a16="http://schemas.microsoft.com/office/drawing/2014/main" val="3296032496"/>
                    </a:ext>
                  </a:extLst>
                </a:gridCol>
              </a:tblGrid>
              <a:tr h="334219">
                <a:tc>
                  <a:txBody>
                    <a:bodyPr/>
                    <a:lstStyle/>
                    <a:p>
                      <a:r>
                        <a:rPr lang="zh-CN" altLang="en-US" dirty="0"/>
                        <a:t>模型大小</a:t>
                      </a:r>
                    </a:p>
                  </a:txBody>
                  <a:tcPr/>
                </a:tc>
                <a:tc>
                  <a:txBody>
                    <a:bodyPr/>
                    <a:lstStyle/>
                    <a:p>
                      <a:r>
                        <a:rPr lang="en-US" altLang="zh-CN" dirty="0"/>
                        <a:t>0.56B</a:t>
                      </a:r>
                      <a:endParaRPr lang="zh-CN" altLang="en-US" dirty="0"/>
                    </a:p>
                  </a:txBody>
                  <a:tcPr/>
                </a:tc>
                <a:tc>
                  <a:txBody>
                    <a:bodyPr/>
                    <a:lstStyle/>
                    <a:p>
                      <a:r>
                        <a:rPr lang="en-US" altLang="zh-CN" dirty="0"/>
                        <a:t>1b1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0.56B</a:t>
                      </a:r>
                      <a:endParaRPr lang="zh-CN" altLang="en-US" dirty="0"/>
                    </a:p>
                    <a:p>
                      <a:r>
                        <a:rPr lang="en-US" altLang="zh-CN" dirty="0"/>
                        <a:t>int8B=0.224B</a:t>
                      </a:r>
                      <a:endParaRPr lang="zh-CN" altLang="en-US" dirty="0"/>
                    </a:p>
                  </a:txBody>
                  <a:tcPr/>
                </a:tc>
                <a:tc>
                  <a:txBody>
                    <a:bodyPr/>
                    <a:lstStyle/>
                    <a:p>
                      <a:r>
                        <a:rPr lang="en-US" altLang="zh-CN" dirty="0"/>
                        <a:t>1b1-int8</a:t>
                      </a:r>
                      <a:endParaRPr lang="zh-CN" altLang="en-US" dirty="0"/>
                    </a:p>
                  </a:txBody>
                  <a:tcPr/>
                </a:tc>
                <a:tc>
                  <a:txBody>
                    <a:bodyPr/>
                    <a:lstStyle/>
                    <a:p>
                      <a:r>
                        <a:rPr lang="en-US" altLang="zh-CN" dirty="0"/>
                        <a:t>3B</a:t>
                      </a:r>
                      <a:r>
                        <a:rPr lang="zh-CN" altLang="en-US" dirty="0"/>
                        <a:t> </a:t>
                      </a:r>
                      <a:r>
                        <a:rPr lang="en-US" altLang="zh-CN" dirty="0"/>
                        <a:t>int8=1.2B</a:t>
                      </a:r>
                      <a:endParaRPr lang="zh-CN" altLang="en-US" dirty="0"/>
                    </a:p>
                  </a:txBody>
                  <a:tcPr/>
                </a:tc>
                <a:extLst>
                  <a:ext uri="{0D108BD9-81ED-4DB2-BD59-A6C34878D82A}">
                    <a16:rowId xmlns:a16="http://schemas.microsoft.com/office/drawing/2014/main" val="1134063154"/>
                  </a:ext>
                </a:extLst>
              </a:tr>
              <a:tr h="334219">
                <a:tc>
                  <a:txBody>
                    <a:bodyPr/>
                    <a:lstStyle/>
                    <a:p>
                      <a:r>
                        <a:rPr lang="zh-CN" altLang="en-US" dirty="0"/>
                        <a:t>设备个数</a:t>
                      </a:r>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404416259"/>
                  </a:ext>
                </a:extLst>
              </a:tr>
              <a:tr h="370840">
                <a:tc>
                  <a:txBody>
                    <a:bodyPr/>
                    <a:lstStyle/>
                    <a:p>
                      <a:r>
                        <a:rPr lang="zh-CN" altLang="en-US" dirty="0"/>
                        <a:t>设备</a:t>
                      </a:r>
                      <a:r>
                        <a:rPr lang="en-US" altLang="zh-CN" dirty="0"/>
                        <a:t>1</a:t>
                      </a:r>
                      <a:r>
                        <a:rPr lang="zh-CN" altLang="en-US" dirty="0"/>
                        <a:t> 加载时间</a:t>
                      </a:r>
                      <a:r>
                        <a:rPr lang="en-US" altLang="zh-CN" dirty="0"/>
                        <a:t>(s)</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6.38</a:t>
                      </a:r>
                      <a:endParaRPr lang="zh-CN" altLang="en-US" dirty="0"/>
                    </a:p>
                  </a:txBody>
                  <a:tcPr/>
                </a:tc>
                <a:tc>
                  <a:txBody>
                    <a:bodyPr/>
                    <a:lstStyle/>
                    <a:p>
                      <a:r>
                        <a:rPr lang="en-US" altLang="zh-CN" dirty="0"/>
                        <a:t>12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4.82</a:t>
                      </a:r>
                      <a:endParaRPr lang="zh-CN" altLang="en-US" dirty="0"/>
                    </a:p>
                  </a:txBody>
                  <a:tcPr/>
                </a:tc>
                <a:tc>
                  <a:txBody>
                    <a:bodyPr/>
                    <a:lstStyle/>
                    <a:p>
                      <a:r>
                        <a:rPr lang="en-US" altLang="zh-CN" dirty="0"/>
                        <a:t>5.18</a:t>
                      </a:r>
                      <a:endParaRPr lang="zh-CN" altLang="en-US" dirty="0"/>
                    </a:p>
                  </a:txBody>
                  <a:tcPr/>
                </a:tc>
                <a:tc>
                  <a:txBody>
                    <a:bodyPr/>
                    <a:lstStyle/>
                    <a:p>
                      <a:r>
                        <a:rPr lang="en-US" altLang="zh-CN" dirty="0"/>
                        <a:t>9.19</a:t>
                      </a:r>
                      <a:endParaRPr lang="zh-CN" altLang="en-US" dirty="0"/>
                    </a:p>
                  </a:txBody>
                  <a:tcPr/>
                </a:tc>
                <a:extLst>
                  <a:ext uri="{0D108BD9-81ED-4DB2-BD59-A6C34878D82A}">
                    <a16:rowId xmlns:a16="http://schemas.microsoft.com/office/drawing/2014/main" val="283516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设备</a:t>
                      </a:r>
                      <a:r>
                        <a:rPr lang="en-US" altLang="zh-CN" dirty="0"/>
                        <a:t>2</a:t>
                      </a:r>
                      <a:r>
                        <a:rPr lang="zh-CN" altLang="en-US" dirty="0"/>
                        <a:t> 加载时间</a:t>
                      </a:r>
                      <a:r>
                        <a:rPr lang="en-US" altLang="zh-CN" dirty="0"/>
                        <a:t>(s)</a:t>
                      </a:r>
                      <a:endParaRPr lang="zh-CN" altLang="en-US" dirty="0"/>
                    </a:p>
                    <a:p>
                      <a:endParaRPr lang="zh-CN" altLang="en-US" dirty="0"/>
                    </a:p>
                  </a:txBody>
                  <a:tcPr/>
                </a:tc>
                <a:tc>
                  <a:txBody>
                    <a:bodyPr/>
                    <a:lstStyle/>
                    <a:p>
                      <a:endParaRPr lang="zh-CN" altLang="en-US" dirty="0"/>
                    </a:p>
                  </a:txBody>
                  <a:tcPr/>
                </a:tc>
                <a:tc>
                  <a:txBody>
                    <a:bodyPr/>
                    <a:lstStyle/>
                    <a:p>
                      <a:r>
                        <a:rPr lang="en-US" altLang="zh-CN" dirty="0"/>
                        <a:t>26.67</a:t>
                      </a:r>
                      <a:endParaRPr lang="zh-CN" altLang="en-US" dirty="0"/>
                    </a:p>
                  </a:txBody>
                  <a:tcPr/>
                </a:tc>
                <a:tc>
                  <a:txBody>
                    <a:bodyPr/>
                    <a:lstStyle/>
                    <a:p>
                      <a:r>
                        <a:rPr lang="en-US" altLang="zh-CN" dirty="0"/>
                        <a:t>4.4</a:t>
                      </a:r>
                      <a:endParaRPr lang="zh-CN" altLang="en-US" dirty="0"/>
                    </a:p>
                  </a:txBody>
                  <a:tcPr/>
                </a:tc>
                <a:tc>
                  <a:txBody>
                    <a:bodyPr/>
                    <a:lstStyle/>
                    <a:p>
                      <a:r>
                        <a:rPr lang="en-US" altLang="zh-CN" dirty="0"/>
                        <a:t>5.5</a:t>
                      </a:r>
                      <a:endParaRPr lang="zh-CN" altLang="en-US" dirty="0"/>
                    </a:p>
                  </a:txBody>
                  <a:tcPr/>
                </a:tc>
                <a:tc>
                  <a:txBody>
                    <a:bodyPr/>
                    <a:lstStyle/>
                    <a:p>
                      <a:r>
                        <a:rPr lang="en-US" altLang="zh-CN" dirty="0"/>
                        <a:t>10.28</a:t>
                      </a:r>
                      <a:endParaRPr lang="zh-CN" altLang="en-US" dirty="0"/>
                    </a:p>
                  </a:txBody>
                  <a:tcPr/>
                </a:tc>
                <a:extLst>
                  <a:ext uri="{0D108BD9-81ED-4DB2-BD59-A6C34878D82A}">
                    <a16:rowId xmlns:a16="http://schemas.microsoft.com/office/drawing/2014/main" val="1440383358"/>
                  </a:ext>
                </a:extLst>
              </a:tr>
              <a:tr h="370840">
                <a:tc>
                  <a:txBody>
                    <a:bodyPr/>
                    <a:lstStyle/>
                    <a:p>
                      <a:r>
                        <a:rPr lang="zh-CN" altLang="en-US" dirty="0"/>
                        <a:t>设备</a:t>
                      </a:r>
                      <a:r>
                        <a:rPr lang="en-US" altLang="zh-CN" dirty="0"/>
                        <a:t>1</a:t>
                      </a:r>
                      <a:r>
                        <a:rPr lang="zh-CN" altLang="en-US" dirty="0"/>
                        <a:t> 推理时间</a:t>
                      </a:r>
                      <a:r>
                        <a:rPr lang="en-US" altLang="zh-CN" dirty="0"/>
                        <a:t>(s)</a:t>
                      </a:r>
                      <a:endParaRPr lang="zh-CN" altLang="en-US" dirty="0"/>
                    </a:p>
                  </a:txBody>
                  <a:tcPr/>
                </a:tc>
                <a:tc>
                  <a:txBody>
                    <a:bodyPr/>
                    <a:lstStyle/>
                    <a:p>
                      <a:r>
                        <a:rPr lang="en-US" altLang="zh-CN" dirty="0"/>
                        <a:t>0.26</a:t>
                      </a:r>
                      <a:endParaRPr lang="zh-CN" altLang="en-US" dirty="0"/>
                    </a:p>
                  </a:txBody>
                  <a:tcPr/>
                </a:tc>
                <a:tc>
                  <a:txBody>
                    <a:bodyPr/>
                    <a:lstStyle/>
                    <a:p>
                      <a:r>
                        <a:rPr lang="en-US" altLang="zh-CN" dirty="0"/>
                        <a:t>0.5</a:t>
                      </a:r>
                      <a:endParaRPr lang="zh-CN" altLang="en-US" dirty="0"/>
                    </a:p>
                  </a:txBody>
                  <a:tcPr/>
                </a:tc>
                <a:tc>
                  <a:txBody>
                    <a:bodyPr/>
                    <a:lstStyle/>
                    <a:p>
                      <a:r>
                        <a:rPr lang="en-US" altLang="zh-CN" dirty="0"/>
                        <a:t>0.084</a:t>
                      </a:r>
                      <a:endParaRPr lang="zh-CN" altLang="en-US" dirty="0"/>
                    </a:p>
                  </a:txBody>
                  <a:tcPr/>
                </a:tc>
                <a:tc>
                  <a:txBody>
                    <a:bodyPr/>
                    <a:lstStyle/>
                    <a:p>
                      <a:r>
                        <a:rPr lang="en-US" altLang="zh-CN" dirty="0"/>
                        <a:t>0.1725</a:t>
                      </a:r>
                      <a:endParaRPr lang="zh-CN" altLang="en-US" dirty="0"/>
                    </a:p>
                  </a:txBody>
                  <a:tcPr/>
                </a:tc>
                <a:tc>
                  <a:txBody>
                    <a:bodyPr/>
                    <a:lstStyle/>
                    <a:p>
                      <a:r>
                        <a:rPr lang="en-US" altLang="zh-CN" dirty="0"/>
                        <a:t>0.33</a:t>
                      </a:r>
                      <a:endParaRPr lang="zh-CN" altLang="en-US" dirty="0"/>
                    </a:p>
                  </a:txBody>
                  <a:tcPr/>
                </a:tc>
                <a:extLst>
                  <a:ext uri="{0D108BD9-81ED-4DB2-BD59-A6C34878D82A}">
                    <a16:rowId xmlns:a16="http://schemas.microsoft.com/office/drawing/2014/main" val="5963320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设备</a:t>
                      </a:r>
                      <a:r>
                        <a:rPr lang="en-US" altLang="zh-CN" dirty="0"/>
                        <a:t>2</a:t>
                      </a:r>
                      <a:r>
                        <a:rPr lang="zh-CN" altLang="en-US" dirty="0"/>
                        <a:t>推理时间</a:t>
                      </a:r>
                      <a:r>
                        <a:rPr lang="en-US" altLang="zh-CN" dirty="0"/>
                        <a:t>(s)</a:t>
                      </a:r>
                      <a:endParaRPr lang="zh-CN" altLang="en-US" dirty="0"/>
                    </a:p>
                    <a:p>
                      <a:endParaRPr lang="zh-CN" altLang="en-US" dirty="0"/>
                    </a:p>
                  </a:txBody>
                  <a:tcPr/>
                </a:tc>
                <a:tc>
                  <a:txBody>
                    <a:bodyPr/>
                    <a:lstStyle/>
                    <a:p>
                      <a:r>
                        <a:rPr lang="en-US" altLang="zh-CN" dirty="0"/>
                        <a:t>0.38</a:t>
                      </a:r>
                      <a:endParaRPr lang="zh-CN" altLang="en-US" dirty="0"/>
                    </a:p>
                  </a:txBody>
                  <a:tcPr/>
                </a:tc>
                <a:tc>
                  <a:txBody>
                    <a:bodyPr/>
                    <a:lstStyle/>
                    <a:p>
                      <a:r>
                        <a:rPr lang="en-US" altLang="zh-CN" dirty="0"/>
                        <a:t>1.875</a:t>
                      </a:r>
                      <a:endParaRPr lang="zh-CN" altLang="en-US" dirty="0"/>
                    </a:p>
                  </a:txBody>
                  <a:tcPr/>
                </a:tc>
                <a:tc>
                  <a:txBody>
                    <a:bodyPr/>
                    <a:lstStyle/>
                    <a:p>
                      <a:r>
                        <a:rPr lang="en-US" altLang="zh-CN" dirty="0"/>
                        <a:t>0.138</a:t>
                      </a:r>
                      <a:endParaRPr lang="zh-CN" altLang="en-US" dirty="0"/>
                    </a:p>
                  </a:txBody>
                  <a:tcPr/>
                </a:tc>
                <a:tc>
                  <a:txBody>
                    <a:bodyPr/>
                    <a:lstStyle/>
                    <a:p>
                      <a:r>
                        <a:rPr lang="en-US" altLang="zh-CN" dirty="0"/>
                        <a:t>0.3475</a:t>
                      </a:r>
                      <a:endParaRPr lang="zh-CN" altLang="en-US" dirty="0"/>
                    </a:p>
                  </a:txBody>
                  <a:tcPr/>
                </a:tc>
                <a:tc>
                  <a:txBody>
                    <a:bodyPr/>
                    <a:lstStyle/>
                    <a:p>
                      <a:r>
                        <a:rPr lang="en-US" altLang="zh-CN" dirty="0"/>
                        <a:t>0.44</a:t>
                      </a:r>
                      <a:endParaRPr lang="zh-CN" altLang="en-US" dirty="0"/>
                    </a:p>
                  </a:txBody>
                  <a:tcPr/>
                </a:tc>
                <a:extLst>
                  <a:ext uri="{0D108BD9-81ED-4DB2-BD59-A6C34878D82A}">
                    <a16:rowId xmlns:a16="http://schemas.microsoft.com/office/drawing/2014/main" val="41971343"/>
                  </a:ext>
                </a:extLst>
              </a:tr>
            </a:tbl>
          </a:graphicData>
        </a:graphic>
      </p:graphicFrame>
    </p:spTree>
    <p:extLst>
      <p:ext uri="{BB962C8B-B14F-4D97-AF65-F5344CB8AC3E}">
        <p14:creationId xmlns:p14="http://schemas.microsoft.com/office/powerpoint/2010/main" val="106236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B018C-43AC-3D6D-592C-323FEF03CCBA}"/>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1900AA2B-7F9B-CBDC-E6C3-B156DD4D1E8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50863443-C0C7-F8C0-D6A1-4E5651B89F0D}"/>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问题定义</a:t>
            </a:r>
            <a:endParaRPr lang="zh-CN" altLang="en" sz="2400" b="1" i="0" dirty="0">
              <a:solidFill>
                <a:srgbClr val="003F87"/>
              </a:solidFill>
              <a:effectLst/>
              <a:highlight>
                <a:srgbClr val="FFFFFF"/>
              </a:highlight>
              <a:latin typeface="+mj-ea"/>
              <a:ea typeface="+mj-ea"/>
            </a:endParaRPr>
          </a:p>
        </p:txBody>
      </p:sp>
      <p:pic>
        <p:nvPicPr>
          <p:cNvPr id="9" name="图片 8">
            <a:extLst>
              <a:ext uri="{FF2B5EF4-FFF2-40B4-BE49-F238E27FC236}">
                <a16:creationId xmlns:a16="http://schemas.microsoft.com/office/drawing/2014/main" id="{08FA432E-D24B-8B2B-3058-73F9EB6918B0}"/>
              </a:ext>
            </a:extLst>
          </p:cNvPr>
          <p:cNvPicPr>
            <a:picLocks noChangeAspect="1"/>
          </p:cNvPicPr>
          <p:nvPr/>
        </p:nvPicPr>
        <p:blipFill>
          <a:blip r:embed="rId3"/>
          <a:stretch>
            <a:fillRect/>
          </a:stretch>
        </p:blipFill>
        <p:spPr>
          <a:xfrm>
            <a:off x="800966" y="1972958"/>
            <a:ext cx="6921548" cy="1188549"/>
          </a:xfrm>
          <a:prstGeom prst="rect">
            <a:avLst/>
          </a:prstGeom>
        </p:spPr>
      </p:pic>
      <p:sp>
        <p:nvSpPr>
          <p:cNvPr id="10" name="文本框 9">
            <a:extLst>
              <a:ext uri="{FF2B5EF4-FFF2-40B4-BE49-F238E27FC236}">
                <a16:creationId xmlns:a16="http://schemas.microsoft.com/office/drawing/2014/main" id="{92FD335C-A640-9BC8-8FC7-96387BEB691A}"/>
              </a:ext>
            </a:extLst>
          </p:cNvPr>
          <p:cNvSpPr txBox="1"/>
          <p:nvPr/>
        </p:nvSpPr>
        <p:spPr>
          <a:xfrm>
            <a:off x="136902" y="816475"/>
            <a:ext cx="3179735"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两个约束：</a:t>
            </a:r>
            <a:endParaRPr lang="zh-CN" altLang="en" sz="2400" b="1" i="0" dirty="0">
              <a:solidFill>
                <a:srgbClr val="003F87"/>
              </a:solidFill>
              <a:effectLst/>
              <a:highlight>
                <a:srgbClr val="FFFFFF"/>
              </a:highlight>
              <a:latin typeface="+mj-ea"/>
              <a:ea typeface="+mj-ea"/>
            </a:endParaRPr>
          </a:p>
        </p:txBody>
      </p:sp>
      <p:pic>
        <p:nvPicPr>
          <p:cNvPr id="11" name="图片 10">
            <a:extLst>
              <a:ext uri="{FF2B5EF4-FFF2-40B4-BE49-F238E27FC236}">
                <a16:creationId xmlns:a16="http://schemas.microsoft.com/office/drawing/2014/main" id="{8C481111-8590-A4AD-2FF4-89EE054720B1}"/>
              </a:ext>
            </a:extLst>
          </p:cNvPr>
          <p:cNvPicPr>
            <a:picLocks noChangeAspect="1"/>
          </p:cNvPicPr>
          <p:nvPr/>
        </p:nvPicPr>
        <p:blipFill>
          <a:blip r:embed="rId4"/>
          <a:srcRect t="11086"/>
          <a:stretch/>
        </p:blipFill>
        <p:spPr>
          <a:xfrm>
            <a:off x="759457" y="3348318"/>
            <a:ext cx="8924967" cy="1522522"/>
          </a:xfrm>
          <a:prstGeom prst="rect">
            <a:avLst/>
          </a:prstGeom>
        </p:spPr>
      </p:pic>
      <p:pic>
        <p:nvPicPr>
          <p:cNvPr id="12" name="图片 11">
            <a:extLst>
              <a:ext uri="{FF2B5EF4-FFF2-40B4-BE49-F238E27FC236}">
                <a16:creationId xmlns:a16="http://schemas.microsoft.com/office/drawing/2014/main" id="{9844F7D2-E020-CD08-F6EE-7201CFA6F3E9}"/>
              </a:ext>
            </a:extLst>
          </p:cNvPr>
          <p:cNvPicPr>
            <a:picLocks noChangeAspect="1"/>
          </p:cNvPicPr>
          <p:nvPr/>
        </p:nvPicPr>
        <p:blipFill>
          <a:blip r:embed="rId5"/>
          <a:stretch>
            <a:fillRect/>
          </a:stretch>
        </p:blipFill>
        <p:spPr>
          <a:xfrm>
            <a:off x="1142569" y="5676210"/>
            <a:ext cx="1168400" cy="355600"/>
          </a:xfrm>
          <a:prstGeom prst="rect">
            <a:avLst/>
          </a:prstGeom>
        </p:spPr>
      </p:pic>
      <p:sp>
        <p:nvSpPr>
          <p:cNvPr id="13" name="文本框 12">
            <a:extLst>
              <a:ext uri="{FF2B5EF4-FFF2-40B4-BE49-F238E27FC236}">
                <a16:creationId xmlns:a16="http://schemas.microsoft.com/office/drawing/2014/main" id="{03F1F41C-F662-E163-B700-B8C6C5FDB31F}"/>
              </a:ext>
            </a:extLst>
          </p:cNvPr>
          <p:cNvSpPr txBox="1"/>
          <p:nvPr/>
        </p:nvSpPr>
        <p:spPr>
          <a:xfrm>
            <a:off x="302749" y="4770020"/>
            <a:ext cx="3179735"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目标：</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1101717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C68A0-08B5-0045-E2E1-85C092633E3E}"/>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29C3FAC2-8BB0-0A91-54BD-CE60921E101A}"/>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BED98D23-432A-A149-FE58-BCAC79787BB6}"/>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问题简化（轻量版）</a:t>
            </a:r>
            <a:endParaRPr lang="zh-CN" altLang="en" sz="2400" b="1" i="0" dirty="0">
              <a:solidFill>
                <a:srgbClr val="003F87"/>
              </a:solidFill>
              <a:effectLst/>
              <a:highlight>
                <a:srgbClr val="FFFFFF"/>
              </a:highlight>
              <a:latin typeface="+mj-ea"/>
              <a:ea typeface="+mj-ea"/>
            </a:endParaRPr>
          </a:p>
        </p:txBody>
      </p:sp>
      <p:pic>
        <p:nvPicPr>
          <p:cNvPr id="2" name="图片 1">
            <a:extLst>
              <a:ext uri="{FF2B5EF4-FFF2-40B4-BE49-F238E27FC236}">
                <a16:creationId xmlns:a16="http://schemas.microsoft.com/office/drawing/2014/main" id="{A0B7ED29-92DF-9427-3C0B-5324CAF7C8E1}"/>
              </a:ext>
            </a:extLst>
          </p:cNvPr>
          <p:cNvPicPr>
            <a:picLocks noChangeAspect="1"/>
          </p:cNvPicPr>
          <p:nvPr/>
        </p:nvPicPr>
        <p:blipFill>
          <a:blip r:embed="rId3"/>
          <a:stretch>
            <a:fillRect/>
          </a:stretch>
        </p:blipFill>
        <p:spPr>
          <a:xfrm>
            <a:off x="893051" y="989644"/>
            <a:ext cx="6502400" cy="1511300"/>
          </a:xfrm>
          <a:prstGeom prst="rect">
            <a:avLst/>
          </a:prstGeom>
        </p:spPr>
      </p:pic>
      <p:pic>
        <p:nvPicPr>
          <p:cNvPr id="3" name="图片 2">
            <a:extLst>
              <a:ext uri="{FF2B5EF4-FFF2-40B4-BE49-F238E27FC236}">
                <a16:creationId xmlns:a16="http://schemas.microsoft.com/office/drawing/2014/main" id="{BF75F33D-5BAE-867B-E8C8-11A6B1217E81}"/>
              </a:ext>
            </a:extLst>
          </p:cNvPr>
          <p:cNvPicPr>
            <a:picLocks noChangeAspect="1"/>
          </p:cNvPicPr>
          <p:nvPr/>
        </p:nvPicPr>
        <p:blipFill>
          <a:blip r:embed="rId4"/>
          <a:stretch>
            <a:fillRect/>
          </a:stretch>
        </p:blipFill>
        <p:spPr>
          <a:xfrm>
            <a:off x="918451" y="3191435"/>
            <a:ext cx="6477000" cy="1524000"/>
          </a:xfrm>
          <a:prstGeom prst="rect">
            <a:avLst/>
          </a:prstGeom>
        </p:spPr>
      </p:pic>
    </p:spTree>
    <p:extLst>
      <p:ext uri="{BB962C8B-B14F-4D97-AF65-F5344CB8AC3E}">
        <p14:creationId xmlns:p14="http://schemas.microsoft.com/office/powerpoint/2010/main" val="312412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90331-B9B2-5D8F-603E-BBE21CC6B44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268A9814-9EFD-2686-EB01-6377B1D32A5E}"/>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00DFD1FC-B402-880F-2E4F-327D88757961}"/>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求解</a:t>
            </a:r>
            <a:endParaRPr lang="zh-CN" altLang="en" sz="2400" b="1" i="0" dirty="0">
              <a:solidFill>
                <a:srgbClr val="003F87"/>
              </a:solidFill>
              <a:effectLst/>
              <a:highlight>
                <a:srgbClr val="FFFFFF"/>
              </a:highlight>
              <a:latin typeface="+mj-ea"/>
              <a:ea typeface="+mj-ea"/>
            </a:endParaRPr>
          </a:p>
        </p:txBody>
      </p:sp>
      <p:pic>
        <p:nvPicPr>
          <p:cNvPr id="4" name="图片 3">
            <a:extLst>
              <a:ext uri="{FF2B5EF4-FFF2-40B4-BE49-F238E27FC236}">
                <a16:creationId xmlns:a16="http://schemas.microsoft.com/office/drawing/2014/main" id="{D0CDE90F-5347-E2D5-DDFA-246443B84EF0}"/>
              </a:ext>
            </a:extLst>
          </p:cNvPr>
          <p:cNvPicPr>
            <a:picLocks noChangeAspect="1"/>
          </p:cNvPicPr>
          <p:nvPr/>
        </p:nvPicPr>
        <p:blipFill>
          <a:blip r:embed="rId3"/>
          <a:stretch>
            <a:fillRect/>
          </a:stretch>
        </p:blipFill>
        <p:spPr>
          <a:xfrm>
            <a:off x="2602753" y="680085"/>
            <a:ext cx="3302000" cy="596900"/>
          </a:xfrm>
          <a:prstGeom prst="rect">
            <a:avLst/>
          </a:prstGeom>
        </p:spPr>
      </p:pic>
      <p:pic>
        <p:nvPicPr>
          <p:cNvPr id="5" name="图片 4">
            <a:extLst>
              <a:ext uri="{FF2B5EF4-FFF2-40B4-BE49-F238E27FC236}">
                <a16:creationId xmlns:a16="http://schemas.microsoft.com/office/drawing/2014/main" id="{68BDF9C0-2FA3-48D3-309D-1C581225B095}"/>
              </a:ext>
            </a:extLst>
          </p:cNvPr>
          <p:cNvPicPr>
            <a:picLocks noChangeAspect="1"/>
          </p:cNvPicPr>
          <p:nvPr/>
        </p:nvPicPr>
        <p:blipFill>
          <a:blip r:embed="rId4"/>
          <a:stretch>
            <a:fillRect/>
          </a:stretch>
        </p:blipFill>
        <p:spPr>
          <a:xfrm>
            <a:off x="3047253" y="1276985"/>
            <a:ext cx="2413000" cy="914400"/>
          </a:xfrm>
          <a:prstGeom prst="rect">
            <a:avLst/>
          </a:prstGeom>
        </p:spPr>
      </p:pic>
      <p:pic>
        <p:nvPicPr>
          <p:cNvPr id="8" name="图片 7">
            <a:extLst>
              <a:ext uri="{FF2B5EF4-FFF2-40B4-BE49-F238E27FC236}">
                <a16:creationId xmlns:a16="http://schemas.microsoft.com/office/drawing/2014/main" id="{1E44AAE7-66FA-5AF1-50B6-4CAE7A46DAFD}"/>
              </a:ext>
            </a:extLst>
          </p:cNvPr>
          <p:cNvPicPr>
            <a:picLocks noChangeAspect="1"/>
          </p:cNvPicPr>
          <p:nvPr/>
        </p:nvPicPr>
        <p:blipFill>
          <a:blip r:embed="rId5"/>
          <a:stretch>
            <a:fillRect/>
          </a:stretch>
        </p:blipFill>
        <p:spPr>
          <a:xfrm>
            <a:off x="-1" y="2081791"/>
            <a:ext cx="6527800" cy="3975100"/>
          </a:xfrm>
          <a:prstGeom prst="rect">
            <a:avLst/>
          </a:prstGeom>
        </p:spPr>
      </p:pic>
    </p:spTree>
    <p:extLst>
      <p:ext uri="{BB962C8B-B14F-4D97-AF65-F5344CB8AC3E}">
        <p14:creationId xmlns:p14="http://schemas.microsoft.com/office/powerpoint/2010/main" val="24759137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C33ED-7FB9-E762-234C-DF102D0BF81E}"/>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C67D7DFE-3D99-E2BB-C24C-10C8BE33FB75}"/>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E820994B-8679-08CD-0E53-0626AE330F4B}"/>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求解</a:t>
            </a:r>
            <a:endParaRPr lang="zh-CN" altLang="en" sz="2400" b="1" i="0" dirty="0">
              <a:solidFill>
                <a:srgbClr val="003F87"/>
              </a:solidFill>
              <a:effectLst/>
              <a:highlight>
                <a:srgbClr val="FFFFFF"/>
              </a:highlight>
              <a:latin typeface="+mj-ea"/>
              <a:ea typeface="+mj-ea"/>
            </a:endParaRPr>
          </a:p>
        </p:txBody>
      </p:sp>
      <p:pic>
        <p:nvPicPr>
          <p:cNvPr id="2" name="图片 1">
            <a:extLst>
              <a:ext uri="{FF2B5EF4-FFF2-40B4-BE49-F238E27FC236}">
                <a16:creationId xmlns:a16="http://schemas.microsoft.com/office/drawing/2014/main" id="{BB8E8EA0-4815-7C43-B969-355AE0A8C040}"/>
              </a:ext>
            </a:extLst>
          </p:cNvPr>
          <p:cNvPicPr>
            <a:picLocks noChangeAspect="1"/>
          </p:cNvPicPr>
          <p:nvPr/>
        </p:nvPicPr>
        <p:blipFill>
          <a:blip r:embed="rId3"/>
          <a:stretch>
            <a:fillRect/>
          </a:stretch>
        </p:blipFill>
        <p:spPr>
          <a:xfrm>
            <a:off x="1887071" y="700049"/>
            <a:ext cx="7772400" cy="1281164"/>
          </a:xfrm>
          <a:prstGeom prst="rect">
            <a:avLst/>
          </a:prstGeom>
        </p:spPr>
      </p:pic>
      <p:pic>
        <p:nvPicPr>
          <p:cNvPr id="3" name="图片 2">
            <a:extLst>
              <a:ext uri="{FF2B5EF4-FFF2-40B4-BE49-F238E27FC236}">
                <a16:creationId xmlns:a16="http://schemas.microsoft.com/office/drawing/2014/main" id="{90C219D1-7D87-B89E-17D0-C443A26C2F02}"/>
              </a:ext>
            </a:extLst>
          </p:cNvPr>
          <p:cNvPicPr>
            <a:picLocks noChangeAspect="1"/>
          </p:cNvPicPr>
          <p:nvPr/>
        </p:nvPicPr>
        <p:blipFill>
          <a:blip r:embed="rId4"/>
          <a:stretch>
            <a:fillRect/>
          </a:stretch>
        </p:blipFill>
        <p:spPr>
          <a:xfrm>
            <a:off x="3566133" y="2720345"/>
            <a:ext cx="2794000" cy="774700"/>
          </a:xfrm>
          <a:prstGeom prst="rect">
            <a:avLst/>
          </a:prstGeom>
        </p:spPr>
      </p:pic>
      <p:pic>
        <p:nvPicPr>
          <p:cNvPr id="9" name="图片 8">
            <a:extLst>
              <a:ext uri="{FF2B5EF4-FFF2-40B4-BE49-F238E27FC236}">
                <a16:creationId xmlns:a16="http://schemas.microsoft.com/office/drawing/2014/main" id="{6AA7664F-76C8-6F4A-7167-D03020934BDE}"/>
              </a:ext>
            </a:extLst>
          </p:cNvPr>
          <p:cNvPicPr>
            <a:picLocks noChangeAspect="1"/>
          </p:cNvPicPr>
          <p:nvPr/>
        </p:nvPicPr>
        <p:blipFill>
          <a:blip r:embed="rId5"/>
          <a:stretch>
            <a:fillRect/>
          </a:stretch>
        </p:blipFill>
        <p:spPr>
          <a:xfrm>
            <a:off x="3730812" y="4113654"/>
            <a:ext cx="2768600" cy="774700"/>
          </a:xfrm>
          <a:prstGeom prst="rect">
            <a:avLst/>
          </a:prstGeom>
        </p:spPr>
      </p:pic>
    </p:spTree>
    <p:extLst>
      <p:ext uri="{BB962C8B-B14F-4D97-AF65-F5344CB8AC3E}">
        <p14:creationId xmlns:p14="http://schemas.microsoft.com/office/powerpoint/2010/main" val="336955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8DDDDA6-FF9B-4E5C-DC46-70D73A96F294}"/>
              </a:ext>
            </a:extLst>
          </p:cNvPr>
          <p:cNvPicPr>
            <a:picLocks noChangeAspect="1"/>
          </p:cNvPicPr>
          <p:nvPr/>
        </p:nvPicPr>
        <p:blipFill>
          <a:blip r:embed="rId3"/>
          <a:stretch>
            <a:fillRect/>
          </a:stretch>
        </p:blipFill>
        <p:spPr>
          <a:xfrm>
            <a:off x="647067" y="2368443"/>
            <a:ext cx="3433865" cy="3805094"/>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感知大模型</a:t>
            </a:r>
            <a:endParaRPr lang="zh-CN" altLang="en" sz="2400" b="1" i="0" dirty="0">
              <a:solidFill>
                <a:srgbClr val="003F87"/>
              </a:solidFill>
              <a:effectLst/>
              <a:highlight>
                <a:srgbClr val="FFFFFF"/>
              </a:highlight>
              <a:latin typeface="+mj-ea"/>
              <a:ea typeface="+mj-ea"/>
            </a:endParaRPr>
          </a:p>
        </p:txBody>
      </p:sp>
      <p:sp>
        <p:nvSpPr>
          <p:cNvPr id="5" name="文本框 4">
            <a:extLst>
              <a:ext uri="{FF2B5EF4-FFF2-40B4-BE49-F238E27FC236}">
                <a16:creationId xmlns:a16="http://schemas.microsoft.com/office/drawing/2014/main" id="{BF3D7FD7-DA7A-D5C4-FE6F-3FF5FBEF7E00}"/>
              </a:ext>
            </a:extLst>
          </p:cNvPr>
          <p:cNvSpPr txBox="1"/>
          <p:nvPr/>
        </p:nvSpPr>
        <p:spPr>
          <a:xfrm>
            <a:off x="946733" y="6224918"/>
            <a:ext cx="2505751" cy="369332"/>
          </a:xfrm>
          <a:prstGeom prst="rect">
            <a:avLst/>
          </a:prstGeom>
          <a:noFill/>
        </p:spPr>
        <p:txBody>
          <a:bodyPr wrap="none" rtlCol="0">
            <a:spAutoFit/>
          </a:bodyPr>
          <a:lstStyle/>
          <a:p>
            <a:r>
              <a:rPr kumimoji="1" lang="en-US" altLang="zh-CN" dirty="0">
                <a:latin typeface="+mj-ea"/>
                <a:ea typeface="+mj-ea"/>
              </a:rPr>
              <a:t>IMU2CLIP</a:t>
            </a:r>
            <a:r>
              <a:rPr kumimoji="1" lang="zh-CN" altLang="en-US" dirty="0">
                <a:latin typeface="+mj-ea"/>
                <a:ea typeface="+mj-ea"/>
              </a:rPr>
              <a:t>：</a:t>
            </a:r>
            <a:r>
              <a:rPr kumimoji="1" lang="en-US" altLang="zh-CN" dirty="0">
                <a:latin typeface="+mj-ea"/>
                <a:ea typeface="+mj-ea"/>
              </a:rPr>
              <a:t>IMU-Text</a:t>
            </a:r>
            <a:endParaRPr kumimoji="1" lang="zh-CN" altLang="en-US" dirty="0">
              <a:latin typeface="+mj-ea"/>
              <a:ea typeface="+mj-ea"/>
            </a:endParaRPr>
          </a:p>
        </p:txBody>
      </p:sp>
      <p:sp>
        <p:nvSpPr>
          <p:cNvPr id="6" name="圆角矩形 5">
            <a:extLst>
              <a:ext uri="{FF2B5EF4-FFF2-40B4-BE49-F238E27FC236}">
                <a16:creationId xmlns:a16="http://schemas.microsoft.com/office/drawing/2014/main" id="{26FF9E07-18BA-B46D-B8F8-6A5FDE38DB13}"/>
              </a:ext>
            </a:extLst>
          </p:cNvPr>
          <p:cNvSpPr/>
          <p:nvPr/>
        </p:nvSpPr>
        <p:spPr>
          <a:xfrm>
            <a:off x="2363999" y="892061"/>
            <a:ext cx="2861733" cy="6479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LLaMAv3</a:t>
            </a:r>
            <a:endParaRPr kumimoji="1" lang="zh-CN" altLang="en-US" dirty="0"/>
          </a:p>
        </p:txBody>
      </p:sp>
      <p:sp>
        <p:nvSpPr>
          <p:cNvPr id="7" name="圆角矩形 6">
            <a:extLst>
              <a:ext uri="{FF2B5EF4-FFF2-40B4-BE49-F238E27FC236}">
                <a16:creationId xmlns:a16="http://schemas.microsoft.com/office/drawing/2014/main" id="{B62A59D5-1C20-5780-5202-0E98D7099319}"/>
              </a:ext>
            </a:extLst>
          </p:cNvPr>
          <p:cNvSpPr/>
          <p:nvPr/>
        </p:nvSpPr>
        <p:spPr>
          <a:xfrm>
            <a:off x="2878667" y="2165490"/>
            <a:ext cx="1824966" cy="64799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j-ea"/>
                <a:ea typeface="+mj-ea"/>
              </a:rPr>
              <a:t>Projection</a:t>
            </a:r>
            <a:r>
              <a:rPr kumimoji="1" lang="zh-CN" altLang="en-US" dirty="0">
                <a:solidFill>
                  <a:schemeClr val="tx1"/>
                </a:solidFill>
                <a:latin typeface="+mj-ea"/>
                <a:ea typeface="+mj-ea"/>
              </a:rPr>
              <a:t> </a:t>
            </a:r>
            <a:r>
              <a:rPr kumimoji="1" lang="en-US" altLang="zh-CN" dirty="0">
                <a:solidFill>
                  <a:schemeClr val="tx1"/>
                </a:solidFill>
                <a:latin typeface="+mj-ea"/>
                <a:ea typeface="+mj-ea"/>
              </a:rPr>
              <a:t>Layer</a:t>
            </a:r>
            <a:endParaRPr kumimoji="1" lang="zh-CN" altLang="en-US" dirty="0">
              <a:solidFill>
                <a:schemeClr val="tx1"/>
              </a:solidFill>
              <a:latin typeface="+mj-ea"/>
              <a:ea typeface="+mj-ea"/>
            </a:endParaRPr>
          </a:p>
        </p:txBody>
      </p:sp>
      <p:sp>
        <p:nvSpPr>
          <p:cNvPr id="10" name="上箭头 9">
            <a:extLst>
              <a:ext uri="{FF2B5EF4-FFF2-40B4-BE49-F238E27FC236}">
                <a16:creationId xmlns:a16="http://schemas.microsoft.com/office/drawing/2014/main" id="{7397292F-2148-C900-3C12-84E55140F969}"/>
              </a:ext>
            </a:extLst>
          </p:cNvPr>
          <p:cNvSpPr/>
          <p:nvPr/>
        </p:nvSpPr>
        <p:spPr>
          <a:xfrm>
            <a:off x="3452484" y="3178493"/>
            <a:ext cx="308633" cy="47735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上箭头 10">
            <a:extLst>
              <a:ext uri="{FF2B5EF4-FFF2-40B4-BE49-F238E27FC236}">
                <a16:creationId xmlns:a16="http://schemas.microsoft.com/office/drawing/2014/main" id="{5EABB2A0-1A62-76A8-DE7A-2B25D22B5A16}"/>
              </a:ext>
            </a:extLst>
          </p:cNvPr>
          <p:cNvSpPr/>
          <p:nvPr/>
        </p:nvSpPr>
        <p:spPr>
          <a:xfrm>
            <a:off x="3452484" y="1573431"/>
            <a:ext cx="308633" cy="47735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上箭头 11">
            <a:extLst>
              <a:ext uri="{FF2B5EF4-FFF2-40B4-BE49-F238E27FC236}">
                <a16:creationId xmlns:a16="http://schemas.microsoft.com/office/drawing/2014/main" id="{0E681C80-D52D-FB4A-CB3B-C8263D61663C}"/>
              </a:ext>
            </a:extLst>
          </p:cNvPr>
          <p:cNvSpPr/>
          <p:nvPr/>
        </p:nvSpPr>
        <p:spPr>
          <a:xfrm rot="5400000">
            <a:off x="5549081" y="977379"/>
            <a:ext cx="308633" cy="47735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7795CDC-1882-557F-E72E-995FC0DFACB7}"/>
              </a:ext>
            </a:extLst>
          </p:cNvPr>
          <p:cNvSpPr txBox="1"/>
          <p:nvPr/>
        </p:nvSpPr>
        <p:spPr>
          <a:xfrm>
            <a:off x="5984735" y="954446"/>
            <a:ext cx="3176518" cy="523220"/>
          </a:xfrm>
          <a:prstGeom prst="rect">
            <a:avLst/>
          </a:prstGeom>
          <a:noFill/>
        </p:spPr>
        <p:txBody>
          <a:bodyPr wrap="square">
            <a:spAutoFit/>
          </a:bodyPr>
          <a:lstStyle/>
          <a:p>
            <a:r>
              <a:rPr kumimoji="1" lang="en-US" altLang="zh-CN" sz="2800" dirty="0">
                <a:latin typeface="+mj-ea"/>
                <a:ea typeface="+mj-ea"/>
              </a:rPr>
              <a:t>Response</a:t>
            </a:r>
            <a:r>
              <a:rPr kumimoji="1" lang="zh-CN" altLang="en-US" sz="2800" dirty="0">
                <a:latin typeface="+mj-ea"/>
                <a:ea typeface="+mj-ea"/>
              </a:rPr>
              <a:t> </a:t>
            </a:r>
            <a:r>
              <a:rPr kumimoji="1" lang="en-US" altLang="zh-CN" sz="2800" dirty="0">
                <a:latin typeface="+mj-ea"/>
                <a:ea typeface="+mj-ea"/>
              </a:rPr>
              <a:t>Text</a:t>
            </a:r>
            <a:r>
              <a:rPr kumimoji="1" lang="zh-CN" altLang="en-US" sz="2800" dirty="0">
                <a:latin typeface="+mj-ea"/>
                <a:ea typeface="+mj-ea"/>
              </a:rPr>
              <a:t> </a:t>
            </a:r>
            <a:endParaRPr lang="zh-CN" altLang="en-US" dirty="0"/>
          </a:p>
        </p:txBody>
      </p:sp>
      <p:sp>
        <p:nvSpPr>
          <p:cNvPr id="16" name="文本框 15">
            <a:extLst>
              <a:ext uri="{FF2B5EF4-FFF2-40B4-BE49-F238E27FC236}">
                <a16:creationId xmlns:a16="http://schemas.microsoft.com/office/drawing/2014/main" id="{296395BC-292B-1B2B-3D9A-53250A786760}"/>
              </a:ext>
            </a:extLst>
          </p:cNvPr>
          <p:cNvSpPr txBox="1"/>
          <p:nvPr/>
        </p:nvSpPr>
        <p:spPr>
          <a:xfrm>
            <a:off x="5384206" y="3078839"/>
            <a:ext cx="6116128" cy="369332"/>
          </a:xfrm>
          <a:prstGeom prst="rect">
            <a:avLst/>
          </a:prstGeom>
          <a:noFill/>
        </p:spPr>
        <p:txBody>
          <a:bodyPr wrap="square">
            <a:spAutoFit/>
          </a:bodyPr>
          <a:lstStyle/>
          <a:p>
            <a:r>
              <a:rPr lang="zh-CN" altLang="en-US" dirty="0"/>
              <a:t>IMU和Text对比学习 训练IMU Encoder</a:t>
            </a:r>
          </a:p>
        </p:txBody>
      </p:sp>
      <p:sp>
        <p:nvSpPr>
          <p:cNvPr id="17" name="文本框 16">
            <a:extLst>
              <a:ext uri="{FF2B5EF4-FFF2-40B4-BE49-F238E27FC236}">
                <a16:creationId xmlns:a16="http://schemas.microsoft.com/office/drawing/2014/main" id="{24D7E09C-E33A-A259-4267-D1F388EE3A81}"/>
              </a:ext>
            </a:extLst>
          </p:cNvPr>
          <p:cNvSpPr txBox="1"/>
          <p:nvPr/>
        </p:nvSpPr>
        <p:spPr>
          <a:xfrm>
            <a:off x="5398031" y="3631979"/>
            <a:ext cx="6116128" cy="369332"/>
          </a:xfrm>
          <a:prstGeom prst="rect">
            <a:avLst/>
          </a:prstGeom>
          <a:noFill/>
        </p:spPr>
        <p:txBody>
          <a:bodyPr wrap="square">
            <a:spAutoFit/>
          </a:bodyPr>
          <a:lstStyle/>
          <a:p>
            <a:r>
              <a:rPr lang="zh-CN" altLang="en-US" dirty="0"/>
              <a:t>训练 </a:t>
            </a:r>
            <a:r>
              <a:rPr lang="en" altLang="zh-CN" dirty="0"/>
              <a:t>Projection Layer</a:t>
            </a:r>
            <a:endParaRPr lang="zh-CN" altLang="en-US" dirty="0"/>
          </a:p>
        </p:txBody>
      </p:sp>
      <p:sp>
        <p:nvSpPr>
          <p:cNvPr id="18" name="椭圆 17">
            <a:extLst>
              <a:ext uri="{FF2B5EF4-FFF2-40B4-BE49-F238E27FC236}">
                <a16:creationId xmlns:a16="http://schemas.microsoft.com/office/drawing/2014/main" id="{54E58717-B4CD-EB0C-0221-70D9537ED0F0}"/>
              </a:ext>
            </a:extLst>
          </p:cNvPr>
          <p:cNvSpPr/>
          <p:nvPr/>
        </p:nvSpPr>
        <p:spPr>
          <a:xfrm>
            <a:off x="4938583" y="3044155"/>
            <a:ext cx="475978"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9" name="椭圆 18">
            <a:extLst>
              <a:ext uri="{FF2B5EF4-FFF2-40B4-BE49-F238E27FC236}">
                <a16:creationId xmlns:a16="http://schemas.microsoft.com/office/drawing/2014/main" id="{72BAC39A-C10F-EAB2-5C52-E24E9EBC3627}"/>
              </a:ext>
            </a:extLst>
          </p:cNvPr>
          <p:cNvSpPr/>
          <p:nvPr/>
        </p:nvSpPr>
        <p:spPr>
          <a:xfrm>
            <a:off x="4938583" y="3597295"/>
            <a:ext cx="488745"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20" name="椭圆 19">
            <a:extLst>
              <a:ext uri="{FF2B5EF4-FFF2-40B4-BE49-F238E27FC236}">
                <a16:creationId xmlns:a16="http://schemas.microsoft.com/office/drawing/2014/main" id="{8A6BE911-4CFC-7468-FA90-1B626CE5970E}"/>
              </a:ext>
            </a:extLst>
          </p:cNvPr>
          <p:cNvSpPr/>
          <p:nvPr/>
        </p:nvSpPr>
        <p:spPr>
          <a:xfrm>
            <a:off x="4938583" y="4219803"/>
            <a:ext cx="488745"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21" name="文本框 20">
            <a:extLst>
              <a:ext uri="{FF2B5EF4-FFF2-40B4-BE49-F238E27FC236}">
                <a16:creationId xmlns:a16="http://schemas.microsoft.com/office/drawing/2014/main" id="{BA927138-D478-0924-B5EE-A88102D86C26}"/>
              </a:ext>
            </a:extLst>
          </p:cNvPr>
          <p:cNvSpPr txBox="1"/>
          <p:nvPr/>
        </p:nvSpPr>
        <p:spPr>
          <a:xfrm>
            <a:off x="5414561" y="4264423"/>
            <a:ext cx="6116128" cy="369332"/>
          </a:xfrm>
          <a:prstGeom prst="rect">
            <a:avLst/>
          </a:prstGeom>
          <a:noFill/>
        </p:spPr>
        <p:txBody>
          <a:bodyPr wrap="square">
            <a:spAutoFit/>
          </a:bodyPr>
          <a:lstStyle/>
          <a:p>
            <a:r>
              <a:rPr lang="en-US" altLang="zh-CN" dirty="0"/>
              <a:t>Lora</a:t>
            </a:r>
            <a:r>
              <a:rPr lang="zh-CN" altLang="en-US" dirty="0"/>
              <a:t>微调</a:t>
            </a:r>
            <a:r>
              <a:rPr lang="en-US" altLang="zh-CN" dirty="0"/>
              <a:t>LLM</a:t>
            </a:r>
            <a:endParaRPr lang="zh-CN" altLang="en-US" dirty="0"/>
          </a:p>
        </p:txBody>
      </p:sp>
      <p:sp>
        <p:nvSpPr>
          <p:cNvPr id="22" name="椭圆 21">
            <a:extLst>
              <a:ext uri="{FF2B5EF4-FFF2-40B4-BE49-F238E27FC236}">
                <a16:creationId xmlns:a16="http://schemas.microsoft.com/office/drawing/2014/main" id="{D66DE2A3-B52C-980B-3590-3F36C139A0DB}"/>
              </a:ext>
            </a:extLst>
          </p:cNvPr>
          <p:cNvSpPr/>
          <p:nvPr/>
        </p:nvSpPr>
        <p:spPr>
          <a:xfrm>
            <a:off x="2199608" y="3840472"/>
            <a:ext cx="475978"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3" name="椭圆 22">
            <a:extLst>
              <a:ext uri="{FF2B5EF4-FFF2-40B4-BE49-F238E27FC236}">
                <a16:creationId xmlns:a16="http://schemas.microsoft.com/office/drawing/2014/main" id="{A749E240-784A-8212-26E4-535908A7D46C}"/>
              </a:ext>
            </a:extLst>
          </p:cNvPr>
          <p:cNvSpPr/>
          <p:nvPr/>
        </p:nvSpPr>
        <p:spPr>
          <a:xfrm>
            <a:off x="4265385" y="2386590"/>
            <a:ext cx="488745"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24" name="椭圆 23">
            <a:extLst>
              <a:ext uri="{FF2B5EF4-FFF2-40B4-BE49-F238E27FC236}">
                <a16:creationId xmlns:a16="http://schemas.microsoft.com/office/drawing/2014/main" id="{51833111-4168-C318-1220-8CFECDD155EF}"/>
              </a:ext>
            </a:extLst>
          </p:cNvPr>
          <p:cNvSpPr/>
          <p:nvPr/>
        </p:nvSpPr>
        <p:spPr>
          <a:xfrm>
            <a:off x="2704104" y="494224"/>
            <a:ext cx="488745" cy="43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25" name="圆角矩形 24">
            <a:extLst>
              <a:ext uri="{FF2B5EF4-FFF2-40B4-BE49-F238E27FC236}">
                <a16:creationId xmlns:a16="http://schemas.microsoft.com/office/drawing/2014/main" id="{E3790534-F48A-1CC1-E581-58F2D8471893}"/>
              </a:ext>
            </a:extLst>
          </p:cNvPr>
          <p:cNvSpPr/>
          <p:nvPr/>
        </p:nvSpPr>
        <p:spPr>
          <a:xfrm>
            <a:off x="2584412" y="919864"/>
            <a:ext cx="728131" cy="45051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j-ea"/>
                <a:ea typeface="+mj-ea"/>
              </a:rPr>
              <a:t>Lora</a:t>
            </a:r>
            <a:endParaRPr kumimoji="1" lang="zh-CN" altLang="en-US" dirty="0">
              <a:solidFill>
                <a:schemeClr val="tx1"/>
              </a:solidFill>
              <a:latin typeface="+mj-ea"/>
              <a:ea typeface="+mj-ea"/>
            </a:endParaRPr>
          </a:p>
        </p:txBody>
      </p:sp>
    </p:spTree>
    <p:extLst>
      <p:ext uri="{BB962C8B-B14F-4D97-AF65-F5344CB8AC3E}">
        <p14:creationId xmlns:p14="http://schemas.microsoft.com/office/powerpoint/2010/main" val="3060180590"/>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6F107-DECE-CF46-FA7F-FD318BC3A011}"/>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981EC610-46D0-83B8-E971-F9841BA8E0F0}"/>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2432E942-19F0-B8A1-76D4-DD5B604072AA}"/>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精度版</a:t>
            </a:r>
            <a:endParaRPr lang="zh-CN" altLang="en" sz="2400" b="1" i="0" dirty="0">
              <a:solidFill>
                <a:srgbClr val="003F87"/>
              </a:solidFill>
              <a:effectLst/>
              <a:highlight>
                <a:srgbClr val="FFFFFF"/>
              </a:highlight>
              <a:latin typeface="+mj-ea"/>
              <a:ea typeface="+mj-ea"/>
            </a:endParaRPr>
          </a:p>
        </p:txBody>
      </p:sp>
      <p:pic>
        <p:nvPicPr>
          <p:cNvPr id="4" name="图片 3">
            <a:extLst>
              <a:ext uri="{FF2B5EF4-FFF2-40B4-BE49-F238E27FC236}">
                <a16:creationId xmlns:a16="http://schemas.microsoft.com/office/drawing/2014/main" id="{2A4F9B13-6693-A509-3B71-512035E53D3D}"/>
              </a:ext>
            </a:extLst>
          </p:cNvPr>
          <p:cNvPicPr>
            <a:picLocks noChangeAspect="1"/>
          </p:cNvPicPr>
          <p:nvPr/>
        </p:nvPicPr>
        <p:blipFill>
          <a:blip r:embed="rId3"/>
          <a:stretch>
            <a:fillRect/>
          </a:stretch>
        </p:blipFill>
        <p:spPr>
          <a:xfrm>
            <a:off x="968609" y="787864"/>
            <a:ext cx="7128436" cy="3564218"/>
          </a:xfrm>
          <a:prstGeom prst="rect">
            <a:avLst/>
          </a:prstGeom>
        </p:spPr>
      </p:pic>
      <p:pic>
        <p:nvPicPr>
          <p:cNvPr id="5" name="图片 4">
            <a:extLst>
              <a:ext uri="{FF2B5EF4-FFF2-40B4-BE49-F238E27FC236}">
                <a16:creationId xmlns:a16="http://schemas.microsoft.com/office/drawing/2014/main" id="{22EDABB6-F0CF-DCC4-5261-666D6493BF73}"/>
              </a:ext>
            </a:extLst>
          </p:cNvPr>
          <p:cNvPicPr>
            <a:picLocks noChangeAspect="1"/>
          </p:cNvPicPr>
          <p:nvPr/>
        </p:nvPicPr>
        <p:blipFill>
          <a:blip r:embed="rId4"/>
          <a:stretch>
            <a:fillRect/>
          </a:stretch>
        </p:blipFill>
        <p:spPr>
          <a:xfrm>
            <a:off x="1445233" y="4352082"/>
            <a:ext cx="7035800" cy="1917700"/>
          </a:xfrm>
          <a:prstGeom prst="rect">
            <a:avLst/>
          </a:prstGeom>
        </p:spPr>
      </p:pic>
      <p:pic>
        <p:nvPicPr>
          <p:cNvPr id="3" name="图片 2">
            <a:extLst>
              <a:ext uri="{FF2B5EF4-FFF2-40B4-BE49-F238E27FC236}">
                <a16:creationId xmlns:a16="http://schemas.microsoft.com/office/drawing/2014/main" id="{3E313826-E522-2C4D-2390-54175C4C2D62}"/>
              </a:ext>
            </a:extLst>
          </p:cNvPr>
          <p:cNvPicPr>
            <a:picLocks noChangeAspect="1"/>
          </p:cNvPicPr>
          <p:nvPr/>
        </p:nvPicPr>
        <p:blipFill>
          <a:blip r:embed="rId5"/>
          <a:stretch>
            <a:fillRect/>
          </a:stretch>
        </p:blipFill>
        <p:spPr>
          <a:xfrm>
            <a:off x="1461066" y="3414156"/>
            <a:ext cx="139700" cy="190500"/>
          </a:xfrm>
          <a:prstGeom prst="rect">
            <a:avLst/>
          </a:prstGeom>
        </p:spPr>
      </p:pic>
      <p:pic>
        <p:nvPicPr>
          <p:cNvPr id="8" name="图片 7">
            <a:extLst>
              <a:ext uri="{FF2B5EF4-FFF2-40B4-BE49-F238E27FC236}">
                <a16:creationId xmlns:a16="http://schemas.microsoft.com/office/drawing/2014/main" id="{552830DD-E790-5FC9-7100-1652F12B9314}"/>
              </a:ext>
            </a:extLst>
          </p:cNvPr>
          <p:cNvPicPr>
            <a:picLocks noChangeAspect="1"/>
          </p:cNvPicPr>
          <p:nvPr/>
        </p:nvPicPr>
        <p:blipFill>
          <a:blip r:embed="rId5"/>
          <a:stretch>
            <a:fillRect/>
          </a:stretch>
        </p:blipFill>
        <p:spPr>
          <a:xfrm>
            <a:off x="1953523" y="3217718"/>
            <a:ext cx="139700" cy="190500"/>
          </a:xfrm>
          <a:prstGeom prst="rect">
            <a:avLst/>
          </a:prstGeom>
        </p:spPr>
      </p:pic>
      <p:pic>
        <p:nvPicPr>
          <p:cNvPr id="9" name="图片 8">
            <a:extLst>
              <a:ext uri="{FF2B5EF4-FFF2-40B4-BE49-F238E27FC236}">
                <a16:creationId xmlns:a16="http://schemas.microsoft.com/office/drawing/2014/main" id="{A9F63035-AD63-77C6-A80E-D6B46CA8676E}"/>
              </a:ext>
            </a:extLst>
          </p:cNvPr>
          <p:cNvPicPr>
            <a:picLocks noChangeAspect="1"/>
          </p:cNvPicPr>
          <p:nvPr/>
        </p:nvPicPr>
        <p:blipFill>
          <a:blip r:embed="rId5"/>
          <a:stretch>
            <a:fillRect/>
          </a:stretch>
        </p:blipFill>
        <p:spPr>
          <a:xfrm>
            <a:off x="3710462" y="1265405"/>
            <a:ext cx="139700" cy="190500"/>
          </a:xfrm>
          <a:prstGeom prst="rect">
            <a:avLst/>
          </a:prstGeom>
        </p:spPr>
      </p:pic>
    </p:spTree>
    <p:extLst>
      <p:ext uri="{BB962C8B-B14F-4D97-AF65-F5344CB8AC3E}">
        <p14:creationId xmlns:p14="http://schemas.microsoft.com/office/powerpoint/2010/main" val="3693789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E02C9-4EB5-6BBD-0A85-20143F25994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C4A01E85-90B0-A6BA-8F07-EF307A29EA35}"/>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77F15706-7379-FE0D-CCBA-BEE66A03D022}"/>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cxnSp>
        <p:nvCxnSpPr>
          <p:cNvPr id="3" name="直线箭头连接符 2">
            <a:extLst>
              <a:ext uri="{FF2B5EF4-FFF2-40B4-BE49-F238E27FC236}">
                <a16:creationId xmlns:a16="http://schemas.microsoft.com/office/drawing/2014/main" id="{2C860916-6D3D-55E7-CD29-36B7F11623AA}"/>
              </a:ext>
            </a:extLst>
          </p:cNvPr>
          <p:cNvCxnSpPr>
            <a:cxnSpLocks/>
          </p:cNvCxnSpPr>
          <p:nvPr/>
        </p:nvCxnSpPr>
        <p:spPr>
          <a:xfrm>
            <a:off x="1637414" y="5146158"/>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B8FFD80A-AA02-A3D4-B57A-3DB1205A6F19}"/>
              </a:ext>
            </a:extLst>
          </p:cNvPr>
          <p:cNvCxnSpPr>
            <a:cxnSpLocks/>
          </p:cNvCxnSpPr>
          <p:nvPr/>
        </p:nvCxnSpPr>
        <p:spPr>
          <a:xfrm flipV="1">
            <a:off x="1658679" y="1697665"/>
            <a:ext cx="0" cy="344849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4F276BF-8C9B-71CD-B01B-B24859EEE135}"/>
              </a:ext>
            </a:extLst>
          </p:cNvPr>
          <p:cNvSpPr/>
          <p:nvPr/>
        </p:nvSpPr>
        <p:spPr>
          <a:xfrm>
            <a:off x="1658679" y="4593265"/>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5" name="矩形 14">
            <a:extLst>
              <a:ext uri="{FF2B5EF4-FFF2-40B4-BE49-F238E27FC236}">
                <a16:creationId xmlns:a16="http://schemas.microsoft.com/office/drawing/2014/main" id="{70F9A922-E3D6-8181-AC1C-0E7B7E8A6724}"/>
              </a:ext>
            </a:extLst>
          </p:cNvPr>
          <p:cNvSpPr/>
          <p:nvPr/>
        </p:nvSpPr>
        <p:spPr>
          <a:xfrm>
            <a:off x="1658679" y="4032781"/>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6" name="矩形 15">
            <a:extLst>
              <a:ext uri="{FF2B5EF4-FFF2-40B4-BE49-F238E27FC236}">
                <a16:creationId xmlns:a16="http://schemas.microsoft.com/office/drawing/2014/main" id="{62E3FA9D-08A8-80A6-66C2-302114112AEC}"/>
              </a:ext>
            </a:extLst>
          </p:cNvPr>
          <p:cNvSpPr/>
          <p:nvPr/>
        </p:nvSpPr>
        <p:spPr>
          <a:xfrm>
            <a:off x="1658679" y="347229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7" name="矩形 16">
            <a:extLst>
              <a:ext uri="{FF2B5EF4-FFF2-40B4-BE49-F238E27FC236}">
                <a16:creationId xmlns:a16="http://schemas.microsoft.com/office/drawing/2014/main" id="{E8A3F901-2D0C-2FA1-7D3D-11AF4B800541}"/>
              </a:ext>
            </a:extLst>
          </p:cNvPr>
          <p:cNvSpPr/>
          <p:nvPr/>
        </p:nvSpPr>
        <p:spPr>
          <a:xfrm>
            <a:off x="2573080" y="461471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6" name="矩形 25">
            <a:extLst>
              <a:ext uri="{FF2B5EF4-FFF2-40B4-BE49-F238E27FC236}">
                <a16:creationId xmlns:a16="http://schemas.microsoft.com/office/drawing/2014/main" id="{FE2D6005-1EE3-A1F0-6561-72501D51C06C}"/>
              </a:ext>
            </a:extLst>
          </p:cNvPr>
          <p:cNvSpPr/>
          <p:nvPr/>
        </p:nvSpPr>
        <p:spPr>
          <a:xfrm>
            <a:off x="2785730"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8" name="矩形 27">
            <a:extLst>
              <a:ext uri="{FF2B5EF4-FFF2-40B4-BE49-F238E27FC236}">
                <a16:creationId xmlns:a16="http://schemas.microsoft.com/office/drawing/2014/main" id="{53A2430D-4422-EA41-C6C4-925F845EE526}"/>
              </a:ext>
            </a:extLst>
          </p:cNvPr>
          <p:cNvSpPr/>
          <p:nvPr/>
        </p:nvSpPr>
        <p:spPr>
          <a:xfrm>
            <a:off x="2984846"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9" name="矩形 28">
            <a:extLst>
              <a:ext uri="{FF2B5EF4-FFF2-40B4-BE49-F238E27FC236}">
                <a16:creationId xmlns:a16="http://schemas.microsoft.com/office/drawing/2014/main" id="{D9A07151-3929-F43D-F8C4-FF9B36045F2B}"/>
              </a:ext>
            </a:extLst>
          </p:cNvPr>
          <p:cNvSpPr/>
          <p:nvPr/>
        </p:nvSpPr>
        <p:spPr>
          <a:xfrm>
            <a:off x="3203305" y="406182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0" name="矩形 29">
            <a:extLst>
              <a:ext uri="{FF2B5EF4-FFF2-40B4-BE49-F238E27FC236}">
                <a16:creationId xmlns:a16="http://schemas.microsoft.com/office/drawing/2014/main" id="{73D15C28-EFD6-5690-09AC-CCFC9DC3A206}"/>
              </a:ext>
            </a:extLst>
          </p:cNvPr>
          <p:cNvSpPr/>
          <p:nvPr/>
        </p:nvSpPr>
        <p:spPr>
          <a:xfrm>
            <a:off x="3415955"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1" name="矩形 30">
            <a:extLst>
              <a:ext uri="{FF2B5EF4-FFF2-40B4-BE49-F238E27FC236}">
                <a16:creationId xmlns:a16="http://schemas.microsoft.com/office/drawing/2014/main" id="{6C7CD9C9-3EED-D3C1-0903-A5010887C0F6}"/>
              </a:ext>
            </a:extLst>
          </p:cNvPr>
          <p:cNvSpPr/>
          <p:nvPr/>
        </p:nvSpPr>
        <p:spPr>
          <a:xfrm>
            <a:off x="3615071"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矩形 31">
            <a:extLst>
              <a:ext uri="{FF2B5EF4-FFF2-40B4-BE49-F238E27FC236}">
                <a16:creationId xmlns:a16="http://schemas.microsoft.com/office/drawing/2014/main" id="{DB120CCB-2042-9683-E8B9-F77B8F007DC3}"/>
              </a:ext>
            </a:extLst>
          </p:cNvPr>
          <p:cNvSpPr/>
          <p:nvPr/>
        </p:nvSpPr>
        <p:spPr>
          <a:xfrm>
            <a:off x="3847065" y="35089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3" name="矩形 32">
            <a:extLst>
              <a:ext uri="{FF2B5EF4-FFF2-40B4-BE49-F238E27FC236}">
                <a16:creationId xmlns:a16="http://schemas.microsoft.com/office/drawing/2014/main" id="{CE40ADAC-8BDC-B280-CCEC-06D222C3AF82}"/>
              </a:ext>
            </a:extLst>
          </p:cNvPr>
          <p:cNvSpPr/>
          <p:nvPr/>
        </p:nvSpPr>
        <p:spPr>
          <a:xfrm>
            <a:off x="4059715" y="350347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5" name="文本框 34">
            <a:extLst>
              <a:ext uri="{FF2B5EF4-FFF2-40B4-BE49-F238E27FC236}">
                <a16:creationId xmlns:a16="http://schemas.microsoft.com/office/drawing/2014/main" id="{2544D177-A795-7C08-D785-6EDCAFCFB24E}"/>
              </a:ext>
            </a:extLst>
          </p:cNvPr>
          <p:cNvSpPr txBox="1"/>
          <p:nvPr/>
        </p:nvSpPr>
        <p:spPr>
          <a:xfrm>
            <a:off x="1251688" y="4693042"/>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39" name="文本框 38">
            <a:extLst>
              <a:ext uri="{FF2B5EF4-FFF2-40B4-BE49-F238E27FC236}">
                <a16:creationId xmlns:a16="http://schemas.microsoft.com/office/drawing/2014/main" id="{E6FC53F0-38A5-7243-13AF-9C1D4D15FCCE}"/>
              </a:ext>
            </a:extLst>
          </p:cNvPr>
          <p:cNvSpPr txBox="1"/>
          <p:nvPr/>
        </p:nvSpPr>
        <p:spPr>
          <a:xfrm>
            <a:off x="1212516" y="4124561"/>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40" name="文本框 39">
            <a:extLst>
              <a:ext uri="{FF2B5EF4-FFF2-40B4-BE49-F238E27FC236}">
                <a16:creationId xmlns:a16="http://schemas.microsoft.com/office/drawing/2014/main" id="{50B9A88D-9D13-DF30-FB00-2F961F5393EB}"/>
              </a:ext>
            </a:extLst>
          </p:cNvPr>
          <p:cNvSpPr txBox="1"/>
          <p:nvPr/>
        </p:nvSpPr>
        <p:spPr>
          <a:xfrm>
            <a:off x="1222551" y="3580573"/>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41" name="乘 40">
            <a:extLst>
              <a:ext uri="{FF2B5EF4-FFF2-40B4-BE49-F238E27FC236}">
                <a16:creationId xmlns:a16="http://schemas.microsoft.com/office/drawing/2014/main" id="{E689EA6B-E8EC-25DC-1D8B-0B5C2C1B35B8}"/>
              </a:ext>
            </a:extLst>
          </p:cNvPr>
          <p:cNvSpPr/>
          <p:nvPr/>
        </p:nvSpPr>
        <p:spPr>
          <a:xfrm>
            <a:off x="478404" y="3229782"/>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758229D6-3F6B-F7BF-E4C4-1BA2903F6F2A}"/>
              </a:ext>
            </a:extLst>
          </p:cNvPr>
          <p:cNvCxnSpPr/>
          <p:nvPr/>
        </p:nvCxnSpPr>
        <p:spPr>
          <a:xfrm>
            <a:off x="4272365" y="2479964"/>
            <a:ext cx="0" cy="2682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A0C156C2-693A-29C4-8051-9545B13489EB}"/>
              </a:ext>
            </a:extLst>
          </p:cNvPr>
          <p:cNvSpPr txBox="1"/>
          <p:nvPr/>
        </p:nvSpPr>
        <p:spPr>
          <a:xfrm>
            <a:off x="4018484" y="5224905"/>
            <a:ext cx="441146" cy="369332"/>
          </a:xfrm>
          <a:prstGeom prst="rect">
            <a:avLst/>
          </a:prstGeom>
          <a:noFill/>
        </p:spPr>
        <p:txBody>
          <a:bodyPr wrap="none" rtlCol="0">
            <a:spAutoFit/>
          </a:bodyPr>
          <a:lstStyle/>
          <a:p>
            <a:r>
              <a:rPr kumimoji="1" lang="en-US" altLang="zh-CN" dirty="0"/>
              <a:t>T0</a:t>
            </a:r>
            <a:endParaRPr kumimoji="1" lang="zh-CN" altLang="en-US" dirty="0"/>
          </a:p>
        </p:txBody>
      </p:sp>
      <p:sp>
        <p:nvSpPr>
          <p:cNvPr id="46" name="矩形 45">
            <a:extLst>
              <a:ext uri="{FF2B5EF4-FFF2-40B4-BE49-F238E27FC236}">
                <a16:creationId xmlns:a16="http://schemas.microsoft.com/office/drawing/2014/main" id="{EE0C9F7A-8869-5C20-B5D7-E97B20603F11}"/>
              </a:ext>
            </a:extLst>
          </p:cNvPr>
          <p:cNvSpPr/>
          <p:nvPr/>
        </p:nvSpPr>
        <p:spPr>
          <a:xfrm>
            <a:off x="4274727" y="2908688"/>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47" name="矩形 46">
            <a:extLst>
              <a:ext uri="{FF2B5EF4-FFF2-40B4-BE49-F238E27FC236}">
                <a16:creationId xmlns:a16="http://schemas.microsoft.com/office/drawing/2014/main" id="{AFB559E2-8DCB-D814-E388-C49FDBF0B052}"/>
              </a:ext>
            </a:extLst>
          </p:cNvPr>
          <p:cNvSpPr/>
          <p:nvPr/>
        </p:nvSpPr>
        <p:spPr>
          <a:xfrm>
            <a:off x="5196276" y="290518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48" name="直线连接符 47">
            <a:extLst>
              <a:ext uri="{FF2B5EF4-FFF2-40B4-BE49-F238E27FC236}">
                <a16:creationId xmlns:a16="http://schemas.microsoft.com/office/drawing/2014/main" id="{9AC4775A-FE99-20C5-4004-A45838FE4203}"/>
              </a:ext>
            </a:extLst>
          </p:cNvPr>
          <p:cNvCxnSpPr/>
          <p:nvPr/>
        </p:nvCxnSpPr>
        <p:spPr>
          <a:xfrm>
            <a:off x="5432172" y="2484828"/>
            <a:ext cx="0" cy="2682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FA8D1AD-02B1-246F-074A-D6C861EE7136}"/>
              </a:ext>
            </a:extLst>
          </p:cNvPr>
          <p:cNvSpPr txBox="1"/>
          <p:nvPr/>
        </p:nvSpPr>
        <p:spPr>
          <a:xfrm>
            <a:off x="1219971" y="3051048"/>
            <a:ext cx="486030" cy="369332"/>
          </a:xfrm>
          <a:prstGeom prst="rect">
            <a:avLst/>
          </a:prstGeom>
          <a:noFill/>
        </p:spPr>
        <p:txBody>
          <a:bodyPr wrap="none" rtlCol="0">
            <a:spAutoFit/>
          </a:bodyPr>
          <a:lstStyle/>
          <a:p>
            <a:r>
              <a:rPr kumimoji="1" lang="en-US" altLang="zh-CN" dirty="0"/>
              <a:t>D4</a:t>
            </a:r>
            <a:endParaRPr kumimoji="1" lang="zh-CN" altLang="en-US" dirty="0"/>
          </a:p>
        </p:txBody>
      </p:sp>
    </p:spTree>
    <p:extLst>
      <p:ext uri="{BB962C8B-B14F-4D97-AF65-F5344CB8AC3E}">
        <p14:creationId xmlns:p14="http://schemas.microsoft.com/office/powerpoint/2010/main" val="9730553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28944-F745-4610-86AB-E07BB8DFC0CA}"/>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FCD5E5D7-5448-CC79-8BA8-FAD180A46FA7}"/>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5AAC9DD2-D518-2A48-5845-32F10EF6E79D}"/>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cxnSp>
        <p:nvCxnSpPr>
          <p:cNvPr id="3" name="直线箭头连接符 2">
            <a:extLst>
              <a:ext uri="{FF2B5EF4-FFF2-40B4-BE49-F238E27FC236}">
                <a16:creationId xmlns:a16="http://schemas.microsoft.com/office/drawing/2014/main" id="{8E737382-48CD-8BE1-B45C-59F27B3BF751}"/>
              </a:ext>
            </a:extLst>
          </p:cNvPr>
          <p:cNvCxnSpPr>
            <a:cxnSpLocks/>
          </p:cNvCxnSpPr>
          <p:nvPr/>
        </p:nvCxnSpPr>
        <p:spPr>
          <a:xfrm>
            <a:off x="1637414" y="5146158"/>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E8C36A0C-B64C-246B-B2EF-0EB94EE43D90}"/>
              </a:ext>
            </a:extLst>
          </p:cNvPr>
          <p:cNvCxnSpPr>
            <a:cxnSpLocks/>
          </p:cNvCxnSpPr>
          <p:nvPr/>
        </p:nvCxnSpPr>
        <p:spPr>
          <a:xfrm flipV="1">
            <a:off x="1658679" y="793376"/>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52E1D73C-8A22-A75B-E62D-093FA0306BD6}"/>
              </a:ext>
            </a:extLst>
          </p:cNvPr>
          <p:cNvSpPr/>
          <p:nvPr/>
        </p:nvSpPr>
        <p:spPr>
          <a:xfrm>
            <a:off x="1658679" y="4593265"/>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5" name="矩形 14">
            <a:extLst>
              <a:ext uri="{FF2B5EF4-FFF2-40B4-BE49-F238E27FC236}">
                <a16:creationId xmlns:a16="http://schemas.microsoft.com/office/drawing/2014/main" id="{CBB7B386-BF62-B1FE-C571-3C57EAA61D98}"/>
              </a:ext>
            </a:extLst>
          </p:cNvPr>
          <p:cNvSpPr/>
          <p:nvPr/>
        </p:nvSpPr>
        <p:spPr>
          <a:xfrm>
            <a:off x="1658679" y="4032781"/>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6" name="矩形 15">
            <a:extLst>
              <a:ext uri="{FF2B5EF4-FFF2-40B4-BE49-F238E27FC236}">
                <a16:creationId xmlns:a16="http://schemas.microsoft.com/office/drawing/2014/main" id="{0E0CA5C3-2E00-69A4-2FEA-856452F89A70}"/>
              </a:ext>
            </a:extLst>
          </p:cNvPr>
          <p:cNvSpPr/>
          <p:nvPr/>
        </p:nvSpPr>
        <p:spPr>
          <a:xfrm>
            <a:off x="1658679" y="347229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7" name="矩形 16">
            <a:extLst>
              <a:ext uri="{FF2B5EF4-FFF2-40B4-BE49-F238E27FC236}">
                <a16:creationId xmlns:a16="http://schemas.microsoft.com/office/drawing/2014/main" id="{8C34E18D-6F7E-4936-99E6-FC59B54F714A}"/>
              </a:ext>
            </a:extLst>
          </p:cNvPr>
          <p:cNvSpPr/>
          <p:nvPr/>
        </p:nvSpPr>
        <p:spPr>
          <a:xfrm>
            <a:off x="2573080" y="461471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6" name="矩形 25">
            <a:extLst>
              <a:ext uri="{FF2B5EF4-FFF2-40B4-BE49-F238E27FC236}">
                <a16:creationId xmlns:a16="http://schemas.microsoft.com/office/drawing/2014/main" id="{1BDA5533-2966-322B-BF3C-8BFC5B677A8A}"/>
              </a:ext>
            </a:extLst>
          </p:cNvPr>
          <p:cNvSpPr/>
          <p:nvPr/>
        </p:nvSpPr>
        <p:spPr>
          <a:xfrm>
            <a:off x="2785730"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8" name="矩形 27">
            <a:extLst>
              <a:ext uri="{FF2B5EF4-FFF2-40B4-BE49-F238E27FC236}">
                <a16:creationId xmlns:a16="http://schemas.microsoft.com/office/drawing/2014/main" id="{DB2C0C9A-57C6-1D21-64CA-D5DC57803F9C}"/>
              </a:ext>
            </a:extLst>
          </p:cNvPr>
          <p:cNvSpPr/>
          <p:nvPr/>
        </p:nvSpPr>
        <p:spPr>
          <a:xfrm>
            <a:off x="2984846"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9" name="矩形 28">
            <a:extLst>
              <a:ext uri="{FF2B5EF4-FFF2-40B4-BE49-F238E27FC236}">
                <a16:creationId xmlns:a16="http://schemas.microsoft.com/office/drawing/2014/main" id="{7A94EB1E-E7B9-5C94-3709-95EEFFCE2DE2}"/>
              </a:ext>
            </a:extLst>
          </p:cNvPr>
          <p:cNvSpPr/>
          <p:nvPr/>
        </p:nvSpPr>
        <p:spPr>
          <a:xfrm>
            <a:off x="3203305" y="406182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0" name="矩形 29">
            <a:extLst>
              <a:ext uri="{FF2B5EF4-FFF2-40B4-BE49-F238E27FC236}">
                <a16:creationId xmlns:a16="http://schemas.microsoft.com/office/drawing/2014/main" id="{F73CC7AE-D126-64E6-30F1-B5D3F5433226}"/>
              </a:ext>
            </a:extLst>
          </p:cNvPr>
          <p:cNvSpPr/>
          <p:nvPr/>
        </p:nvSpPr>
        <p:spPr>
          <a:xfrm>
            <a:off x="3415955"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1" name="矩形 30">
            <a:extLst>
              <a:ext uri="{FF2B5EF4-FFF2-40B4-BE49-F238E27FC236}">
                <a16:creationId xmlns:a16="http://schemas.microsoft.com/office/drawing/2014/main" id="{A85F808C-AD7F-1D3A-390A-C5B08FD949D8}"/>
              </a:ext>
            </a:extLst>
          </p:cNvPr>
          <p:cNvSpPr/>
          <p:nvPr/>
        </p:nvSpPr>
        <p:spPr>
          <a:xfrm>
            <a:off x="3615071"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矩形 31">
            <a:extLst>
              <a:ext uri="{FF2B5EF4-FFF2-40B4-BE49-F238E27FC236}">
                <a16:creationId xmlns:a16="http://schemas.microsoft.com/office/drawing/2014/main" id="{178BA7F1-4A98-3C84-12FC-18665F616D59}"/>
              </a:ext>
            </a:extLst>
          </p:cNvPr>
          <p:cNvSpPr/>
          <p:nvPr/>
        </p:nvSpPr>
        <p:spPr>
          <a:xfrm>
            <a:off x="3847065" y="35089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3" name="矩形 32">
            <a:extLst>
              <a:ext uri="{FF2B5EF4-FFF2-40B4-BE49-F238E27FC236}">
                <a16:creationId xmlns:a16="http://schemas.microsoft.com/office/drawing/2014/main" id="{ADF7507F-2A9A-3C93-77E6-510A2A7EF52E}"/>
              </a:ext>
            </a:extLst>
          </p:cNvPr>
          <p:cNvSpPr/>
          <p:nvPr/>
        </p:nvSpPr>
        <p:spPr>
          <a:xfrm>
            <a:off x="4059715" y="350347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5" name="文本框 34">
            <a:extLst>
              <a:ext uri="{FF2B5EF4-FFF2-40B4-BE49-F238E27FC236}">
                <a16:creationId xmlns:a16="http://schemas.microsoft.com/office/drawing/2014/main" id="{B4475AD6-5419-355B-D6FA-B627A523A55D}"/>
              </a:ext>
            </a:extLst>
          </p:cNvPr>
          <p:cNvSpPr txBox="1"/>
          <p:nvPr/>
        </p:nvSpPr>
        <p:spPr>
          <a:xfrm>
            <a:off x="1251688" y="4693042"/>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39" name="文本框 38">
            <a:extLst>
              <a:ext uri="{FF2B5EF4-FFF2-40B4-BE49-F238E27FC236}">
                <a16:creationId xmlns:a16="http://schemas.microsoft.com/office/drawing/2014/main" id="{2156C4F3-8937-ADFB-DB29-BA5ABC1E1955}"/>
              </a:ext>
            </a:extLst>
          </p:cNvPr>
          <p:cNvSpPr txBox="1"/>
          <p:nvPr/>
        </p:nvSpPr>
        <p:spPr>
          <a:xfrm>
            <a:off x="1212516" y="4124561"/>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40" name="文本框 39">
            <a:extLst>
              <a:ext uri="{FF2B5EF4-FFF2-40B4-BE49-F238E27FC236}">
                <a16:creationId xmlns:a16="http://schemas.microsoft.com/office/drawing/2014/main" id="{8008029A-FE7D-E7DD-5C26-FED2D57FEC3F}"/>
              </a:ext>
            </a:extLst>
          </p:cNvPr>
          <p:cNvSpPr txBox="1"/>
          <p:nvPr/>
        </p:nvSpPr>
        <p:spPr>
          <a:xfrm>
            <a:off x="1222551" y="3580573"/>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41" name="乘 40">
            <a:extLst>
              <a:ext uri="{FF2B5EF4-FFF2-40B4-BE49-F238E27FC236}">
                <a16:creationId xmlns:a16="http://schemas.microsoft.com/office/drawing/2014/main" id="{C9649DE9-3B62-A5A4-7A58-EE33FA09F1A5}"/>
              </a:ext>
            </a:extLst>
          </p:cNvPr>
          <p:cNvSpPr/>
          <p:nvPr/>
        </p:nvSpPr>
        <p:spPr>
          <a:xfrm>
            <a:off x="478404" y="3229782"/>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C28CF1E7-2C77-910D-C353-C4FB933EA332}"/>
              </a:ext>
            </a:extLst>
          </p:cNvPr>
          <p:cNvCxnSpPr>
            <a:cxnSpLocks/>
          </p:cNvCxnSpPr>
          <p:nvPr/>
        </p:nvCxnSpPr>
        <p:spPr>
          <a:xfrm>
            <a:off x="4272365" y="1441342"/>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0D1B55C-D63F-293D-059B-4E07099AD889}"/>
              </a:ext>
            </a:extLst>
          </p:cNvPr>
          <p:cNvSpPr txBox="1"/>
          <p:nvPr/>
        </p:nvSpPr>
        <p:spPr>
          <a:xfrm>
            <a:off x="4018484" y="5224905"/>
            <a:ext cx="441146" cy="369332"/>
          </a:xfrm>
          <a:prstGeom prst="rect">
            <a:avLst/>
          </a:prstGeom>
          <a:noFill/>
        </p:spPr>
        <p:txBody>
          <a:bodyPr wrap="none" rtlCol="0">
            <a:spAutoFit/>
          </a:bodyPr>
          <a:lstStyle/>
          <a:p>
            <a:r>
              <a:rPr kumimoji="1" lang="en-US" altLang="zh-CN" dirty="0"/>
              <a:t>T0</a:t>
            </a:r>
            <a:endParaRPr kumimoji="1" lang="zh-CN" altLang="en-US" dirty="0"/>
          </a:p>
        </p:txBody>
      </p:sp>
      <p:sp>
        <p:nvSpPr>
          <p:cNvPr id="46" name="矩形 45">
            <a:extLst>
              <a:ext uri="{FF2B5EF4-FFF2-40B4-BE49-F238E27FC236}">
                <a16:creationId xmlns:a16="http://schemas.microsoft.com/office/drawing/2014/main" id="{3030575B-9C41-34AB-33FF-66E9F5615A17}"/>
              </a:ext>
            </a:extLst>
          </p:cNvPr>
          <p:cNvSpPr/>
          <p:nvPr/>
        </p:nvSpPr>
        <p:spPr>
          <a:xfrm>
            <a:off x="4274727" y="2908688"/>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47" name="矩形 46">
            <a:extLst>
              <a:ext uri="{FF2B5EF4-FFF2-40B4-BE49-F238E27FC236}">
                <a16:creationId xmlns:a16="http://schemas.microsoft.com/office/drawing/2014/main" id="{EC609204-02B3-B1DF-C17B-596C6D28CFD8}"/>
              </a:ext>
            </a:extLst>
          </p:cNvPr>
          <p:cNvSpPr/>
          <p:nvPr/>
        </p:nvSpPr>
        <p:spPr>
          <a:xfrm>
            <a:off x="4459629" y="2908545"/>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48" name="直线连接符 47">
            <a:extLst>
              <a:ext uri="{FF2B5EF4-FFF2-40B4-BE49-F238E27FC236}">
                <a16:creationId xmlns:a16="http://schemas.microsoft.com/office/drawing/2014/main" id="{2D825300-57A9-85D8-7F4F-F032815611E8}"/>
              </a:ext>
            </a:extLst>
          </p:cNvPr>
          <p:cNvCxnSpPr>
            <a:cxnSpLocks/>
          </p:cNvCxnSpPr>
          <p:nvPr/>
        </p:nvCxnSpPr>
        <p:spPr>
          <a:xfrm>
            <a:off x="5881623" y="1193369"/>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ADCA4F8E-9FA9-93B5-0F4D-C65540000517}"/>
              </a:ext>
            </a:extLst>
          </p:cNvPr>
          <p:cNvSpPr txBox="1"/>
          <p:nvPr/>
        </p:nvSpPr>
        <p:spPr>
          <a:xfrm>
            <a:off x="1219971" y="3051048"/>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 name="矩形 1">
            <a:extLst>
              <a:ext uri="{FF2B5EF4-FFF2-40B4-BE49-F238E27FC236}">
                <a16:creationId xmlns:a16="http://schemas.microsoft.com/office/drawing/2014/main" id="{20F8CCE1-EA19-A1F1-A8F4-1AFD637B1485}"/>
              </a:ext>
            </a:extLst>
          </p:cNvPr>
          <p:cNvSpPr/>
          <p:nvPr/>
        </p:nvSpPr>
        <p:spPr>
          <a:xfrm>
            <a:off x="4286619" y="2352000"/>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5" name="矩形 4">
            <a:extLst>
              <a:ext uri="{FF2B5EF4-FFF2-40B4-BE49-F238E27FC236}">
                <a16:creationId xmlns:a16="http://schemas.microsoft.com/office/drawing/2014/main" id="{5A661268-6B06-317D-067C-AFC9EE20756B}"/>
              </a:ext>
            </a:extLst>
          </p:cNvPr>
          <p:cNvSpPr/>
          <p:nvPr/>
        </p:nvSpPr>
        <p:spPr>
          <a:xfrm>
            <a:off x="4272365" y="1795999"/>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44DFC87E-BA19-718B-AED5-ACF065EBFC5F}"/>
              </a:ext>
            </a:extLst>
          </p:cNvPr>
          <p:cNvSpPr/>
          <p:nvPr/>
        </p:nvSpPr>
        <p:spPr>
          <a:xfrm flipH="1">
            <a:off x="4532112" y="2348892"/>
            <a:ext cx="258001"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0" name="矩形 9">
            <a:extLst>
              <a:ext uri="{FF2B5EF4-FFF2-40B4-BE49-F238E27FC236}">
                <a16:creationId xmlns:a16="http://schemas.microsoft.com/office/drawing/2014/main" id="{3795AD4B-1892-BB04-0282-20C8EF9857A1}"/>
              </a:ext>
            </a:extLst>
          </p:cNvPr>
          <p:cNvSpPr/>
          <p:nvPr/>
        </p:nvSpPr>
        <p:spPr>
          <a:xfrm flipH="1">
            <a:off x="4778221" y="1788497"/>
            <a:ext cx="35055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1" name="文本框 10">
            <a:extLst>
              <a:ext uri="{FF2B5EF4-FFF2-40B4-BE49-F238E27FC236}">
                <a16:creationId xmlns:a16="http://schemas.microsoft.com/office/drawing/2014/main" id="{BE97C87E-FE87-5BF0-462D-E559DEEAB961}"/>
              </a:ext>
            </a:extLst>
          </p:cNvPr>
          <p:cNvSpPr txBox="1"/>
          <p:nvPr/>
        </p:nvSpPr>
        <p:spPr>
          <a:xfrm>
            <a:off x="1248953" y="2536561"/>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12" name="文本框 11">
            <a:extLst>
              <a:ext uri="{FF2B5EF4-FFF2-40B4-BE49-F238E27FC236}">
                <a16:creationId xmlns:a16="http://schemas.microsoft.com/office/drawing/2014/main" id="{03844696-E1E5-275E-27C3-5811BBF6422C}"/>
              </a:ext>
            </a:extLst>
          </p:cNvPr>
          <p:cNvSpPr txBox="1"/>
          <p:nvPr/>
        </p:nvSpPr>
        <p:spPr>
          <a:xfrm>
            <a:off x="1228400" y="1987555"/>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21" name="矩形 20">
            <a:extLst>
              <a:ext uri="{FF2B5EF4-FFF2-40B4-BE49-F238E27FC236}">
                <a16:creationId xmlns:a16="http://schemas.microsoft.com/office/drawing/2014/main" id="{21173708-8714-888D-5BD2-2E1475477FA2}"/>
              </a:ext>
            </a:extLst>
          </p:cNvPr>
          <p:cNvSpPr/>
          <p:nvPr/>
        </p:nvSpPr>
        <p:spPr>
          <a:xfrm>
            <a:off x="4290830" y="4585606"/>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22" name="矩形 21">
            <a:extLst>
              <a:ext uri="{FF2B5EF4-FFF2-40B4-BE49-F238E27FC236}">
                <a16:creationId xmlns:a16="http://schemas.microsoft.com/office/drawing/2014/main" id="{730595B1-5721-B313-A2D3-2B5B8A124006}"/>
              </a:ext>
            </a:extLst>
          </p:cNvPr>
          <p:cNvSpPr/>
          <p:nvPr/>
        </p:nvSpPr>
        <p:spPr>
          <a:xfrm>
            <a:off x="4504359" y="404071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Tree>
    <p:extLst>
      <p:ext uri="{BB962C8B-B14F-4D97-AF65-F5344CB8AC3E}">
        <p14:creationId xmlns:p14="http://schemas.microsoft.com/office/powerpoint/2010/main" val="1767874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1AD36-0593-CDCF-B00F-E4EB8CA25587}"/>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3C667558-6A96-362E-F7E6-023B9C3587B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AA9A1C5A-F4D6-1D6F-9115-AA492C2C3CC1}"/>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精度版</a:t>
            </a:r>
            <a:endParaRPr lang="zh-CN" altLang="en" sz="2400" b="1" i="0" dirty="0">
              <a:solidFill>
                <a:srgbClr val="003F87"/>
              </a:solidFill>
              <a:effectLst/>
              <a:highlight>
                <a:srgbClr val="FFFFFF"/>
              </a:highlight>
              <a:latin typeface="+mj-ea"/>
              <a:ea typeface="+mj-ea"/>
            </a:endParaRPr>
          </a:p>
        </p:txBody>
      </p:sp>
      <p:sp>
        <p:nvSpPr>
          <p:cNvPr id="9" name="文本框 8">
            <a:extLst>
              <a:ext uri="{FF2B5EF4-FFF2-40B4-BE49-F238E27FC236}">
                <a16:creationId xmlns:a16="http://schemas.microsoft.com/office/drawing/2014/main" id="{8059D830-9FCD-2E21-EDC4-6A5BEF2131A1}"/>
              </a:ext>
            </a:extLst>
          </p:cNvPr>
          <p:cNvSpPr txBox="1"/>
          <p:nvPr/>
        </p:nvSpPr>
        <p:spPr>
          <a:xfrm>
            <a:off x="463924" y="898545"/>
            <a:ext cx="6145304" cy="400110"/>
          </a:xfrm>
          <a:prstGeom prst="rect">
            <a:avLst/>
          </a:prstGeom>
          <a:noFill/>
        </p:spPr>
        <p:txBody>
          <a:bodyPr wrap="square">
            <a:spAutoFit/>
          </a:bodyPr>
          <a:lstStyle/>
          <a:p>
            <a:r>
              <a:rPr lang="zh-CN" altLang="en-US" sz="2000" dirty="0">
                <a:effectLst/>
                <a:latin typeface="+mj-ea"/>
                <a:ea typeface="+mj-ea"/>
              </a:rPr>
              <a:t>假设设备</a:t>
            </a:r>
            <a:r>
              <a:rPr lang="en-US" altLang="zh-CN" sz="2000" dirty="0">
                <a:effectLst/>
                <a:latin typeface="+mj-ea"/>
                <a:ea typeface="+mj-ea"/>
              </a:rPr>
              <a:t>3</a:t>
            </a:r>
            <a:r>
              <a:rPr lang="zh-CN" altLang="en-US" sz="2000" dirty="0">
                <a:effectLst/>
                <a:latin typeface="+mj-ea"/>
                <a:ea typeface="+mj-ea"/>
              </a:rPr>
              <a:t>上模型大小为 </a:t>
            </a:r>
            <a:r>
              <a:rPr lang="en" altLang="zh-CN" sz="2000" dirty="0">
                <a:effectLst/>
                <a:latin typeface="+mj-ea"/>
                <a:ea typeface="+mj-ea"/>
              </a:rPr>
              <a:t>B</a:t>
            </a:r>
          </a:p>
        </p:txBody>
      </p:sp>
      <p:sp>
        <p:nvSpPr>
          <p:cNvPr id="11" name="文本框 10">
            <a:extLst>
              <a:ext uri="{FF2B5EF4-FFF2-40B4-BE49-F238E27FC236}">
                <a16:creationId xmlns:a16="http://schemas.microsoft.com/office/drawing/2014/main" id="{7CF62EC7-DBED-5F76-909C-3D9E72B3CFEE}"/>
              </a:ext>
            </a:extLst>
          </p:cNvPr>
          <p:cNvSpPr txBox="1"/>
          <p:nvPr/>
        </p:nvSpPr>
        <p:spPr>
          <a:xfrm>
            <a:off x="463924" y="1584604"/>
            <a:ext cx="6145304" cy="369332"/>
          </a:xfrm>
          <a:prstGeom prst="rect">
            <a:avLst/>
          </a:prstGeom>
          <a:noFill/>
        </p:spPr>
        <p:txBody>
          <a:bodyPr wrap="square">
            <a:spAutoFit/>
          </a:bodyPr>
          <a:lstStyle/>
          <a:p>
            <a:r>
              <a:rPr lang="zh-CN" altLang="en-US" dirty="0">
                <a:effectLst/>
                <a:latin typeface="+mj-ea"/>
                <a:ea typeface="+mj-ea"/>
              </a:rPr>
              <a:t>假设有</a:t>
            </a:r>
            <a:r>
              <a:rPr lang="en-US" altLang="zh-CN" dirty="0">
                <a:effectLst/>
                <a:latin typeface="+mj-ea"/>
                <a:ea typeface="+mj-ea"/>
              </a:rPr>
              <a:t>5</a:t>
            </a:r>
            <a:r>
              <a:rPr lang="zh-CN" altLang="en-US" dirty="0">
                <a:effectLst/>
                <a:latin typeface="+mj-ea"/>
                <a:ea typeface="+mj-ea"/>
              </a:rPr>
              <a:t>个</a:t>
            </a:r>
            <a:r>
              <a:rPr lang="zh-CN" altLang="en-US" dirty="0">
                <a:latin typeface="+mj-ea"/>
                <a:ea typeface="+mj-ea"/>
              </a:rPr>
              <a:t>新设备用于恢复设备</a:t>
            </a:r>
            <a:r>
              <a:rPr lang="en-US" altLang="zh-CN" dirty="0">
                <a:latin typeface="+mj-ea"/>
                <a:ea typeface="+mj-ea"/>
              </a:rPr>
              <a:t>3</a:t>
            </a:r>
            <a:endParaRPr lang="zh-CN" altLang="en-US" dirty="0">
              <a:effectLst/>
              <a:latin typeface="+mj-ea"/>
              <a:ea typeface="+mj-ea"/>
            </a:endParaRPr>
          </a:p>
        </p:txBody>
      </p:sp>
      <p:sp>
        <p:nvSpPr>
          <p:cNvPr id="12" name="文本框 11">
            <a:extLst>
              <a:ext uri="{FF2B5EF4-FFF2-40B4-BE49-F238E27FC236}">
                <a16:creationId xmlns:a16="http://schemas.microsoft.com/office/drawing/2014/main" id="{C6E0289B-99C6-AC16-2907-2234BE573C48}"/>
              </a:ext>
            </a:extLst>
          </p:cNvPr>
          <p:cNvSpPr txBox="1"/>
          <p:nvPr/>
        </p:nvSpPr>
        <p:spPr>
          <a:xfrm>
            <a:off x="463924" y="2152942"/>
            <a:ext cx="6145304" cy="646331"/>
          </a:xfrm>
          <a:prstGeom prst="rect">
            <a:avLst/>
          </a:prstGeom>
          <a:noFill/>
        </p:spPr>
        <p:txBody>
          <a:bodyPr wrap="square">
            <a:spAutoFit/>
          </a:bodyPr>
          <a:lstStyle/>
          <a:p>
            <a:r>
              <a:rPr lang="zh-CN" altLang="en-US" dirty="0">
                <a:effectLst/>
                <a:latin typeface="+mj-ea"/>
                <a:ea typeface="+mj-ea"/>
              </a:rPr>
              <a:t>根据求解器：</a:t>
            </a:r>
            <a:endParaRPr lang="en-US" altLang="zh-CN" dirty="0">
              <a:effectLst/>
              <a:latin typeface="+mj-ea"/>
              <a:ea typeface="+mj-ea"/>
            </a:endParaRPr>
          </a:p>
          <a:p>
            <a:endParaRPr lang="zh-CN" altLang="en-US" dirty="0">
              <a:effectLst/>
              <a:latin typeface="+mj-ea"/>
              <a:ea typeface="+mj-ea"/>
            </a:endParaRPr>
          </a:p>
        </p:txBody>
      </p:sp>
      <p:graphicFrame>
        <p:nvGraphicFramePr>
          <p:cNvPr id="2" name="表格 1">
            <a:extLst>
              <a:ext uri="{FF2B5EF4-FFF2-40B4-BE49-F238E27FC236}">
                <a16:creationId xmlns:a16="http://schemas.microsoft.com/office/drawing/2014/main" id="{F2F09B5F-3C68-E6C4-F836-D2369E7B7565}"/>
              </a:ext>
            </a:extLst>
          </p:cNvPr>
          <p:cNvGraphicFramePr>
            <a:graphicFrameLocks noGrp="1"/>
          </p:cNvGraphicFramePr>
          <p:nvPr>
            <p:extLst>
              <p:ext uri="{D42A27DB-BD31-4B8C-83A1-F6EECF244321}">
                <p14:modId xmlns:p14="http://schemas.microsoft.com/office/powerpoint/2010/main" val="4030623317"/>
              </p:ext>
            </p:extLst>
          </p:nvPr>
        </p:nvGraphicFramePr>
        <p:xfrm>
          <a:off x="2039164" y="2629245"/>
          <a:ext cx="7128586" cy="2219960"/>
        </p:xfrm>
        <a:graphic>
          <a:graphicData uri="http://schemas.openxmlformats.org/drawingml/2006/table">
            <a:tbl>
              <a:tblPr firstRow="1" firstCol="1" bandRow="1">
                <a:tableStyleId>{5C22544A-7EE6-4342-B048-85BDC9FD1C3A}</a:tableStyleId>
              </a:tblPr>
              <a:tblGrid>
                <a:gridCol w="1625600">
                  <a:extLst>
                    <a:ext uri="{9D8B030D-6E8A-4147-A177-3AD203B41FA5}">
                      <a16:colId xmlns:a16="http://schemas.microsoft.com/office/drawing/2014/main" val="1080917986"/>
                    </a:ext>
                  </a:extLst>
                </a:gridCol>
                <a:gridCol w="1625600">
                  <a:extLst>
                    <a:ext uri="{9D8B030D-6E8A-4147-A177-3AD203B41FA5}">
                      <a16:colId xmlns:a16="http://schemas.microsoft.com/office/drawing/2014/main" val="2210100950"/>
                    </a:ext>
                  </a:extLst>
                </a:gridCol>
                <a:gridCol w="1625600">
                  <a:extLst>
                    <a:ext uri="{9D8B030D-6E8A-4147-A177-3AD203B41FA5}">
                      <a16:colId xmlns:a16="http://schemas.microsoft.com/office/drawing/2014/main" val="92037477"/>
                    </a:ext>
                  </a:extLst>
                </a:gridCol>
                <a:gridCol w="2251786">
                  <a:extLst>
                    <a:ext uri="{9D8B030D-6E8A-4147-A177-3AD203B41FA5}">
                      <a16:colId xmlns:a16="http://schemas.microsoft.com/office/drawing/2014/main" val="1486493038"/>
                    </a:ext>
                  </a:extLst>
                </a:gridCol>
              </a:tblGrid>
              <a:tr h="0">
                <a:tc>
                  <a:txBody>
                    <a:bodyPr/>
                    <a:lstStyle/>
                    <a:p>
                      <a:endParaRPr lang="zh-CN" altLang="en-US" dirty="0"/>
                    </a:p>
                  </a:txBody>
                  <a:tcPr/>
                </a:tc>
                <a:tc>
                  <a:txBody>
                    <a:bodyPr/>
                    <a:lstStyle/>
                    <a:p>
                      <a:r>
                        <a:rPr lang="zh-CN" altLang="en-US" dirty="0"/>
                        <a:t>Model Size </a:t>
                      </a:r>
                    </a:p>
                  </a:txBody>
                  <a:tcPr/>
                </a:tc>
                <a:tc>
                  <a:txBody>
                    <a:bodyPr/>
                    <a:lstStyle/>
                    <a:p>
                      <a:r>
                        <a:rPr lang="zh-CN" altLang="en-US" dirty="0"/>
                        <a:t> Load Time </a:t>
                      </a:r>
                    </a:p>
                  </a:txBody>
                  <a:tcPr/>
                </a:tc>
                <a:tc>
                  <a:txBody>
                    <a:bodyPr/>
                    <a:lstStyle/>
                    <a:p>
                      <a:r>
                        <a:rPr lang="zh-CN" altLang="en-US" dirty="0"/>
                        <a:t>Inference Time </a:t>
                      </a:r>
                    </a:p>
                  </a:txBody>
                  <a:tcPr/>
                </a:tc>
                <a:extLst>
                  <a:ext uri="{0D108BD9-81ED-4DB2-BD59-A6C34878D82A}">
                    <a16:rowId xmlns:a16="http://schemas.microsoft.com/office/drawing/2014/main" val="2050552729"/>
                  </a:ext>
                </a:extLst>
              </a:tr>
              <a:tr h="370840">
                <a:tc>
                  <a:txBody>
                    <a:bodyPr/>
                    <a:lstStyle/>
                    <a:p>
                      <a:r>
                        <a:rPr lang="zh-CN" altLang="en-US" dirty="0"/>
                        <a:t>Device 1</a:t>
                      </a:r>
                    </a:p>
                  </a:txBody>
                  <a:tcPr/>
                </a:tc>
                <a:tc>
                  <a:txBody>
                    <a:bodyPr/>
                    <a:lstStyle/>
                    <a:p>
                      <a:r>
                        <a:rPr lang="zh-CN" altLang="en-US" dirty="0"/>
                        <a:t>0.2000 </a:t>
                      </a:r>
                    </a:p>
                  </a:txBody>
                  <a:tcPr/>
                </a:tc>
                <a:tc>
                  <a:txBody>
                    <a:bodyPr/>
                    <a:lstStyle/>
                    <a:p>
                      <a:r>
                        <a:rPr lang="zh-CN" altLang="en-US" dirty="0"/>
                        <a:t>2.7435</a:t>
                      </a:r>
                    </a:p>
                  </a:txBody>
                  <a:tcPr/>
                </a:tc>
                <a:tc>
                  <a:txBody>
                    <a:bodyPr/>
                    <a:lstStyle/>
                    <a:p>
                      <a:r>
                        <a:rPr lang="zh-CN" altLang="en-US" dirty="0"/>
                        <a:t>0.0463</a:t>
                      </a:r>
                    </a:p>
                  </a:txBody>
                  <a:tcPr/>
                </a:tc>
                <a:extLst>
                  <a:ext uri="{0D108BD9-81ED-4DB2-BD59-A6C34878D82A}">
                    <a16:rowId xmlns:a16="http://schemas.microsoft.com/office/drawing/2014/main" val="1893612895"/>
                  </a:ext>
                </a:extLst>
              </a:tr>
              <a:tr h="370840">
                <a:tc>
                  <a:txBody>
                    <a:bodyPr/>
                    <a:lstStyle/>
                    <a:p>
                      <a:r>
                        <a:rPr lang="zh-CN" altLang="en-US" dirty="0"/>
                        <a:t>Device 2</a:t>
                      </a:r>
                    </a:p>
                  </a:txBody>
                  <a:tcPr/>
                </a:tc>
                <a:tc>
                  <a:txBody>
                    <a:bodyPr/>
                    <a:lstStyle/>
                    <a:p>
                      <a:r>
                        <a:rPr lang="zh-CN" altLang="en-US" dirty="0"/>
                        <a:t>0.2897 </a:t>
                      </a:r>
                    </a:p>
                  </a:txBody>
                  <a:tcPr/>
                </a:tc>
                <a:tc>
                  <a:txBody>
                    <a:bodyPr/>
                    <a:lstStyle/>
                    <a:p>
                      <a:r>
                        <a:rPr lang="zh-CN" altLang="en-US" dirty="0"/>
                        <a:t>3.2291</a:t>
                      </a:r>
                    </a:p>
                  </a:txBody>
                  <a:tcPr/>
                </a:tc>
                <a:tc>
                  <a:txBody>
                    <a:bodyPr/>
                    <a:lstStyle/>
                    <a:p>
                      <a:r>
                        <a:rPr lang="zh-CN" altLang="en-US" dirty="0"/>
                        <a:t>0.0607</a:t>
                      </a:r>
                    </a:p>
                  </a:txBody>
                  <a:tcPr/>
                </a:tc>
                <a:extLst>
                  <a:ext uri="{0D108BD9-81ED-4DB2-BD59-A6C34878D82A}">
                    <a16:rowId xmlns:a16="http://schemas.microsoft.com/office/drawing/2014/main" val="2145861519"/>
                  </a:ext>
                </a:extLst>
              </a:tr>
              <a:tr h="370840">
                <a:tc>
                  <a:txBody>
                    <a:bodyPr/>
                    <a:lstStyle/>
                    <a:p>
                      <a:r>
                        <a:rPr lang="zh-CN" altLang="en-US" dirty="0"/>
                        <a:t>Device </a:t>
                      </a:r>
                      <a:r>
                        <a:rPr lang="en-US" altLang="zh-CN" dirty="0"/>
                        <a:t>3</a:t>
                      </a:r>
                      <a:endParaRPr lang="zh-CN" altLang="en-US" dirty="0"/>
                    </a:p>
                  </a:txBody>
                  <a:tcPr/>
                </a:tc>
                <a:tc>
                  <a:txBody>
                    <a:bodyPr/>
                    <a:lstStyle/>
                    <a:p>
                      <a:r>
                        <a:rPr lang="zh-CN" altLang="en-US" dirty="0"/>
                        <a:t>0.3979</a:t>
                      </a:r>
                    </a:p>
                  </a:txBody>
                  <a:tcPr/>
                </a:tc>
                <a:tc>
                  <a:txBody>
                    <a:bodyPr/>
                    <a:lstStyle/>
                    <a:p>
                      <a:r>
                        <a:rPr lang="zh-CN" altLang="en-US" dirty="0"/>
                        <a:t>3.7133 </a:t>
                      </a:r>
                    </a:p>
                  </a:txBody>
                  <a:tcPr/>
                </a:tc>
                <a:tc>
                  <a:txBody>
                    <a:bodyPr/>
                    <a:lstStyle/>
                    <a:p>
                      <a:r>
                        <a:rPr lang="zh-CN" altLang="en-US" dirty="0"/>
                        <a:t>0.0765</a:t>
                      </a:r>
                    </a:p>
                  </a:txBody>
                  <a:tcPr/>
                </a:tc>
                <a:extLst>
                  <a:ext uri="{0D108BD9-81ED-4DB2-BD59-A6C34878D82A}">
                    <a16:rowId xmlns:a16="http://schemas.microsoft.com/office/drawing/2014/main" val="2135405666"/>
                  </a:ext>
                </a:extLst>
              </a:tr>
              <a:tr h="370840">
                <a:tc>
                  <a:txBody>
                    <a:bodyPr/>
                    <a:lstStyle/>
                    <a:p>
                      <a:r>
                        <a:rPr lang="zh-CN" altLang="en-US" dirty="0"/>
                        <a:t>Device </a:t>
                      </a:r>
                      <a:r>
                        <a:rPr lang="en-US" altLang="zh-CN" dirty="0"/>
                        <a:t>4</a:t>
                      </a:r>
                      <a:endParaRPr lang="zh-CN" altLang="en-US" dirty="0"/>
                    </a:p>
                  </a:txBody>
                  <a:tcPr/>
                </a:tc>
                <a:tc>
                  <a:txBody>
                    <a:bodyPr/>
                    <a:lstStyle/>
                    <a:p>
                      <a:r>
                        <a:rPr lang="zh-CN" altLang="en-US" dirty="0"/>
                        <a:t>0.5253</a:t>
                      </a:r>
                    </a:p>
                  </a:txBody>
                  <a:tcPr/>
                </a:tc>
                <a:tc>
                  <a:txBody>
                    <a:bodyPr/>
                    <a:lstStyle/>
                    <a:p>
                      <a:r>
                        <a:rPr lang="zh-CN" altLang="en-US" dirty="0"/>
                        <a:t>4.1961</a:t>
                      </a:r>
                    </a:p>
                  </a:txBody>
                  <a:tcPr/>
                </a:tc>
                <a:tc>
                  <a:txBody>
                    <a:bodyPr/>
                    <a:lstStyle/>
                    <a:p>
                      <a:r>
                        <a:rPr lang="zh-CN" altLang="en-US" dirty="0"/>
                        <a:t>0.0938</a:t>
                      </a:r>
                    </a:p>
                  </a:txBody>
                  <a:tcPr/>
                </a:tc>
                <a:extLst>
                  <a:ext uri="{0D108BD9-81ED-4DB2-BD59-A6C34878D82A}">
                    <a16:rowId xmlns:a16="http://schemas.microsoft.com/office/drawing/2014/main" val="3955139581"/>
                  </a:ext>
                </a:extLst>
              </a:tr>
              <a:tr h="370840">
                <a:tc>
                  <a:txBody>
                    <a:bodyPr/>
                    <a:lstStyle/>
                    <a:p>
                      <a:r>
                        <a:rPr lang="zh-CN" altLang="en-US" dirty="0"/>
                        <a:t>Device </a:t>
                      </a:r>
                      <a:r>
                        <a:rPr lang="en-US" altLang="zh-CN" dirty="0"/>
                        <a:t>5</a:t>
                      </a:r>
                      <a:endParaRPr lang="zh-CN" altLang="en-US" dirty="0"/>
                    </a:p>
                  </a:txBody>
                  <a:tcPr/>
                </a:tc>
                <a:tc>
                  <a:txBody>
                    <a:bodyPr/>
                    <a:lstStyle/>
                    <a:p>
                      <a:r>
                        <a:rPr lang="zh-CN" altLang="en-US" dirty="0"/>
                        <a:t>0.6724</a:t>
                      </a:r>
                    </a:p>
                  </a:txBody>
                  <a:tcPr/>
                </a:tc>
                <a:tc>
                  <a:txBody>
                    <a:bodyPr/>
                    <a:lstStyle/>
                    <a:p>
                      <a:r>
                        <a:rPr lang="zh-CN" altLang="en-US" dirty="0"/>
                        <a:t>4.1961</a:t>
                      </a:r>
                    </a:p>
                  </a:txBody>
                  <a:tcPr/>
                </a:tc>
                <a:tc>
                  <a:txBody>
                    <a:bodyPr/>
                    <a:lstStyle/>
                    <a:p>
                      <a:r>
                        <a:rPr lang="zh-CN" altLang="en-US" dirty="0"/>
                        <a:t>0.1123</a:t>
                      </a:r>
                    </a:p>
                  </a:txBody>
                  <a:tcPr/>
                </a:tc>
                <a:extLst>
                  <a:ext uri="{0D108BD9-81ED-4DB2-BD59-A6C34878D82A}">
                    <a16:rowId xmlns:a16="http://schemas.microsoft.com/office/drawing/2014/main" val="2311543783"/>
                  </a:ext>
                </a:extLst>
              </a:tr>
            </a:tbl>
          </a:graphicData>
        </a:graphic>
      </p:graphicFrame>
    </p:spTree>
    <p:extLst>
      <p:ext uri="{BB962C8B-B14F-4D97-AF65-F5344CB8AC3E}">
        <p14:creationId xmlns:p14="http://schemas.microsoft.com/office/powerpoint/2010/main" val="2209523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87921-EB8B-084C-C79B-2DE25923B50C}"/>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52C02BB5-1395-5878-BA3C-D19CAE60AD4C}"/>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7F10FDC7-6967-886B-1C97-2ED63BF5382E}"/>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cxnSp>
        <p:nvCxnSpPr>
          <p:cNvPr id="3" name="直线箭头连接符 2">
            <a:extLst>
              <a:ext uri="{FF2B5EF4-FFF2-40B4-BE49-F238E27FC236}">
                <a16:creationId xmlns:a16="http://schemas.microsoft.com/office/drawing/2014/main" id="{13AE8E88-3527-6816-E259-8E9719E8DA0D}"/>
              </a:ext>
            </a:extLst>
          </p:cNvPr>
          <p:cNvCxnSpPr>
            <a:cxnSpLocks/>
          </p:cNvCxnSpPr>
          <p:nvPr/>
        </p:nvCxnSpPr>
        <p:spPr>
          <a:xfrm>
            <a:off x="1637414" y="5146158"/>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56852C91-D3E2-AD43-BBCA-C9698DD674B0}"/>
              </a:ext>
            </a:extLst>
          </p:cNvPr>
          <p:cNvCxnSpPr>
            <a:cxnSpLocks/>
          </p:cNvCxnSpPr>
          <p:nvPr/>
        </p:nvCxnSpPr>
        <p:spPr>
          <a:xfrm flipV="1">
            <a:off x="1658679" y="793376"/>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F3C00D8-0158-0E33-DF66-FA021912DE52}"/>
              </a:ext>
            </a:extLst>
          </p:cNvPr>
          <p:cNvSpPr/>
          <p:nvPr/>
        </p:nvSpPr>
        <p:spPr>
          <a:xfrm>
            <a:off x="1658679" y="4593265"/>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5" name="矩形 14">
            <a:extLst>
              <a:ext uri="{FF2B5EF4-FFF2-40B4-BE49-F238E27FC236}">
                <a16:creationId xmlns:a16="http://schemas.microsoft.com/office/drawing/2014/main" id="{EECEB9E1-2A38-949F-20EE-F2C3D860FA63}"/>
              </a:ext>
            </a:extLst>
          </p:cNvPr>
          <p:cNvSpPr/>
          <p:nvPr/>
        </p:nvSpPr>
        <p:spPr>
          <a:xfrm>
            <a:off x="1658679" y="4032781"/>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6" name="矩形 15">
            <a:extLst>
              <a:ext uri="{FF2B5EF4-FFF2-40B4-BE49-F238E27FC236}">
                <a16:creationId xmlns:a16="http://schemas.microsoft.com/office/drawing/2014/main" id="{6E9114C1-171B-51A4-39E8-4B423E768939}"/>
              </a:ext>
            </a:extLst>
          </p:cNvPr>
          <p:cNvSpPr/>
          <p:nvPr/>
        </p:nvSpPr>
        <p:spPr>
          <a:xfrm>
            <a:off x="1658679" y="347229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7" name="矩形 16">
            <a:extLst>
              <a:ext uri="{FF2B5EF4-FFF2-40B4-BE49-F238E27FC236}">
                <a16:creationId xmlns:a16="http://schemas.microsoft.com/office/drawing/2014/main" id="{12AA8977-A392-B8AD-07A0-65BDD60B18AE}"/>
              </a:ext>
            </a:extLst>
          </p:cNvPr>
          <p:cNvSpPr/>
          <p:nvPr/>
        </p:nvSpPr>
        <p:spPr>
          <a:xfrm>
            <a:off x="2573080" y="461471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6" name="矩形 25">
            <a:extLst>
              <a:ext uri="{FF2B5EF4-FFF2-40B4-BE49-F238E27FC236}">
                <a16:creationId xmlns:a16="http://schemas.microsoft.com/office/drawing/2014/main" id="{2DE2429D-49DE-4B48-DF79-7F0B3B0F0896}"/>
              </a:ext>
            </a:extLst>
          </p:cNvPr>
          <p:cNvSpPr/>
          <p:nvPr/>
        </p:nvSpPr>
        <p:spPr>
          <a:xfrm>
            <a:off x="2785730"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8" name="矩形 27">
            <a:extLst>
              <a:ext uri="{FF2B5EF4-FFF2-40B4-BE49-F238E27FC236}">
                <a16:creationId xmlns:a16="http://schemas.microsoft.com/office/drawing/2014/main" id="{1DD4CEED-C4E0-1FC6-BEE4-AD26EB3F23DC}"/>
              </a:ext>
            </a:extLst>
          </p:cNvPr>
          <p:cNvSpPr/>
          <p:nvPr/>
        </p:nvSpPr>
        <p:spPr>
          <a:xfrm>
            <a:off x="2984846"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9" name="矩形 28">
            <a:extLst>
              <a:ext uri="{FF2B5EF4-FFF2-40B4-BE49-F238E27FC236}">
                <a16:creationId xmlns:a16="http://schemas.microsoft.com/office/drawing/2014/main" id="{5EFBDF29-3DA5-5522-4E7B-13D6D7D35AD3}"/>
              </a:ext>
            </a:extLst>
          </p:cNvPr>
          <p:cNvSpPr/>
          <p:nvPr/>
        </p:nvSpPr>
        <p:spPr>
          <a:xfrm>
            <a:off x="3203305" y="406182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0" name="矩形 29">
            <a:extLst>
              <a:ext uri="{FF2B5EF4-FFF2-40B4-BE49-F238E27FC236}">
                <a16:creationId xmlns:a16="http://schemas.microsoft.com/office/drawing/2014/main" id="{3447211C-6AA9-0813-C677-DDA4B6B55A22}"/>
              </a:ext>
            </a:extLst>
          </p:cNvPr>
          <p:cNvSpPr/>
          <p:nvPr/>
        </p:nvSpPr>
        <p:spPr>
          <a:xfrm>
            <a:off x="3415955"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1" name="矩形 30">
            <a:extLst>
              <a:ext uri="{FF2B5EF4-FFF2-40B4-BE49-F238E27FC236}">
                <a16:creationId xmlns:a16="http://schemas.microsoft.com/office/drawing/2014/main" id="{F1B04F33-A77F-7D47-B80E-89E120DB3537}"/>
              </a:ext>
            </a:extLst>
          </p:cNvPr>
          <p:cNvSpPr/>
          <p:nvPr/>
        </p:nvSpPr>
        <p:spPr>
          <a:xfrm>
            <a:off x="3615071"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矩形 31">
            <a:extLst>
              <a:ext uri="{FF2B5EF4-FFF2-40B4-BE49-F238E27FC236}">
                <a16:creationId xmlns:a16="http://schemas.microsoft.com/office/drawing/2014/main" id="{016CD14E-F867-303A-9E5D-480DB1E2A2E7}"/>
              </a:ext>
            </a:extLst>
          </p:cNvPr>
          <p:cNvSpPr/>
          <p:nvPr/>
        </p:nvSpPr>
        <p:spPr>
          <a:xfrm>
            <a:off x="3847065" y="35089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3" name="矩形 32">
            <a:extLst>
              <a:ext uri="{FF2B5EF4-FFF2-40B4-BE49-F238E27FC236}">
                <a16:creationId xmlns:a16="http://schemas.microsoft.com/office/drawing/2014/main" id="{68D7F397-2F45-CA90-4B29-310EB2274B9F}"/>
              </a:ext>
            </a:extLst>
          </p:cNvPr>
          <p:cNvSpPr/>
          <p:nvPr/>
        </p:nvSpPr>
        <p:spPr>
          <a:xfrm>
            <a:off x="4059715" y="350347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5" name="文本框 34">
            <a:extLst>
              <a:ext uri="{FF2B5EF4-FFF2-40B4-BE49-F238E27FC236}">
                <a16:creationId xmlns:a16="http://schemas.microsoft.com/office/drawing/2014/main" id="{EDD89060-49D3-FA13-C30C-FA5D5A12501B}"/>
              </a:ext>
            </a:extLst>
          </p:cNvPr>
          <p:cNvSpPr txBox="1"/>
          <p:nvPr/>
        </p:nvSpPr>
        <p:spPr>
          <a:xfrm>
            <a:off x="1251688" y="4693042"/>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39" name="文本框 38">
            <a:extLst>
              <a:ext uri="{FF2B5EF4-FFF2-40B4-BE49-F238E27FC236}">
                <a16:creationId xmlns:a16="http://schemas.microsoft.com/office/drawing/2014/main" id="{A79C2C42-45BC-46C6-C927-158091D0ACEF}"/>
              </a:ext>
            </a:extLst>
          </p:cNvPr>
          <p:cNvSpPr txBox="1"/>
          <p:nvPr/>
        </p:nvSpPr>
        <p:spPr>
          <a:xfrm>
            <a:off x="1212516" y="4124561"/>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40" name="文本框 39">
            <a:extLst>
              <a:ext uri="{FF2B5EF4-FFF2-40B4-BE49-F238E27FC236}">
                <a16:creationId xmlns:a16="http://schemas.microsoft.com/office/drawing/2014/main" id="{14FD5FF5-0F0C-C56C-E08F-63427198B252}"/>
              </a:ext>
            </a:extLst>
          </p:cNvPr>
          <p:cNvSpPr txBox="1"/>
          <p:nvPr/>
        </p:nvSpPr>
        <p:spPr>
          <a:xfrm>
            <a:off x="1222551" y="3580573"/>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41" name="乘 40">
            <a:extLst>
              <a:ext uri="{FF2B5EF4-FFF2-40B4-BE49-F238E27FC236}">
                <a16:creationId xmlns:a16="http://schemas.microsoft.com/office/drawing/2014/main" id="{6D2D6C1C-DF51-3EA9-EF3C-A4E441B2A1E3}"/>
              </a:ext>
            </a:extLst>
          </p:cNvPr>
          <p:cNvSpPr/>
          <p:nvPr/>
        </p:nvSpPr>
        <p:spPr>
          <a:xfrm>
            <a:off x="478404" y="3229782"/>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99776CE5-41C8-ADD1-4E94-DFB6D4A9CC2C}"/>
              </a:ext>
            </a:extLst>
          </p:cNvPr>
          <p:cNvCxnSpPr>
            <a:cxnSpLocks/>
          </p:cNvCxnSpPr>
          <p:nvPr/>
        </p:nvCxnSpPr>
        <p:spPr>
          <a:xfrm>
            <a:off x="4272365" y="1441342"/>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0DA4BBD7-2B83-6AD9-0BB0-FA8FFA0C6694}"/>
              </a:ext>
            </a:extLst>
          </p:cNvPr>
          <p:cNvSpPr txBox="1"/>
          <p:nvPr/>
        </p:nvSpPr>
        <p:spPr>
          <a:xfrm>
            <a:off x="4018484" y="5224905"/>
            <a:ext cx="441146" cy="369332"/>
          </a:xfrm>
          <a:prstGeom prst="rect">
            <a:avLst/>
          </a:prstGeom>
          <a:noFill/>
        </p:spPr>
        <p:txBody>
          <a:bodyPr wrap="none" rtlCol="0">
            <a:spAutoFit/>
          </a:bodyPr>
          <a:lstStyle/>
          <a:p>
            <a:r>
              <a:rPr kumimoji="1" lang="en-US" altLang="zh-CN" dirty="0"/>
              <a:t>T0</a:t>
            </a:r>
            <a:endParaRPr kumimoji="1" lang="zh-CN" altLang="en-US" dirty="0"/>
          </a:p>
        </p:txBody>
      </p:sp>
      <p:sp>
        <p:nvSpPr>
          <p:cNvPr id="46" name="矩形 45">
            <a:extLst>
              <a:ext uri="{FF2B5EF4-FFF2-40B4-BE49-F238E27FC236}">
                <a16:creationId xmlns:a16="http://schemas.microsoft.com/office/drawing/2014/main" id="{AF8B0855-0153-E5A8-B430-05F7D36523F5}"/>
              </a:ext>
            </a:extLst>
          </p:cNvPr>
          <p:cNvSpPr/>
          <p:nvPr/>
        </p:nvSpPr>
        <p:spPr>
          <a:xfrm>
            <a:off x="4274727" y="2908688"/>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47" name="矩形 46">
            <a:extLst>
              <a:ext uri="{FF2B5EF4-FFF2-40B4-BE49-F238E27FC236}">
                <a16:creationId xmlns:a16="http://schemas.microsoft.com/office/drawing/2014/main" id="{C566FE30-BEC0-EA07-41D9-089FB19C61F3}"/>
              </a:ext>
            </a:extLst>
          </p:cNvPr>
          <p:cNvSpPr/>
          <p:nvPr/>
        </p:nvSpPr>
        <p:spPr>
          <a:xfrm>
            <a:off x="4459629" y="2908545"/>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48" name="直线连接符 47">
            <a:extLst>
              <a:ext uri="{FF2B5EF4-FFF2-40B4-BE49-F238E27FC236}">
                <a16:creationId xmlns:a16="http://schemas.microsoft.com/office/drawing/2014/main" id="{E9913B32-F9B5-CBEA-6350-68C6FA8C6278}"/>
              </a:ext>
            </a:extLst>
          </p:cNvPr>
          <p:cNvCxnSpPr>
            <a:cxnSpLocks/>
          </p:cNvCxnSpPr>
          <p:nvPr/>
        </p:nvCxnSpPr>
        <p:spPr>
          <a:xfrm>
            <a:off x="5881623" y="1193369"/>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BFF73D8-4040-3232-42D0-6DAEB952B9BE}"/>
              </a:ext>
            </a:extLst>
          </p:cNvPr>
          <p:cNvSpPr txBox="1"/>
          <p:nvPr/>
        </p:nvSpPr>
        <p:spPr>
          <a:xfrm>
            <a:off x="1219971" y="3051048"/>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 name="矩形 1">
            <a:extLst>
              <a:ext uri="{FF2B5EF4-FFF2-40B4-BE49-F238E27FC236}">
                <a16:creationId xmlns:a16="http://schemas.microsoft.com/office/drawing/2014/main" id="{2D4D2588-6A53-C436-2194-812C3743ED22}"/>
              </a:ext>
            </a:extLst>
          </p:cNvPr>
          <p:cNvSpPr/>
          <p:nvPr/>
        </p:nvSpPr>
        <p:spPr>
          <a:xfrm>
            <a:off x="4286619" y="2352000"/>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5" name="矩形 4">
            <a:extLst>
              <a:ext uri="{FF2B5EF4-FFF2-40B4-BE49-F238E27FC236}">
                <a16:creationId xmlns:a16="http://schemas.microsoft.com/office/drawing/2014/main" id="{DD0D9620-E8D2-C35D-4446-380E3D920D8F}"/>
              </a:ext>
            </a:extLst>
          </p:cNvPr>
          <p:cNvSpPr/>
          <p:nvPr/>
        </p:nvSpPr>
        <p:spPr>
          <a:xfrm>
            <a:off x="4272365" y="1795999"/>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6F5F4650-AC4A-A605-0039-83E6968B2D83}"/>
              </a:ext>
            </a:extLst>
          </p:cNvPr>
          <p:cNvSpPr/>
          <p:nvPr/>
        </p:nvSpPr>
        <p:spPr>
          <a:xfrm flipH="1">
            <a:off x="4532112" y="2348892"/>
            <a:ext cx="258001"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0" name="矩形 9">
            <a:extLst>
              <a:ext uri="{FF2B5EF4-FFF2-40B4-BE49-F238E27FC236}">
                <a16:creationId xmlns:a16="http://schemas.microsoft.com/office/drawing/2014/main" id="{B6CC0086-8D85-D54B-2BCF-001459E4E295}"/>
              </a:ext>
            </a:extLst>
          </p:cNvPr>
          <p:cNvSpPr/>
          <p:nvPr/>
        </p:nvSpPr>
        <p:spPr>
          <a:xfrm flipH="1">
            <a:off x="4778221" y="1788497"/>
            <a:ext cx="35055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1" name="文本框 10">
            <a:extLst>
              <a:ext uri="{FF2B5EF4-FFF2-40B4-BE49-F238E27FC236}">
                <a16:creationId xmlns:a16="http://schemas.microsoft.com/office/drawing/2014/main" id="{AC803E5A-D9B3-7A2F-79BB-C2AC44C6602D}"/>
              </a:ext>
            </a:extLst>
          </p:cNvPr>
          <p:cNvSpPr txBox="1"/>
          <p:nvPr/>
        </p:nvSpPr>
        <p:spPr>
          <a:xfrm>
            <a:off x="1248953" y="2536561"/>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12" name="文本框 11">
            <a:extLst>
              <a:ext uri="{FF2B5EF4-FFF2-40B4-BE49-F238E27FC236}">
                <a16:creationId xmlns:a16="http://schemas.microsoft.com/office/drawing/2014/main" id="{BB15BF1E-9AFD-5EDA-92D1-54E80BFB2377}"/>
              </a:ext>
            </a:extLst>
          </p:cNvPr>
          <p:cNvSpPr txBox="1"/>
          <p:nvPr/>
        </p:nvSpPr>
        <p:spPr>
          <a:xfrm>
            <a:off x="1228400" y="1987555"/>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21" name="矩形 20">
            <a:extLst>
              <a:ext uri="{FF2B5EF4-FFF2-40B4-BE49-F238E27FC236}">
                <a16:creationId xmlns:a16="http://schemas.microsoft.com/office/drawing/2014/main" id="{9571CA90-A232-3DE0-546B-2C6CF57F2F3B}"/>
              </a:ext>
            </a:extLst>
          </p:cNvPr>
          <p:cNvSpPr/>
          <p:nvPr/>
        </p:nvSpPr>
        <p:spPr>
          <a:xfrm>
            <a:off x="4290830" y="4585606"/>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22" name="矩形 21">
            <a:extLst>
              <a:ext uri="{FF2B5EF4-FFF2-40B4-BE49-F238E27FC236}">
                <a16:creationId xmlns:a16="http://schemas.microsoft.com/office/drawing/2014/main" id="{C52A4632-1CC0-2D19-9890-A7289162AAC7}"/>
              </a:ext>
            </a:extLst>
          </p:cNvPr>
          <p:cNvSpPr/>
          <p:nvPr/>
        </p:nvSpPr>
        <p:spPr>
          <a:xfrm>
            <a:off x="4504359" y="404071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Tree>
    <p:extLst>
      <p:ext uri="{BB962C8B-B14F-4D97-AF65-F5344CB8AC3E}">
        <p14:creationId xmlns:p14="http://schemas.microsoft.com/office/powerpoint/2010/main" val="1834505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42A6B-7E19-2A05-EB8E-6AA33A346D06}"/>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3817CAE0-16C4-E3CF-39C5-B47FB42E102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E6C73F02-7F08-094B-3028-2E56B5ADEEDB}"/>
              </a:ext>
            </a:extLst>
          </p:cNvPr>
          <p:cNvSpPr txBox="1"/>
          <p:nvPr/>
        </p:nvSpPr>
        <p:spPr>
          <a:xfrm>
            <a:off x="0" y="35390"/>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Profile</a:t>
            </a:r>
            <a:endParaRPr lang="zh-CN" altLang="en" sz="2400" b="1" i="0" dirty="0">
              <a:solidFill>
                <a:srgbClr val="003F87"/>
              </a:solidFill>
              <a:effectLst/>
              <a:highlight>
                <a:srgbClr val="FFFFFF"/>
              </a:highlight>
              <a:latin typeface="+mj-ea"/>
              <a:ea typeface="+mj-ea"/>
            </a:endParaRPr>
          </a:p>
        </p:txBody>
      </p:sp>
      <p:cxnSp>
        <p:nvCxnSpPr>
          <p:cNvPr id="3" name="直线箭头连接符 2">
            <a:extLst>
              <a:ext uri="{FF2B5EF4-FFF2-40B4-BE49-F238E27FC236}">
                <a16:creationId xmlns:a16="http://schemas.microsoft.com/office/drawing/2014/main" id="{C5604B0E-032F-4EC2-6F3D-8C45426BE74D}"/>
              </a:ext>
            </a:extLst>
          </p:cNvPr>
          <p:cNvCxnSpPr>
            <a:cxnSpLocks/>
          </p:cNvCxnSpPr>
          <p:nvPr/>
        </p:nvCxnSpPr>
        <p:spPr>
          <a:xfrm>
            <a:off x="1637414" y="5146158"/>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2A187CC6-10F4-079C-3D6A-5D7F8A0622A9}"/>
              </a:ext>
            </a:extLst>
          </p:cNvPr>
          <p:cNvCxnSpPr>
            <a:cxnSpLocks/>
          </p:cNvCxnSpPr>
          <p:nvPr/>
        </p:nvCxnSpPr>
        <p:spPr>
          <a:xfrm flipV="1">
            <a:off x="1658679" y="793376"/>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0E36598-5DFE-765B-9D3E-D20DCEC54691}"/>
              </a:ext>
            </a:extLst>
          </p:cNvPr>
          <p:cNvSpPr/>
          <p:nvPr/>
        </p:nvSpPr>
        <p:spPr>
          <a:xfrm>
            <a:off x="1658679" y="4593265"/>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5" name="矩形 14">
            <a:extLst>
              <a:ext uri="{FF2B5EF4-FFF2-40B4-BE49-F238E27FC236}">
                <a16:creationId xmlns:a16="http://schemas.microsoft.com/office/drawing/2014/main" id="{CBBEDA63-EA08-D1BE-B9AF-640102FF77F2}"/>
              </a:ext>
            </a:extLst>
          </p:cNvPr>
          <p:cNvSpPr/>
          <p:nvPr/>
        </p:nvSpPr>
        <p:spPr>
          <a:xfrm>
            <a:off x="1658679" y="4032781"/>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6" name="矩形 15">
            <a:extLst>
              <a:ext uri="{FF2B5EF4-FFF2-40B4-BE49-F238E27FC236}">
                <a16:creationId xmlns:a16="http://schemas.microsoft.com/office/drawing/2014/main" id="{5D704565-DAD3-7603-427C-49C3E9A41E26}"/>
              </a:ext>
            </a:extLst>
          </p:cNvPr>
          <p:cNvSpPr/>
          <p:nvPr/>
        </p:nvSpPr>
        <p:spPr>
          <a:xfrm>
            <a:off x="1658679" y="347229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7" name="矩形 16">
            <a:extLst>
              <a:ext uri="{FF2B5EF4-FFF2-40B4-BE49-F238E27FC236}">
                <a16:creationId xmlns:a16="http://schemas.microsoft.com/office/drawing/2014/main" id="{BA990BED-E0C0-C8D8-9A72-3A9294F35C1C}"/>
              </a:ext>
            </a:extLst>
          </p:cNvPr>
          <p:cNvSpPr/>
          <p:nvPr/>
        </p:nvSpPr>
        <p:spPr>
          <a:xfrm>
            <a:off x="2573080" y="461471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6" name="矩形 25">
            <a:extLst>
              <a:ext uri="{FF2B5EF4-FFF2-40B4-BE49-F238E27FC236}">
                <a16:creationId xmlns:a16="http://schemas.microsoft.com/office/drawing/2014/main" id="{99C01792-57CB-2DE2-0326-B66D3001D0BF}"/>
              </a:ext>
            </a:extLst>
          </p:cNvPr>
          <p:cNvSpPr/>
          <p:nvPr/>
        </p:nvSpPr>
        <p:spPr>
          <a:xfrm>
            <a:off x="2785730"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8" name="矩形 27">
            <a:extLst>
              <a:ext uri="{FF2B5EF4-FFF2-40B4-BE49-F238E27FC236}">
                <a16:creationId xmlns:a16="http://schemas.microsoft.com/office/drawing/2014/main" id="{4E4222DF-A977-6790-05B2-6828B330B36E}"/>
              </a:ext>
            </a:extLst>
          </p:cNvPr>
          <p:cNvSpPr/>
          <p:nvPr/>
        </p:nvSpPr>
        <p:spPr>
          <a:xfrm>
            <a:off x="2984846" y="460925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9" name="矩形 28">
            <a:extLst>
              <a:ext uri="{FF2B5EF4-FFF2-40B4-BE49-F238E27FC236}">
                <a16:creationId xmlns:a16="http://schemas.microsoft.com/office/drawing/2014/main" id="{4E16456F-89DF-91BD-260A-C0AFF041927D}"/>
              </a:ext>
            </a:extLst>
          </p:cNvPr>
          <p:cNvSpPr/>
          <p:nvPr/>
        </p:nvSpPr>
        <p:spPr>
          <a:xfrm>
            <a:off x="3203305" y="406182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0" name="矩形 29">
            <a:extLst>
              <a:ext uri="{FF2B5EF4-FFF2-40B4-BE49-F238E27FC236}">
                <a16:creationId xmlns:a16="http://schemas.microsoft.com/office/drawing/2014/main" id="{A1813333-8CBE-E7D8-2465-6223E42E02B1}"/>
              </a:ext>
            </a:extLst>
          </p:cNvPr>
          <p:cNvSpPr/>
          <p:nvPr/>
        </p:nvSpPr>
        <p:spPr>
          <a:xfrm>
            <a:off x="3415955"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1" name="矩形 30">
            <a:extLst>
              <a:ext uri="{FF2B5EF4-FFF2-40B4-BE49-F238E27FC236}">
                <a16:creationId xmlns:a16="http://schemas.microsoft.com/office/drawing/2014/main" id="{778085C4-4A9C-2DC8-AA29-5E551F751624}"/>
              </a:ext>
            </a:extLst>
          </p:cNvPr>
          <p:cNvSpPr/>
          <p:nvPr/>
        </p:nvSpPr>
        <p:spPr>
          <a:xfrm>
            <a:off x="3615071" y="405636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矩形 31">
            <a:extLst>
              <a:ext uri="{FF2B5EF4-FFF2-40B4-BE49-F238E27FC236}">
                <a16:creationId xmlns:a16="http://schemas.microsoft.com/office/drawing/2014/main" id="{5F704015-E8A4-7DF0-E761-7DD50D535065}"/>
              </a:ext>
            </a:extLst>
          </p:cNvPr>
          <p:cNvSpPr/>
          <p:nvPr/>
        </p:nvSpPr>
        <p:spPr>
          <a:xfrm>
            <a:off x="3847065" y="35089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33" name="矩形 32">
            <a:extLst>
              <a:ext uri="{FF2B5EF4-FFF2-40B4-BE49-F238E27FC236}">
                <a16:creationId xmlns:a16="http://schemas.microsoft.com/office/drawing/2014/main" id="{09BC3C54-FC42-029B-FEA6-2993644B0DB1}"/>
              </a:ext>
            </a:extLst>
          </p:cNvPr>
          <p:cNvSpPr/>
          <p:nvPr/>
        </p:nvSpPr>
        <p:spPr>
          <a:xfrm>
            <a:off x="4059715" y="350347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35" name="文本框 34">
            <a:extLst>
              <a:ext uri="{FF2B5EF4-FFF2-40B4-BE49-F238E27FC236}">
                <a16:creationId xmlns:a16="http://schemas.microsoft.com/office/drawing/2014/main" id="{0A3BC2E6-DD2C-E372-CDCA-9E1A6E6F4FF8}"/>
              </a:ext>
            </a:extLst>
          </p:cNvPr>
          <p:cNvSpPr txBox="1"/>
          <p:nvPr/>
        </p:nvSpPr>
        <p:spPr>
          <a:xfrm>
            <a:off x="1251688" y="4693042"/>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39" name="文本框 38">
            <a:extLst>
              <a:ext uri="{FF2B5EF4-FFF2-40B4-BE49-F238E27FC236}">
                <a16:creationId xmlns:a16="http://schemas.microsoft.com/office/drawing/2014/main" id="{E85F5A17-85B9-8C63-07EA-A43FB162CA43}"/>
              </a:ext>
            </a:extLst>
          </p:cNvPr>
          <p:cNvSpPr txBox="1"/>
          <p:nvPr/>
        </p:nvSpPr>
        <p:spPr>
          <a:xfrm>
            <a:off x="1212516" y="4124561"/>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40" name="文本框 39">
            <a:extLst>
              <a:ext uri="{FF2B5EF4-FFF2-40B4-BE49-F238E27FC236}">
                <a16:creationId xmlns:a16="http://schemas.microsoft.com/office/drawing/2014/main" id="{C11A01D3-2FC1-EDFC-CC9B-F78FA0F6A3CB}"/>
              </a:ext>
            </a:extLst>
          </p:cNvPr>
          <p:cNvSpPr txBox="1"/>
          <p:nvPr/>
        </p:nvSpPr>
        <p:spPr>
          <a:xfrm>
            <a:off x="1222551" y="3580573"/>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41" name="乘 40">
            <a:extLst>
              <a:ext uri="{FF2B5EF4-FFF2-40B4-BE49-F238E27FC236}">
                <a16:creationId xmlns:a16="http://schemas.microsoft.com/office/drawing/2014/main" id="{648A6194-4B33-E360-55C3-BCEA88D11798}"/>
              </a:ext>
            </a:extLst>
          </p:cNvPr>
          <p:cNvSpPr/>
          <p:nvPr/>
        </p:nvSpPr>
        <p:spPr>
          <a:xfrm>
            <a:off x="478404" y="3229782"/>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4D6F5B38-3B3D-2DCE-ABA7-26B5B51FFFE6}"/>
              </a:ext>
            </a:extLst>
          </p:cNvPr>
          <p:cNvCxnSpPr>
            <a:cxnSpLocks/>
          </p:cNvCxnSpPr>
          <p:nvPr/>
        </p:nvCxnSpPr>
        <p:spPr>
          <a:xfrm>
            <a:off x="4272365" y="1441342"/>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C3833481-1EA1-8D59-0E23-6FD17E3CD2F2}"/>
              </a:ext>
            </a:extLst>
          </p:cNvPr>
          <p:cNvSpPr txBox="1"/>
          <p:nvPr/>
        </p:nvSpPr>
        <p:spPr>
          <a:xfrm>
            <a:off x="4018484" y="5224905"/>
            <a:ext cx="441146" cy="369332"/>
          </a:xfrm>
          <a:prstGeom prst="rect">
            <a:avLst/>
          </a:prstGeom>
          <a:noFill/>
        </p:spPr>
        <p:txBody>
          <a:bodyPr wrap="none" rtlCol="0">
            <a:spAutoFit/>
          </a:bodyPr>
          <a:lstStyle/>
          <a:p>
            <a:r>
              <a:rPr kumimoji="1" lang="en-US" altLang="zh-CN" dirty="0"/>
              <a:t>T0</a:t>
            </a:r>
            <a:endParaRPr kumimoji="1" lang="zh-CN" altLang="en-US" dirty="0"/>
          </a:p>
        </p:txBody>
      </p:sp>
      <p:sp>
        <p:nvSpPr>
          <p:cNvPr id="46" name="矩形 45">
            <a:extLst>
              <a:ext uri="{FF2B5EF4-FFF2-40B4-BE49-F238E27FC236}">
                <a16:creationId xmlns:a16="http://schemas.microsoft.com/office/drawing/2014/main" id="{0D6BCB06-22FC-8CC4-CB95-6335B47AD0BC}"/>
              </a:ext>
            </a:extLst>
          </p:cNvPr>
          <p:cNvSpPr/>
          <p:nvPr/>
        </p:nvSpPr>
        <p:spPr>
          <a:xfrm>
            <a:off x="4274727" y="2908688"/>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47" name="矩形 46">
            <a:extLst>
              <a:ext uri="{FF2B5EF4-FFF2-40B4-BE49-F238E27FC236}">
                <a16:creationId xmlns:a16="http://schemas.microsoft.com/office/drawing/2014/main" id="{7AA52D17-1DB1-569B-E01A-DA8C2369D7B7}"/>
              </a:ext>
            </a:extLst>
          </p:cNvPr>
          <p:cNvSpPr/>
          <p:nvPr/>
        </p:nvSpPr>
        <p:spPr>
          <a:xfrm>
            <a:off x="4459629" y="2908545"/>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48" name="直线连接符 47">
            <a:extLst>
              <a:ext uri="{FF2B5EF4-FFF2-40B4-BE49-F238E27FC236}">
                <a16:creationId xmlns:a16="http://schemas.microsoft.com/office/drawing/2014/main" id="{F538FBBE-0D08-9F85-D0A1-37C2DD3119B1}"/>
              </a:ext>
            </a:extLst>
          </p:cNvPr>
          <p:cNvCxnSpPr>
            <a:cxnSpLocks/>
          </p:cNvCxnSpPr>
          <p:nvPr/>
        </p:nvCxnSpPr>
        <p:spPr>
          <a:xfrm>
            <a:off x="5881623" y="1193369"/>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387B575-310C-E536-1631-98904AF82F0B}"/>
              </a:ext>
            </a:extLst>
          </p:cNvPr>
          <p:cNvSpPr txBox="1"/>
          <p:nvPr/>
        </p:nvSpPr>
        <p:spPr>
          <a:xfrm>
            <a:off x="1219971" y="3051048"/>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 name="矩形 1">
            <a:extLst>
              <a:ext uri="{FF2B5EF4-FFF2-40B4-BE49-F238E27FC236}">
                <a16:creationId xmlns:a16="http://schemas.microsoft.com/office/drawing/2014/main" id="{AC98C317-7E23-C6B0-DB40-8DE7CD437F07}"/>
              </a:ext>
            </a:extLst>
          </p:cNvPr>
          <p:cNvSpPr/>
          <p:nvPr/>
        </p:nvSpPr>
        <p:spPr>
          <a:xfrm>
            <a:off x="4286619" y="2352000"/>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5" name="矩形 4">
            <a:extLst>
              <a:ext uri="{FF2B5EF4-FFF2-40B4-BE49-F238E27FC236}">
                <a16:creationId xmlns:a16="http://schemas.microsoft.com/office/drawing/2014/main" id="{B4C23161-10CE-A5C7-29F9-13BA721F1C9F}"/>
              </a:ext>
            </a:extLst>
          </p:cNvPr>
          <p:cNvSpPr/>
          <p:nvPr/>
        </p:nvSpPr>
        <p:spPr>
          <a:xfrm>
            <a:off x="4272365" y="1795999"/>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B59F6748-ABE1-3A3A-8218-1B1C66FD3143}"/>
              </a:ext>
            </a:extLst>
          </p:cNvPr>
          <p:cNvSpPr/>
          <p:nvPr/>
        </p:nvSpPr>
        <p:spPr>
          <a:xfrm flipH="1">
            <a:off x="4532112" y="2348892"/>
            <a:ext cx="258001"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0" name="矩形 9">
            <a:extLst>
              <a:ext uri="{FF2B5EF4-FFF2-40B4-BE49-F238E27FC236}">
                <a16:creationId xmlns:a16="http://schemas.microsoft.com/office/drawing/2014/main" id="{F4AE844D-997D-AA55-4912-8FEDEA8DF60C}"/>
              </a:ext>
            </a:extLst>
          </p:cNvPr>
          <p:cNvSpPr/>
          <p:nvPr/>
        </p:nvSpPr>
        <p:spPr>
          <a:xfrm flipH="1">
            <a:off x="4778221" y="1788497"/>
            <a:ext cx="35055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1" name="文本框 10">
            <a:extLst>
              <a:ext uri="{FF2B5EF4-FFF2-40B4-BE49-F238E27FC236}">
                <a16:creationId xmlns:a16="http://schemas.microsoft.com/office/drawing/2014/main" id="{47FE933A-921E-8BE6-B130-C162C3712E6A}"/>
              </a:ext>
            </a:extLst>
          </p:cNvPr>
          <p:cNvSpPr txBox="1"/>
          <p:nvPr/>
        </p:nvSpPr>
        <p:spPr>
          <a:xfrm>
            <a:off x="1248953" y="2536561"/>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12" name="文本框 11">
            <a:extLst>
              <a:ext uri="{FF2B5EF4-FFF2-40B4-BE49-F238E27FC236}">
                <a16:creationId xmlns:a16="http://schemas.microsoft.com/office/drawing/2014/main" id="{24609EBA-4413-637B-E9F1-E1605C88EEDB}"/>
              </a:ext>
            </a:extLst>
          </p:cNvPr>
          <p:cNvSpPr txBox="1"/>
          <p:nvPr/>
        </p:nvSpPr>
        <p:spPr>
          <a:xfrm>
            <a:off x="1228400" y="1987555"/>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21" name="矩形 20">
            <a:extLst>
              <a:ext uri="{FF2B5EF4-FFF2-40B4-BE49-F238E27FC236}">
                <a16:creationId xmlns:a16="http://schemas.microsoft.com/office/drawing/2014/main" id="{AB2C2CE4-1781-8E5E-EF03-064E3461D3A2}"/>
              </a:ext>
            </a:extLst>
          </p:cNvPr>
          <p:cNvSpPr/>
          <p:nvPr/>
        </p:nvSpPr>
        <p:spPr>
          <a:xfrm>
            <a:off x="4290830" y="4585606"/>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22" name="矩形 21">
            <a:extLst>
              <a:ext uri="{FF2B5EF4-FFF2-40B4-BE49-F238E27FC236}">
                <a16:creationId xmlns:a16="http://schemas.microsoft.com/office/drawing/2014/main" id="{992C254F-67D1-8D04-2281-EC3C9DE2DC54}"/>
              </a:ext>
            </a:extLst>
          </p:cNvPr>
          <p:cNvSpPr/>
          <p:nvPr/>
        </p:nvSpPr>
        <p:spPr>
          <a:xfrm>
            <a:off x="4504359" y="404071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8" name="矩形 7">
            <a:extLst>
              <a:ext uri="{FF2B5EF4-FFF2-40B4-BE49-F238E27FC236}">
                <a16:creationId xmlns:a16="http://schemas.microsoft.com/office/drawing/2014/main" id="{06710BFD-907F-4B69-A400-81C0251BD1F6}"/>
              </a:ext>
            </a:extLst>
          </p:cNvPr>
          <p:cNvSpPr/>
          <p:nvPr/>
        </p:nvSpPr>
        <p:spPr>
          <a:xfrm>
            <a:off x="4537185" y="2918185"/>
            <a:ext cx="425948" cy="5361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Tree>
    <p:extLst>
      <p:ext uri="{BB962C8B-B14F-4D97-AF65-F5344CB8AC3E}">
        <p14:creationId xmlns:p14="http://schemas.microsoft.com/office/powerpoint/2010/main" val="1368082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38E78-A195-FFBF-556D-CE6C58634C16}"/>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EEE98BFE-5271-C0A3-D59C-01E530FC50A2}"/>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3879B4C5-2958-C7BE-66D9-CBDC41FC2E62}"/>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模型定义</a:t>
            </a:r>
            <a:endParaRPr lang="zh-CN" altLang="en" sz="2400" b="1" i="0" dirty="0">
              <a:solidFill>
                <a:srgbClr val="003F87"/>
              </a:solidFill>
              <a:effectLst/>
              <a:highlight>
                <a:srgbClr val="FFFFFF"/>
              </a:highlight>
              <a:latin typeface="+mj-ea"/>
              <a:ea typeface="+mj-ea"/>
            </a:endParaRPr>
          </a:p>
        </p:txBody>
      </p:sp>
      <p:pic>
        <p:nvPicPr>
          <p:cNvPr id="13" name="图片 12">
            <a:extLst>
              <a:ext uri="{FF2B5EF4-FFF2-40B4-BE49-F238E27FC236}">
                <a16:creationId xmlns:a16="http://schemas.microsoft.com/office/drawing/2014/main" id="{ACF76618-65A3-EB36-A630-21A6B027D9D7}"/>
              </a:ext>
            </a:extLst>
          </p:cNvPr>
          <p:cNvPicPr>
            <a:picLocks noChangeAspect="1"/>
          </p:cNvPicPr>
          <p:nvPr/>
        </p:nvPicPr>
        <p:blipFill>
          <a:blip r:embed="rId3"/>
          <a:stretch>
            <a:fillRect/>
          </a:stretch>
        </p:blipFill>
        <p:spPr>
          <a:xfrm>
            <a:off x="1486395" y="1387269"/>
            <a:ext cx="5181600" cy="1803400"/>
          </a:xfrm>
          <a:prstGeom prst="rect">
            <a:avLst/>
          </a:prstGeom>
        </p:spPr>
      </p:pic>
      <p:pic>
        <p:nvPicPr>
          <p:cNvPr id="18" name="图片 17">
            <a:extLst>
              <a:ext uri="{FF2B5EF4-FFF2-40B4-BE49-F238E27FC236}">
                <a16:creationId xmlns:a16="http://schemas.microsoft.com/office/drawing/2014/main" id="{16506DAD-DB1C-959C-1E16-DE85FF928C92}"/>
              </a:ext>
            </a:extLst>
          </p:cNvPr>
          <p:cNvPicPr>
            <a:picLocks noChangeAspect="1"/>
          </p:cNvPicPr>
          <p:nvPr/>
        </p:nvPicPr>
        <p:blipFill>
          <a:blip r:embed="rId4"/>
          <a:stretch>
            <a:fillRect/>
          </a:stretch>
        </p:blipFill>
        <p:spPr>
          <a:xfrm>
            <a:off x="1592283" y="3220431"/>
            <a:ext cx="7772400" cy="1516072"/>
          </a:xfrm>
          <a:prstGeom prst="rect">
            <a:avLst/>
          </a:prstGeom>
        </p:spPr>
      </p:pic>
      <p:pic>
        <p:nvPicPr>
          <p:cNvPr id="19" name="图片 18">
            <a:extLst>
              <a:ext uri="{FF2B5EF4-FFF2-40B4-BE49-F238E27FC236}">
                <a16:creationId xmlns:a16="http://schemas.microsoft.com/office/drawing/2014/main" id="{1F4448AB-76C2-4AC7-2B37-7E9F22ECCC87}"/>
              </a:ext>
            </a:extLst>
          </p:cNvPr>
          <p:cNvPicPr>
            <a:picLocks noChangeAspect="1"/>
          </p:cNvPicPr>
          <p:nvPr/>
        </p:nvPicPr>
        <p:blipFill>
          <a:blip r:embed="rId5"/>
          <a:stretch>
            <a:fillRect/>
          </a:stretch>
        </p:blipFill>
        <p:spPr>
          <a:xfrm>
            <a:off x="1722911" y="5408386"/>
            <a:ext cx="7772400" cy="1097796"/>
          </a:xfrm>
          <a:prstGeom prst="rect">
            <a:avLst/>
          </a:prstGeom>
        </p:spPr>
      </p:pic>
      <p:pic>
        <p:nvPicPr>
          <p:cNvPr id="20" name="图片 19">
            <a:extLst>
              <a:ext uri="{FF2B5EF4-FFF2-40B4-BE49-F238E27FC236}">
                <a16:creationId xmlns:a16="http://schemas.microsoft.com/office/drawing/2014/main" id="{428CE79B-0226-87FF-CAF0-A545E2924CB0}"/>
              </a:ext>
            </a:extLst>
          </p:cNvPr>
          <p:cNvPicPr>
            <a:picLocks noChangeAspect="1"/>
          </p:cNvPicPr>
          <p:nvPr/>
        </p:nvPicPr>
        <p:blipFill>
          <a:blip r:embed="rId6"/>
          <a:stretch>
            <a:fillRect/>
          </a:stretch>
        </p:blipFill>
        <p:spPr>
          <a:xfrm>
            <a:off x="7131205" y="1271354"/>
            <a:ext cx="3523034" cy="2662541"/>
          </a:xfrm>
          <a:prstGeom prst="rect">
            <a:avLst/>
          </a:prstGeom>
        </p:spPr>
      </p:pic>
    </p:spTree>
    <p:extLst>
      <p:ext uri="{BB962C8B-B14F-4D97-AF65-F5344CB8AC3E}">
        <p14:creationId xmlns:p14="http://schemas.microsoft.com/office/powerpoint/2010/main" val="72842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028A5-5C31-0FF8-47CB-E6073C9F3ED7}"/>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1371A08E-D0EA-93A9-96DE-986FF408C8D2}"/>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8703C86C-4DD4-474B-2C66-BBA28842FCA1}"/>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求解</a:t>
            </a:r>
            <a:endParaRPr lang="zh-CN" altLang="en" sz="2400" b="1" i="0" dirty="0">
              <a:solidFill>
                <a:srgbClr val="003F87"/>
              </a:solidFill>
              <a:effectLst/>
              <a:highlight>
                <a:srgbClr val="FFFFFF"/>
              </a:highlight>
              <a:latin typeface="+mj-ea"/>
              <a:ea typeface="+mj-ea"/>
            </a:endParaRPr>
          </a:p>
        </p:txBody>
      </p:sp>
      <p:sp>
        <p:nvSpPr>
          <p:cNvPr id="9" name="文本框 8">
            <a:extLst>
              <a:ext uri="{FF2B5EF4-FFF2-40B4-BE49-F238E27FC236}">
                <a16:creationId xmlns:a16="http://schemas.microsoft.com/office/drawing/2014/main" id="{B54D690A-2E70-2BC6-E6F3-299DD85F411E}"/>
              </a:ext>
            </a:extLst>
          </p:cNvPr>
          <p:cNvSpPr txBox="1"/>
          <p:nvPr/>
        </p:nvSpPr>
        <p:spPr>
          <a:xfrm>
            <a:off x="463924" y="898545"/>
            <a:ext cx="6145304" cy="400110"/>
          </a:xfrm>
          <a:prstGeom prst="rect">
            <a:avLst/>
          </a:prstGeom>
          <a:noFill/>
        </p:spPr>
        <p:txBody>
          <a:bodyPr wrap="square">
            <a:spAutoFit/>
          </a:bodyPr>
          <a:lstStyle/>
          <a:p>
            <a:r>
              <a:rPr lang="zh-CN" altLang="en-US" sz="2000" dirty="0">
                <a:effectLst/>
                <a:latin typeface="+mj-ea"/>
                <a:ea typeface="+mj-ea"/>
              </a:rPr>
              <a:t>假设设备</a:t>
            </a:r>
            <a:r>
              <a:rPr lang="en-US" altLang="zh-CN" sz="2000" dirty="0">
                <a:effectLst/>
                <a:latin typeface="+mj-ea"/>
                <a:ea typeface="+mj-ea"/>
              </a:rPr>
              <a:t>3</a:t>
            </a:r>
            <a:r>
              <a:rPr lang="zh-CN" altLang="en-US" sz="2000" dirty="0">
                <a:effectLst/>
                <a:latin typeface="+mj-ea"/>
                <a:ea typeface="+mj-ea"/>
              </a:rPr>
              <a:t>上模型大小为 </a:t>
            </a:r>
            <a:r>
              <a:rPr lang="en-US" altLang="zh-CN" sz="2000" dirty="0">
                <a:effectLst/>
                <a:latin typeface="+mj-ea"/>
                <a:ea typeface="+mj-ea"/>
              </a:rPr>
              <a:t>1</a:t>
            </a:r>
            <a:r>
              <a:rPr lang="en" altLang="zh-CN" sz="2000" dirty="0">
                <a:effectLst/>
                <a:latin typeface="+mj-ea"/>
                <a:ea typeface="+mj-ea"/>
              </a:rPr>
              <a:t>B</a:t>
            </a:r>
          </a:p>
        </p:txBody>
      </p:sp>
      <p:sp>
        <p:nvSpPr>
          <p:cNvPr id="11" name="文本框 10">
            <a:extLst>
              <a:ext uri="{FF2B5EF4-FFF2-40B4-BE49-F238E27FC236}">
                <a16:creationId xmlns:a16="http://schemas.microsoft.com/office/drawing/2014/main" id="{3737140E-E4BB-33B2-8AFB-2C0C345A7576}"/>
              </a:ext>
            </a:extLst>
          </p:cNvPr>
          <p:cNvSpPr txBox="1"/>
          <p:nvPr/>
        </p:nvSpPr>
        <p:spPr>
          <a:xfrm>
            <a:off x="463924" y="1584604"/>
            <a:ext cx="6145304" cy="369332"/>
          </a:xfrm>
          <a:prstGeom prst="rect">
            <a:avLst/>
          </a:prstGeom>
          <a:noFill/>
        </p:spPr>
        <p:txBody>
          <a:bodyPr wrap="square">
            <a:spAutoFit/>
          </a:bodyPr>
          <a:lstStyle/>
          <a:p>
            <a:r>
              <a:rPr lang="zh-CN" altLang="en-US" dirty="0">
                <a:effectLst/>
                <a:latin typeface="+mj-ea"/>
                <a:ea typeface="+mj-ea"/>
              </a:rPr>
              <a:t>假设有</a:t>
            </a:r>
            <a:r>
              <a:rPr lang="en-US" altLang="zh-CN" dirty="0">
                <a:effectLst/>
                <a:latin typeface="+mj-ea"/>
                <a:ea typeface="+mj-ea"/>
              </a:rPr>
              <a:t>5</a:t>
            </a:r>
            <a:r>
              <a:rPr lang="zh-CN" altLang="en-US" dirty="0">
                <a:effectLst/>
                <a:latin typeface="+mj-ea"/>
                <a:ea typeface="+mj-ea"/>
              </a:rPr>
              <a:t>个</a:t>
            </a:r>
            <a:r>
              <a:rPr lang="zh-CN" altLang="en-US" dirty="0">
                <a:latin typeface="+mj-ea"/>
                <a:ea typeface="+mj-ea"/>
              </a:rPr>
              <a:t>新设备用于恢复设备</a:t>
            </a:r>
            <a:r>
              <a:rPr lang="en-US" altLang="zh-CN" dirty="0">
                <a:latin typeface="+mj-ea"/>
                <a:ea typeface="+mj-ea"/>
              </a:rPr>
              <a:t>3</a:t>
            </a:r>
            <a:endParaRPr lang="zh-CN" altLang="en-US" dirty="0">
              <a:effectLst/>
              <a:latin typeface="+mj-ea"/>
              <a:ea typeface="+mj-ea"/>
            </a:endParaRPr>
          </a:p>
        </p:txBody>
      </p:sp>
      <p:sp>
        <p:nvSpPr>
          <p:cNvPr id="12" name="文本框 11">
            <a:extLst>
              <a:ext uri="{FF2B5EF4-FFF2-40B4-BE49-F238E27FC236}">
                <a16:creationId xmlns:a16="http://schemas.microsoft.com/office/drawing/2014/main" id="{6FE51260-0940-C9BF-E5A3-5342338426D2}"/>
              </a:ext>
            </a:extLst>
          </p:cNvPr>
          <p:cNvSpPr txBox="1"/>
          <p:nvPr/>
        </p:nvSpPr>
        <p:spPr>
          <a:xfrm>
            <a:off x="463924" y="2152942"/>
            <a:ext cx="6145304" cy="369332"/>
          </a:xfrm>
          <a:prstGeom prst="rect">
            <a:avLst/>
          </a:prstGeom>
          <a:noFill/>
        </p:spPr>
        <p:txBody>
          <a:bodyPr wrap="square">
            <a:spAutoFit/>
          </a:bodyPr>
          <a:lstStyle/>
          <a:p>
            <a:r>
              <a:rPr lang="zh-CN" altLang="en-US" dirty="0">
                <a:effectLst/>
                <a:latin typeface="+mj-ea"/>
                <a:ea typeface="+mj-ea"/>
              </a:rPr>
              <a:t>根据求解器：</a:t>
            </a:r>
          </a:p>
        </p:txBody>
      </p:sp>
      <p:sp>
        <p:nvSpPr>
          <p:cNvPr id="4" name="文本框 3">
            <a:extLst>
              <a:ext uri="{FF2B5EF4-FFF2-40B4-BE49-F238E27FC236}">
                <a16:creationId xmlns:a16="http://schemas.microsoft.com/office/drawing/2014/main" id="{3773423A-41EF-8FEF-5A00-ACD7CC6F4E6E}"/>
              </a:ext>
            </a:extLst>
          </p:cNvPr>
          <p:cNvSpPr txBox="1"/>
          <p:nvPr/>
        </p:nvSpPr>
        <p:spPr>
          <a:xfrm>
            <a:off x="190792" y="2858399"/>
            <a:ext cx="12527681" cy="1477328"/>
          </a:xfrm>
          <a:prstGeom prst="rect">
            <a:avLst/>
          </a:prstGeom>
          <a:noFill/>
        </p:spPr>
        <p:txBody>
          <a:bodyPr wrap="square">
            <a:spAutoFit/>
          </a:bodyPr>
          <a:lstStyle/>
          <a:p>
            <a:r>
              <a:rPr lang="zh-CN" altLang="en-US" dirty="0"/>
              <a:t>流水线 ： 1 model size: 0.09939433954761583   load time: 2.016946237953791   infer time: 0.027807712534047374</a:t>
            </a:r>
          </a:p>
          <a:p>
            <a:r>
              <a:rPr lang="zh-CN" altLang="en-US" dirty="0"/>
              <a:t>流水线 ： 2 model size: 0.13996025649017096   load time: 2.3447539504886024   infer time: 0.03570053395898151</a:t>
            </a:r>
          </a:p>
          <a:p>
            <a:r>
              <a:rPr lang="zh-CN" altLang="en-US" dirty="0"/>
              <a:t>流水线 ： 3 model size: 0.1897035900431271   load time: 2.6804544844475635   infer time: 0.04457449282243944</a:t>
            </a:r>
          </a:p>
          <a:p>
            <a:r>
              <a:rPr lang="zh-CN" altLang="en-US" dirty="0"/>
              <a:t>流水线 ： 4 model size: 0.24971330976591585   load time: 3.025028977270013   infer time: 0.05447831838032774</a:t>
            </a:r>
          </a:p>
          <a:p>
            <a:r>
              <a:rPr lang="zh-CN" altLang="en-US" dirty="0"/>
              <a:t>流水线 ： 5 model size: 0.3212285041531822   load time: 3.3795072956503485   infer time: 0.06547349646576783</a:t>
            </a:r>
          </a:p>
        </p:txBody>
      </p:sp>
      <p:sp>
        <p:nvSpPr>
          <p:cNvPr id="8" name="文本框 7">
            <a:extLst>
              <a:ext uri="{FF2B5EF4-FFF2-40B4-BE49-F238E27FC236}">
                <a16:creationId xmlns:a16="http://schemas.microsoft.com/office/drawing/2014/main" id="{5767B647-B0D8-CBE8-5C12-BB14E4D24A97}"/>
              </a:ext>
            </a:extLst>
          </p:cNvPr>
          <p:cNvSpPr txBox="1"/>
          <p:nvPr/>
        </p:nvSpPr>
        <p:spPr>
          <a:xfrm>
            <a:off x="463924" y="4870858"/>
            <a:ext cx="6406738" cy="369332"/>
          </a:xfrm>
          <a:prstGeom prst="rect">
            <a:avLst/>
          </a:prstGeom>
          <a:noFill/>
        </p:spPr>
        <p:txBody>
          <a:bodyPr wrap="square">
            <a:spAutoFit/>
          </a:bodyPr>
          <a:lstStyle/>
          <a:p>
            <a:r>
              <a:rPr lang="zh-CN" altLang="en-US" dirty="0"/>
              <a:t>恢复成功时间 ： 7.36</a:t>
            </a:r>
          </a:p>
        </p:txBody>
      </p:sp>
      <p:sp>
        <p:nvSpPr>
          <p:cNvPr id="10" name="文本框 9">
            <a:extLst>
              <a:ext uri="{FF2B5EF4-FFF2-40B4-BE49-F238E27FC236}">
                <a16:creationId xmlns:a16="http://schemas.microsoft.com/office/drawing/2014/main" id="{889B8D76-B641-5199-337B-AC596AEDE5C3}"/>
              </a:ext>
            </a:extLst>
          </p:cNvPr>
          <p:cNvSpPr txBox="1"/>
          <p:nvPr/>
        </p:nvSpPr>
        <p:spPr>
          <a:xfrm>
            <a:off x="463924" y="5405989"/>
            <a:ext cx="6406738" cy="369332"/>
          </a:xfrm>
          <a:prstGeom prst="rect">
            <a:avLst/>
          </a:prstGeom>
          <a:noFill/>
        </p:spPr>
        <p:txBody>
          <a:bodyPr wrap="square">
            <a:spAutoFit/>
          </a:bodyPr>
          <a:lstStyle/>
          <a:p>
            <a:r>
              <a:rPr lang="zh-CN" altLang="en-US" dirty="0"/>
              <a:t>原始恢复成功时间 ： </a:t>
            </a:r>
            <a:r>
              <a:rPr lang="en-US" altLang="zh-CN" dirty="0"/>
              <a:t>5.57</a:t>
            </a:r>
            <a:endParaRPr lang="zh-CN" altLang="en-US" dirty="0"/>
          </a:p>
        </p:txBody>
      </p:sp>
      <p:pic>
        <p:nvPicPr>
          <p:cNvPr id="13" name="图片 12">
            <a:extLst>
              <a:ext uri="{FF2B5EF4-FFF2-40B4-BE49-F238E27FC236}">
                <a16:creationId xmlns:a16="http://schemas.microsoft.com/office/drawing/2014/main" id="{6B04F8B3-E892-384F-6EDB-2890BEDA3904}"/>
              </a:ext>
            </a:extLst>
          </p:cNvPr>
          <p:cNvPicPr>
            <a:picLocks noChangeAspect="1"/>
          </p:cNvPicPr>
          <p:nvPr/>
        </p:nvPicPr>
        <p:blipFill>
          <a:blip r:embed="rId3"/>
          <a:stretch>
            <a:fillRect/>
          </a:stretch>
        </p:blipFill>
        <p:spPr>
          <a:xfrm>
            <a:off x="6870662" y="138171"/>
            <a:ext cx="3968997" cy="2976748"/>
          </a:xfrm>
          <a:prstGeom prst="rect">
            <a:avLst/>
          </a:prstGeom>
        </p:spPr>
      </p:pic>
    </p:spTree>
    <p:extLst>
      <p:ext uri="{BB962C8B-B14F-4D97-AF65-F5344CB8AC3E}">
        <p14:creationId xmlns:p14="http://schemas.microsoft.com/office/powerpoint/2010/main" val="3123979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76F08-D541-C8B1-9FA7-BF34CDD3D530}"/>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E9DDD92-1F19-7699-36C7-A9FB14C30CA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272435C2-4E65-A1E6-F593-DD9F6BBF8D7E}"/>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模型定义</a:t>
            </a:r>
            <a:endParaRPr lang="zh-CN" altLang="en" sz="2400" b="1" i="0" dirty="0">
              <a:solidFill>
                <a:srgbClr val="003F87"/>
              </a:solidFill>
              <a:effectLst/>
              <a:highlight>
                <a:srgbClr val="FFFFFF"/>
              </a:highlight>
              <a:latin typeface="+mj-ea"/>
              <a:ea typeface="+mj-ea"/>
            </a:endParaRPr>
          </a:p>
        </p:txBody>
      </p:sp>
      <p:sp>
        <p:nvSpPr>
          <p:cNvPr id="3" name="文本框 2">
            <a:extLst>
              <a:ext uri="{FF2B5EF4-FFF2-40B4-BE49-F238E27FC236}">
                <a16:creationId xmlns:a16="http://schemas.microsoft.com/office/drawing/2014/main" id="{5FD3573B-6FBC-9666-3553-14306264B60D}"/>
              </a:ext>
            </a:extLst>
          </p:cNvPr>
          <p:cNvSpPr txBox="1"/>
          <p:nvPr/>
        </p:nvSpPr>
        <p:spPr>
          <a:xfrm>
            <a:off x="164387" y="698842"/>
            <a:ext cx="9965931" cy="1569660"/>
          </a:xfrm>
          <a:prstGeom prst="rect">
            <a:avLst/>
          </a:prstGeom>
          <a:noFill/>
        </p:spPr>
        <p:txBody>
          <a:bodyPr wrap="square">
            <a:spAutoFit/>
          </a:bodyPr>
          <a:lstStyle/>
          <a:p>
            <a:r>
              <a:rPr lang="zh-CN" altLang="en-US" b="1" dirty="0"/>
              <a:t>问题背景</a:t>
            </a:r>
          </a:p>
          <a:p>
            <a:r>
              <a:rPr lang="zh-CN" altLang="en-US" b="1" dirty="0"/>
              <a:t>       设备</a:t>
            </a:r>
            <a:r>
              <a:rPr lang="en-US" altLang="zh-CN" b="1" dirty="0"/>
              <a:t>1</a:t>
            </a:r>
            <a:r>
              <a:rPr lang="zh-CN" altLang="en-US" b="1" dirty="0"/>
              <a:t>、设备</a:t>
            </a:r>
            <a:r>
              <a:rPr lang="en-US" altLang="zh-CN" b="1" dirty="0"/>
              <a:t>2</a:t>
            </a:r>
            <a:r>
              <a:rPr lang="zh-CN" altLang="en-US" b="1" dirty="0"/>
              <a:t>和设备</a:t>
            </a:r>
            <a:r>
              <a:rPr lang="en-US" altLang="zh-CN" b="1" dirty="0"/>
              <a:t>3</a:t>
            </a:r>
            <a:r>
              <a:rPr lang="zh-CN" altLang="en-US" b="1" dirty="0"/>
              <a:t>原本组成了一条流水线，用于处理模型推理任务。在设备</a:t>
            </a:r>
            <a:r>
              <a:rPr lang="en-US" altLang="zh-CN" b="1" dirty="0"/>
              <a:t>3</a:t>
            </a:r>
            <a:r>
              <a:rPr lang="zh-CN" altLang="en-US" b="1" dirty="0"/>
              <a:t>故障的情况下，我们启用</a:t>
            </a:r>
            <a:r>
              <a:rPr lang="en" altLang="zh-CN" b="1" dirty="0"/>
              <a:t>n</a:t>
            </a:r>
            <a:r>
              <a:rPr lang="zh-CN" altLang="en-US" b="1" dirty="0"/>
              <a:t>个设备（手机等），通过</a:t>
            </a:r>
            <a:r>
              <a:rPr lang="zh-CN" altLang="en-US" sz="2400" b="1" dirty="0">
                <a:solidFill>
                  <a:srgbClr val="2F5597"/>
                </a:solidFill>
              </a:rPr>
              <a:t>无感恢复流水线</a:t>
            </a:r>
            <a:r>
              <a:rPr lang="zh-CN" altLang="en-US" b="1" dirty="0"/>
              <a:t>接管设备</a:t>
            </a:r>
            <a:r>
              <a:rPr lang="en-US" altLang="zh-CN" b="1" dirty="0"/>
              <a:t>3</a:t>
            </a:r>
            <a:r>
              <a:rPr lang="zh-CN" altLang="en-US" b="1" dirty="0"/>
              <a:t>的推理任务，并在此基础上逐渐恢复到原始状态。问题的目标是通过优化模型的分配、加载、推理和通信，使得整个过程尽可能高效。</a:t>
            </a:r>
          </a:p>
        </p:txBody>
      </p:sp>
      <p:cxnSp>
        <p:nvCxnSpPr>
          <p:cNvPr id="4" name="直线箭头连接符 3">
            <a:extLst>
              <a:ext uri="{FF2B5EF4-FFF2-40B4-BE49-F238E27FC236}">
                <a16:creationId xmlns:a16="http://schemas.microsoft.com/office/drawing/2014/main" id="{4BC1BDFD-65AF-4CF4-CAA4-585817408057}"/>
              </a:ext>
            </a:extLst>
          </p:cNvPr>
          <p:cNvCxnSpPr>
            <a:cxnSpLocks/>
          </p:cNvCxnSpPr>
          <p:nvPr/>
        </p:nvCxnSpPr>
        <p:spPr>
          <a:xfrm>
            <a:off x="1894268" y="6594815"/>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BB81781A-821E-3063-151E-FDAFE9380C10}"/>
              </a:ext>
            </a:extLst>
          </p:cNvPr>
          <p:cNvCxnSpPr>
            <a:cxnSpLocks/>
          </p:cNvCxnSpPr>
          <p:nvPr/>
        </p:nvCxnSpPr>
        <p:spPr>
          <a:xfrm flipV="1">
            <a:off x="1915533" y="2242033"/>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77C6F12-42E5-27F6-1744-5E5190808A5C}"/>
              </a:ext>
            </a:extLst>
          </p:cNvPr>
          <p:cNvSpPr/>
          <p:nvPr/>
        </p:nvSpPr>
        <p:spPr>
          <a:xfrm>
            <a:off x="1915533" y="6041922"/>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FA835A36-AF70-0931-DE57-E628473FF162}"/>
              </a:ext>
            </a:extLst>
          </p:cNvPr>
          <p:cNvSpPr/>
          <p:nvPr/>
        </p:nvSpPr>
        <p:spPr>
          <a:xfrm>
            <a:off x="1915533" y="5481438"/>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0" name="矩形 9">
            <a:extLst>
              <a:ext uri="{FF2B5EF4-FFF2-40B4-BE49-F238E27FC236}">
                <a16:creationId xmlns:a16="http://schemas.microsoft.com/office/drawing/2014/main" id="{45A4D17B-4A7B-4C27-E110-E42ABB85D162}"/>
              </a:ext>
            </a:extLst>
          </p:cNvPr>
          <p:cNvSpPr/>
          <p:nvPr/>
        </p:nvSpPr>
        <p:spPr>
          <a:xfrm>
            <a:off x="1915533" y="4920954"/>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1" name="矩形 10">
            <a:extLst>
              <a:ext uri="{FF2B5EF4-FFF2-40B4-BE49-F238E27FC236}">
                <a16:creationId xmlns:a16="http://schemas.microsoft.com/office/drawing/2014/main" id="{87BD4915-B6E4-E43D-7E3B-7589631A60A4}"/>
              </a:ext>
            </a:extLst>
          </p:cNvPr>
          <p:cNvSpPr/>
          <p:nvPr/>
        </p:nvSpPr>
        <p:spPr>
          <a:xfrm>
            <a:off x="2829934" y="606337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2" name="矩形 11">
            <a:extLst>
              <a:ext uri="{FF2B5EF4-FFF2-40B4-BE49-F238E27FC236}">
                <a16:creationId xmlns:a16="http://schemas.microsoft.com/office/drawing/2014/main" id="{DF6F038D-64E7-205A-681C-39C3BBC6B974}"/>
              </a:ext>
            </a:extLst>
          </p:cNvPr>
          <p:cNvSpPr/>
          <p:nvPr/>
        </p:nvSpPr>
        <p:spPr>
          <a:xfrm>
            <a:off x="3042584" y="6057914"/>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4" name="矩形 13">
            <a:extLst>
              <a:ext uri="{FF2B5EF4-FFF2-40B4-BE49-F238E27FC236}">
                <a16:creationId xmlns:a16="http://schemas.microsoft.com/office/drawing/2014/main" id="{2756FD2E-DDD2-3AD5-EFAC-D87B183E58A7}"/>
              </a:ext>
            </a:extLst>
          </p:cNvPr>
          <p:cNvSpPr/>
          <p:nvPr/>
        </p:nvSpPr>
        <p:spPr>
          <a:xfrm>
            <a:off x="3241700" y="6057914"/>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5" name="矩形 14">
            <a:extLst>
              <a:ext uri="{FF2B5EF4-FFF2-40B4-BE49-F238E27FC236}">
                <a16:creationId xmlns:a16="http://schemas.microsoft.com/office/drawing/2014/main" id="{49C2F2F2-1A18-611F-A47B-E03319CA67C8}"/>
              </a:ext>
            </a:extLst>
          </p:cNvPr>
          <p:cNvSpPr/>
          <p:nvPr/>
        </p:nvSpPr>
        <p:spPr>
          <a:xfrm>
            <a:off x="3460159" y="5510478"/>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6" name="矩形 15">
            <a:extLst>
              <a:ext uri="{FF2B5EF4-FFF2-40B4-BE49-F238E27FC236}">
                <a16:creationId xmlns:a16="http://schemas.microsoft.com/office/drawing/2014/main" id="{2CD6DF7D-2EF2-CF68-67B9-F74FFF5BC3B4}"/>
              </a:ext>
            </a:extLst>
          </p:cNvPr>
          <p:cNvSpPr/>
          <p:nvPr/>
        </p:nvSpPr>
        <p:spPr>
          <a:xfrm>
            <a:off x="3672809" y="5505022"/>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7" name="矩形 16">
            <a:extLst>
              <a:ext uri="{FF2B5EF4-FFF2-40B4-BE49-F238E27FC236}">
                <a16:creationId xmlns:a16="http://schemas.microsoft.com/office/drawing/2014/main" id="{C4AEEE72-19A4-2FC1-1BF4-8DE42957C6EB}"/>
              </a:ext>
            </a:extLst>
          </p:cNvPr>
          <p:cNvSpPr/>
          <p:nvPr/>
        </p:nvSpPr>
        <p:spPr>
          <a:xfrm>
            <a:off x="3871925" y="5505022"/>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1" name="矩形 20">
            <a:extLst>
              <a:ext uri="{FF2B5EF4-FFF2-40B4-BE49-F238E27FC236}">
                <a16:creationId xmlns:a16="http://schemas.microsoft.com/office/drawing/2014/main" id="{F7EA873A-F286-3234-0528-5079202E263B}"/>
              </a:ext>
            </a:extLst>
          </p:cNvPr>
          <p:cNvSpPr/>
          <p:nvPr/>
        </p:nvSpPr>
        <p:spPr>
          <a:xfrm>
            <a:off x="4103919" y="4957586"/>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22" name="矩形 21">
            <a:extLst>
              <a:ext uri="{FF2B5EF4-FFF2-40B4-BE49-F238E27FC236}">
                <a16:creationId xmlns:a16="http://schemas.microsoft.com/office/drawing/2014/main" id="{02441487-7731-150B-84B5-F4D340A20BE0}"/>
              </a:ext>
            </a:extLst>
          </p:cNvPr>
          <p:cNvSpPr/>
          <p:nvPr/>
        </p:nvSpPr>
        <p:spPr>
          <a:xfrm>
            <a:off x="4316569" y="4952130"/>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23" name="文本框 22">
            <a:extLst>
              <a:ext uri="{FF2B5EF4-FFF2-40B4-BE49-F238E27FC236}">
                <a16:creationId xmlns:a16="http://schemas.microsoft.com/office/drawing/2014/main" id="{A7221A8E-E996-9FF7-2553-0B3DF54D6413}"/>
              </a:ext>
            </a:extLst>
          </p:cNvPr>
          <p:cNvSpPr txBox="1"/>
          <p:nvPr/>
        </p:nvSpPr>
        <p:spPr>
          <a:xfrm>
            <a:off x="1508542" y="6141699"/>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24" name="文本框 23">
            <a:extLst>
              <a:ext uri="{FF2B5EF4-FFF2-40B4-BE49-F238E27FC236}">
                <a16:creationId xmlns:a16="http://schemas.microsoft.com/office/drawing/2014/main" id="{C865CB32-8A82-1F9B-72B1-5AAE0275C7F4}"/>
              </a:ext>
            </a:extLst>
          </p:cNvPr>
          <p:cNvSpPr txBox="1"/>
          <p:nvPr/>
        </p:nvSpPr>
        <p:spPr>
          <a:xfrm>
            <a:off x="1469370" y="5573218"/>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25" name="文本框 24">
            <a:extLst>
              <a:ext uri="{FF2B5EF4-FFF2-40B4-BE49-F238E27FC236}">
                <a16:creationId xmlns:a16="http://schemas.microsoft.com/office/drawing/2014/main" id="{678E97C0-E525-8134-F9FD-6B39105AA212}"/>
              </a:ext>
            </a:extLst>
          </p:cNvPr>
          <p:cNvSpPr txBox="1"/>
          <p:nvPr/>
        </p:nvSpPr>
        <p:spPr>
          <a:xfrm>
            <a:off x="1479405" y="5029230"/>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26" name="乘 25">
            <a:extLst>
              <a:ext uri="{FF2B5EF4-FFF2-40B4-BE49-F238E27FC236}">
                <a16:creationId xmlns:a16="http://schemas.microsoft.com/office/drawing/2014/main" id="{61F6695C-5C03-6739-A309-8F78F2B84DA7}"/>
              </a:ext>
            </a:extLst>
          </p:cNvPr>
          <p:cNvSpPr/>
          <p:nvPr/>
        </p:nvSpPr>
        <p:spPr>
          <a:xfrm>
            <a:off x="735258" y="4678439"/>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连接符 26">
            <a:extLst>
              <a:ext uri="{FF2B5EF4-FFF2-40B4-BE49-F238E27FC236}">
                <a16:creationId xmlns:a16="http://schemas.microsoft.com/office/drawing/2014/main" id="{C8B306E5-68CE-8177-2364-9E9CDB7B3081}"/>
              </a:ext>
            </a:extLst>
          </p:cNvPr>
          <p:cNvCxnSpPr>
            <a:cxnSpLocks/>
          </p:cNvCxnSpPr>
          <p:nvPr/>
        </p:nvCxnSpPr>
        <p:spPr>
          <a:xfrm>
            <a:off x="4529219" y="2889999"/>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A6DB1991-B6BF-AEDC-22F7-DE4D72515F2A}"/>
              </a:ext>
            </a:extLst>
          </p:cNvPr>
          <p:cNvSpPr/>
          <p:nvPr/>
        </p:nvSpPr>
        <p:spPr>
          <a:xfrm>
            <a:off x="4531581" y="4357345"/>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9" name="矩形 28">
            <a:extLst>
              <a:ext uri="{FF2B5EF4-FFF2-40B4-BE49-F238E27FC236}">
                <a16:creationId xmlns:a16="http://schemas.microsoft.com/office/drawing/2014/main" id="{A36AD76D-B3AC-D560-7091-72E398E0302E}"/>
              </a:ext>
            </a:extLst>
          </p:cNvPr>
          <p:cNvSpPr/>
          <p:nvPr/>
        </p:nvSpPr>
        <p:spPr>
          <a:xfrm>
            <a:off x="4716483" y="4357202"/>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30" name="直线连接符 29">
            <a:extLst>
              <a:ext uri="{FF2B5EF4-FFF2-40B4-BE49-F238E27FC236}">
                <a16:creationId xmlns:a16="http://schemas.microsoft.com/office/drawing/2014/main" id="{2621B578-48E2-DF90-C22D-D4A5B42D3BDA}"/>
              </a:ext>
            </a:extLst>
          </p:cNvPr>
          <p:cNvCxnSpPr>
            <a:cxnSpLocks/>
          </p:cNvCxnSpPr>
          <p:nvPr/>
        </p:nvCxnSpPr>
        <p:spPr>
          <a:xfrm>
            <a:off x="6138477" y="2642026"/>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0B4DC5B-199A-EB4A-110A-E498C87ED5AD}"/>
              </a:ext>
            </a:extLst>
          </p:cNvPr>
          <p:cNvSpPr txBox="1"/>
          <p:nvPr/>
        </p:nvSpPr>
        <p:spPr>
          <a:xfrm>
            <a:off x="1476825" y="4499705"/>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32" name="矩形 31">
            <a:extLst>
              <a:ext uri="{FF2B5EF4-FFF2-40B4-BE49-F238E27FC236}">
                <a16:creationId xmlns:a16="http://schemas.microsoft.com/office/drawing/2014/main" id="{1A7F5223-6977-F2B8-DA96-F5D296C41048}"/>
              </a:ext>
            </a:extLst>
          </p:cNvPr>
          <p:cNvSpPr/>
          <p:nvPr/>
        </p:nvSpPr>
        <p:spPr>
          <a:xfrm>
            <a:off x="4543473" y="3800657"/>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3" name="矩形 32">
            <a:extLst>
              <a:ext uri="{FF2B5EF4-FFF2-40B4-BE49-F238E27FC236}">
                <a16:creationId xmlns:a16="http://schemas.microsoft.com/office/drawing/2014/main" id="{19EBBCE5-F852-2D4A-4676-6CD678BABC2C}"/>
              </a:ext>
            </a:extLst>
          </p:cNvPr>
          <p:cNvSpPr/>
          <p:nvPr/>
        </p:nvSpPr>
        <p:spPr>
          <a:xfrm>
            <a:off x="4529219" y="3244656"/>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4" name="矩形 33">
            <a:extLst>
              <a:ext uri="{FF2B5EF4-FFF2-40B4-BE49-F238E27FC236}">
                <a16:creationId xmlns:a16="http://schemas.microsoft.com/office/drawing/2014/main" id="{63837B32-43ED-118E-F200-0654896194EE}"/>
              </a:ext>
            </a:extLst>
          </p:cNvPr>
          <p:cNvSpPr/>
          <p:nvPr/>
        </p:nvSpPr>
        <p:spPr>
          <a:xfrm flipH="1">
            <a:off x="4788966" y="3797549"/>
            <a:ext cx="258001"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5" name="矩形 34">
            <a:extLst>
              <a:ext uri="{FF2B5EF4-FFF2-40B4-BE49-F238E27FC236}">
                <a16:creationId xmlns:a16="http://schemas.microsoft.com/office/drawing/2014/main" id="{B16DAF5F-321F-7549-02D0-A32C81F37222}"/>
              </a:ext>
            </a:extLst>
          </p:cNvPr>
          <p:cNvSpPr/>
          <p:nvPr/>
        </p:nvSpPr>
        <p:spPr>
          <a:xfrm flipH="1">
            <a:off x="5035075" y="3237154"/>
            <a:ext cx="35055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6" name="文本框 35">
            <a:extLst>
              <a:ext uri="{FF2B5EF4-FFF2-40B4-BE49-F238E27FC236}">
                <a16:creationId xmlns:a16="http://schemas.microsoft.com/office/drawing/2014/main" id="{6F8B7AEC-3C41-2A13-FBAA-614E48DD1664}"/>
              </a:ext>
            </a:extLst>
          </p:cNvPr>
          <p:cNvSpPr txBox="1"/>
          <p:nvPr/>
        </p:nvSpPr>
        <p:spPr>
          <a:xfrm>
            <a:off x="1505807" y="3985218"/>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37" name="文本框 36">
            <a:extLst>
              <a:ext uri="{FF2B5EF4-FFF2-40B4-BE49-F238E27FC236}">
                <a16:creationId xmlns:a16="http://schemas.microsoft.com/office/drawing/2014/main" id="{03364F78-167D-B19D-4D31-F1FFA2C15527}"/>
              </a:ext>
            </a:extLst>
          </p:cNvPr>
          <p:cNvSpPr txBox="1"/>
          <p:nvPr/>
        </p:nvSpPr>
        <p:spPr>
          <a:xfrm>
            <a:off x="1485254" y="3436212"/>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38" name="矩形 37">
            <a:extLst>
              <a:ext uri="{FF2B5EF4-FFF2-40B4-BE49-F238E27FC236}">
                <a16:creationId xmlns:a16="http://schemas.microsoft.com/office/drawing/2014/main" id="{62E1A15E-9497-09A3-354A-E38B7C7BC152}"/>
              </a:ext>
            </a:extLst>
          </p:cNvPr>
          <p:cNvSpPr/>
          <p:nvPr/>
        </p:nvSpPr>
        <p:spPr>
          <a:xfrm>
            <a:off x="4547684" y="603426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9" name="矩形 38">
            <a:extLst>
              <a:ext uri="{FF2B5EF4-FFF2-40B4-BE49-F238E27FC236}">
                <a16:creationId xmlns:a16="http://schemas.microsoft.com/office/drawing/2014/main" id="{26BC521E-6DA7-DB61-4404-0DF262605DF9}"/>
              </a:ext>
            </a:extLst>
          </p:cNvPr>
          <p:cNvSpPr/>
          <p:nvPr/>
        </p:nvSpPr>
        <p:spPr>
          <a:xfrm>
            <a:off x="4761213" y="548936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Tree>
    <p:extLst>
      <p:ext uri="{BB962C8B-B14F-4D97-AF65-F5344CB8AC3E}">
        <p14:creationId xmlns:p14="http://schemas.microsoft.com/office/powerpoint/2010/main" val="1447819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93A10-D5A7-9D42-D17F-426D6D781676}"/>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8EFA4B6E-80C5-AA88-F7FC-7F8919E40CF1}"/>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E44B1006-EA09-66DB-CEAF-D4D45340CF52}"/>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优化目标</a:t>
            </a:r>
            <a:endParaRPr lang="zh-CN" altLang="en" sz="2400" b="1" i="0" dirty="0">
              <a:solidFill>
                <a:srgbClr val="003F87"/>
              </a:solidFill>
              <a:effectLst/>
              <a:highlight>
                <a:srgbClr val="FFFFFF"/>
              </a:highlight>
              <a:latin typeface="+mj-ea"/>
              <a:ea typeface="+mj-ea"/>
            </a:endParaRPr>
          </a:p>
        </p:txBody>
      </p:sp>
      <p:sp>
        <p:nvSpPr>
          <p:cNvPr id="3" name="文本框 2">
            <a:extLst>
              <a:ext uri="{FF2B5EF4-FFF2-40B4-BE49-F238E27FC236}">
                <a16:creationId xmlns:a16="http://schemas.microsoft.com/office/drawing/2014/main" id="{FE0D86C7-AB70-559D-EDF3-26AE18B82E15}"/>
              </a:ext>
            </a:extLst>
          </p:cNvPr>
          <p:cNvSpPr txBox="1"/>
          <p:nvPr/>
        </p:nvSpPr>
        <p:spPr>
          <a:xfrm>
            <a:off x="228599" y="4992618"/>
            <a:ext cx="11311846" cy="1200329"/>
          </a:xfrm>
          <a:prstGeom prst="rect">
            <a:avLst/>
          </a:prstGeom>
          <a:noFill/>
        </p:spPr>
        <p:txBody>
          <a:bodyPr wrap="square">
            <a:spAutoFit/>
          </a:bodyPr>
          <a:lstStyle/>
          <a:p>
            <a:r>
              <a:rPr lang="zh-CN" altLang="en-US" b="1" dirty="0"/>
              <a:t>优化目标一：最小化无感恢复时间</a:t>
            </a:r>
            <a:r>
              <a:rPr lang="zh-CN" altLang="en-US" dirty="0"/>
              <a:t>：</a:t>
            </a:r>
            <a:r>
              <a:rPr lang="en" altLang="zh-CN" dirty="0"/>
              <a:t>n</a:t>
            </a:r>
            <a:r>
              <a:rPr lang="zh-CN" altLang="en-US" dirty="0"/>
              <a:t>个设备组成的无感恢复流水线应</a:t>
            </a:r>
            <a:r>
              <a:rPr lang="zh-CN" altLang="en-US" b="1" dirty="0">
                <a:solidFill>
                  <a:srgbClr val="2F5597"/>
                </a:solidFill>
              </a:rPr>
              <a:t>尽快完成</a:t>
            </a:r>
            <a:r>
              <a:rPr lang="zh-CN" altLang="en-US" dirty="0"/>
              <a:t>设备</a:t>
            </a:r>
            <a:r>
              <a:rPr lang="en-US" altLang="zh-CN" dirty="0"/>
              <a:t>3</a:t>
            </a:r>
            <a:r>
              <a:rPr lang="zh-CN" altLang="en-US" dirty="0"/>
              <a:t>的</a:t>
            </a:r>
            <a:r>
              <a:rPr lang="zh-CN" altLang="en-US" b="1" dirty="0">
                <a:solidFill>
                  <a:srgbClr val="2F5597"/>
                </a:solidFill>
              </a:rPr>
              <a:t>当前轮次推理</a:t>
            </a:r>
            <a:r>
              <a:rPr lang="zh-CN" altLang="en-US" dirty="0"/>
              <a:t>任务。</a:t>
            </a:r>
            <a:endParaRPr lang="en-US" altLang="zh-CN" dirty="0"/>
          </a:p>
          <a:p>
            <a:endParaRPr lang="zh-CN" altLang="en-US" dirty="0"/>
          </a:p>
          <a:p>
            <a:r>
              <a:rPr lang="zh-CN" altLang="en-US" b="1" dirty="0"/>
              <a:t>优化目标二：最小化完全恢复时间</a:t>
            </a:r>
            <a:r>
              <a:rPr lang="zh-CN" altLang="en-US" dirty="0"/>
              <a:t>：通过额外设备或从</a:t>
            </a:r>
            <a:r>
              <a:rPr lang="en" altLang="zh-CN" dirty="0"/>
              <a:t>n</a:t>
            </a:r>
            <a:r>
              <a:rPr lang="zh-CN" altLang="en-US" dirty="0"/>
              <a:t>个设备中选择一个，</a:t>
            </a:r>
            <a:r>
              <a:rPr lang="zh-CN" altLang="en-US" dirty="0">
                <a:solidFill>
                  <a:srgbClr val="2F5597"/>
                </a:solidFill>
              </a:rPr>
              <a:t>加载整个模型</a:t>
            </a:r>
            <a:r>
              <a:rPr lang="en" altLang="zh-CN" dirty="0">
                <a:solidFill>
                  <a:srgbClr val="2F5597"/>
                </a:solidFill>
              </a:rPr>
              <a:t>M</a:t>
            </a:r>
            <a:r>
              <a:rPr lang="zh-CN" altLang="en-US" dirty="0"/>
              <a:t>并完全恢复设备</a:t>
            </a:r>
            <a:r>
              <a:rPr lang="en-US" altLang="zh-CN" dirty="0"/>
              <a:t>3</a:t>
            </a:r>
            <a:r>
              <a:rPr lang="zh-CN" altLang="en-US" dirty="0"/>
              <a:t>的功能。</a:t>
            </a:r>
          </a:p>
        </p:txBody>
      </p:sp>
      <p:sp>
        <p:nvSpPr>
          <p:cNvPr id="20" name="文本框 19">
            <a:extLst>
              <a:ext uri="{FF2B5EF4-FFF2-40B4-BE49-F238E27FC236}">
                <a16:creationId xmlns:a16="http://schemas.microsoft.com/office/drawing/2014/main" id="{A25089D3-FC48-7643-F89A-CDFA92F587C2}"/>
              </a:ext>
            </a:extLst>
          </p:cNvPr>
          <p:cNvSpPr txBox="1"/>
          <p:nvPr/>
        </p:nvSpPr>
        <p:spPr>
          <a:xfrm>
            <a:off x="228599" y="1006248"/>
            <a:ext cx="10836667" cy="1477328"/>
          </a:xfrm>
          <a:prstGeom prst="rect">
            <a:avLst/>
          </a:prstGeom>
          <a:noFill/>
        </p:spPr>
        <p:txBody>
          <a:bodyPr wrap="square">
            <a:spAutoFit/>
          </a:bodyPr>
          <a:lstStyle/>
          <a:p>
            <a:r>
              <a:rPr lang="zh-CN" altLang="en-US" b="1" dirty="0"/>
              <a:t>无感恢复流水线</a:t>
            </a:r>
            <a:r>
              <a:rPr lang="zh-CN" altLang="en-US" dirty="0"/>
              <a:t> 是由</a:t>
            </a:r>
            <a:r>
              <a:rPr lang="en" altLang="zh-CN" dirty="0"/>
              <a:t>n</a:t>
            </a:r>
            <a:r>
              <a:rPr lang="zh-CN" altLang="en-US" dirty="0"/>
              <a:t>个设备组成的流水线，在设备</a:t>
            </a:r>
            <a:r>
              <a:rPr lang="en-US" altLang="zh-CN" dirty="0"/>
              <a:t>3</a:t>
            </a:r>
            <a:r>
              <a:rPr lang="zh-CN" altLang="en-US" dirty="0"/>
              <a:t>故障后接管其推理任务，</a:t>
            </a:r>
            <a:r>
              <a:rPr lang="zh-CN" altLang="en-US" dirty="0">
                <a:solidFill>
                  <a:srgbClr val="2F5597"/>
                </a:solidFill>
              </a:rPr>
              <a:t>确保数据流不中断</a:t>
            </a:r>
            <a:r>
              <a:rPr lang="zh-CN" altLang="en-US" dirty="0"/>
              <a:t>。模型</a:t>
            </a:r>
            <a:r>
              <a:rPr lang="en" altLang="zh-CN" dirty="0"/>
              <a:t>M</a:t>
            </a:r>
            <a:r>
              <a:rPr lang="zh-CN" altLang="en-US" dirty="0"/>
              <a:t>被分割为多个子模型块</a:t>
            </a:r>
            <a:r>
              <a:rPr lang="en" altLang="zh-CN" dirty="0"/>
              <a:t>Mi</a:t>
            </a:r>
            <a:r>
              <a:rPr lang="zh-CN" altLang="en" dirty="0"/>
              <a:t>，</a:t>
            </a:r>
            <a:r>
              <a:rPr lang="zh-CN" altLang="en-US" dirty="0"/>
              <a:t>分配给不同的设备，使得设备可以并行处理推理任务。</a:t>
            </a:r>
            <a:endParaRPr lang="en-US" altLang="zh-CN" dirty="0"/>
          </a:p>
          <a:p>
            <a:endParaRPr lang="zh-CN" altLang="en-US" dirty="0"/>
          </a:p>
          <a:p>
            <a:r>
              <a:rPr lang="zh-CN" altLang="en-US" b="1" dirty="0"/>
              <a:t>无感恢复时间</a:t>
            </a:r>
            <a:r>
              <a:rPr lang="zh-CN" altLang="en-US" dirty="0"/>
              <a:t> 是指设备</a:t>
            </a:r>
            <a:r>
              <a:rPr lang="en-US" altLang="zh-CN" dirty="0"/>
              <a:t>3</a:t>
            </a:r>
            <a:r>
              <a:rPr lang="zh-CN" altLang="en-US" dirty="0"/>
              <a:t>故障后，</a:t>
            </a:r>
            <a:r>
              <a:rPr lang="en" altLang="zh-CN" dirty="0"/>
              <a:t>n</a:t>
            </a:r>
            <a:r>
              <a:rPr lang="zh-CN" altLang="en-US" dirty="0"/>
              <a:t>个设备从接管推理任务到</a:t>
            </a:r>
            <a:r>
              <a:rPr lang="zh-CN" altLang="en-US" dirty="0">
                <a:solidFill>
                  <a:srgbClr val="2F5597"/>
                </a:solidFill>
              </a:rPr>
              <a:t>完成当前轮次推理的时间</a:t>
            </a:r>
            <a:r>
              <a:rPr lang="zh-CN" altLang="en-US" dirty="0"/>
              <a:t>。目标是尽可能缩短这一时间，确保数据流的连续性。</a:t>
            </a:r>
          </a:p>
        </p:txBody>
      </p:sp>
      <p:sp>
        <p:nvSpPr>
          <p:cNvPr id="41" name="文本框 40">
            <a:extLst>
              <a:ext uri="{FF2B5EF4-FFF2-40B4-BE49-F238E27FC236}">
                <a16:creationId xmlns:a16="http://schemas.microsoft.com/office/drawing/2014/main" id="{5C996BD1-C235-DBEF-4143-4AE12BB88455}"/>
              </a:ext>
            </a:extLst>
          </p:cNvPr>
          <p:cNvSpPr txBox="1"/>
          <p:nvPr/>
        </p:nvSpPr>
        <p:spPr>
          <a:xfrm>
            <a:off x="228599" y="2965060"/>
            <a:ext cx="9935109" cy="1477328"/>
          </a:xfrm>
          <a:prstGeom prst="rect">
            <a:avLst/>
          </a:prstGeom>
          <a:noFill/>
        </p:spPr>
        <p:txBody>
          <a:bodyPr wrap="square">
            <a:spAutoFit/>
          </a:bodyPr>
          <a:lstStyle/>
          <a:p>
            <a:r>
              <a:rPr lang="zh-CN" altLang="en-US" b="1" dirty="0"/>
              <a:t>完全恢复流水线</a:t>
            </a:r>
            <a:r>
              <a:rPr lang="zh-CN" altLang="en-US" dirty="0"/>
              <a:t> 是指在设备</a:t>
            </a:r>
            <a:r>
              <a:rPr lang="en-US" altLang="zh-CN" dirty="0"/>
              <a:t>3</a:t>
            </a:r>
            <a:r>
              <a:rPr lang="zh-CN" altLang="en-US" dirty="0"/>
              <a:t>故障之后，系统通过额外设备或从</a:t>
            </a:r>
            <a:r>
              <a:rPr lang="en" altLang="zh-CN" dirty="0"/>
              <a:t>n</a:t>
            </a:r>
            <a:r>
              <a:rPr lang="zh-CN" altLang="en-US" dirty="0"/>
              <a:t>个设备中选择一个设备，加载并推理完整的模型</a:t>
            </a:r>
            <a:r>
              <a:rPr lang="en" altLang="zh-CN" dirty="0"/>
              <a:t>M</a:t>
            </a:r>
            <a:r>
              <a:rPr lang="zh-CN" altLang="en" dirty="0"/>
              <a:t>，</a:t>
            </a:r>
            <a:r>
              <a:rPr lang="zh-CN" altLang="en-US" dirty="0">
                <a:solidFill>
                  <a:srgbClr val="2F5597"/>
                </a:solidFill>
              </a:rPr>
              <a:t>最终恢复到设备</a:t>
            </a:r>
            <a:r>
              <a:rPr lang="en-US" altLang="zh-CN" dirty="0">
                <a:solidFill>
                  <a:srgbClr val="2F5597"/>
                </a:solidFill>
              </a:rPr>
              <a:t>3</a:t>
            </a:r>
            <a:r>
              <a:rPr lang="zh-CN" altLang="en-US" dirty="0">
                <a:solidFill>
                  <a:srgbClr val="2F5597"/>
                </a:solidFill>
              </a:rPr>
              <a:t>正常工作</a:t>
            </a:r>
            <a:r>
              <a:rPr lang="zh-CN" altLang="en-US" dirty="0"/>
              <a:t>时的状态。</a:t>
            </a:r>
            <a:endParaRPr lang="en-US" altLang="zh-CN" dirty="0"/>
          </a:p>
          <a:p>
            <a:endParaRPr lang="zh-CN" altLang="en-US" dirty="0"/>
          </a:p>
          <a:p>
            <a:r>
              <a:rPr lang="zh-CN" altLang="en-US" b="1" dirty="0"/>
              <a:t>完全恢复时间</a:t>
            </a:r>
            <a:r>
              <a:rPr lang="zh-CN" altLang="en-US" dirty="0"/>
              <a:t> 是指从设备</a:t>
            </a:r>
            <a:r>
              <a:rPr lang="en-US" altLang="zh-CN" dirty="0"/>
              <a:t>3</a:t>
            </a:r>
            <a:r>
              <a:rPr lang="zh-CN" altLang="en-US" dirty="0"/>
              <a:t>发生故障到系统恢复到故障前状态、完成完整模型</a:t>
            </a:r>
            <a:r>
              <a:rPr lang="en" altLang="zh-CN" dirty="0"/>
              <a:t>M</a:t>
            </a:r>
            <a:r>
              <a:rPr lang="zh-CN" altLang="en-US" dirty="0"/>
              <a:t>推理所需的时间。目标是尽可能缩短这一时间，以恢复流水线的正常运行。</a:t>
            </a:r>
          </a:p>
        </p:txBody>
      </p:sp>
    </p:spTree>
    <p:extLst>
      <p:ext uri="{BB962C8B-B14F-4D97-AF65-F5344CB8AC3E}">
        <p14:creationId xmlns:p14="http://schemas.microsoft.com/office/powerpoint/2010/main" val="2251529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IMU2CLIP</a:t>
            </a:r>
            <a:endParaRPr lang="zh-CN" altLang="en" sz="2400" b="1" i="0" dirty="0">
              <a:solidFill>
                <a:srgbClr val="003F87"/>
              </a:solidFill>
              <a:effectLst/>
              <a:highlight>
                <a:srgbClr val="FFFFFF"/>
              </a:highlight>
              <a:latin typeface="+mj-ea"/>
              <a:ea typeface="+mj-ea"/>
            </a:endParaRPr>
          </a:p>
        </p:txBody>
      </p:sp>
      <p:pic>
        <p:nvPicPr>
          <p:cNvPr id="4" name="图片 3">
            <a:extLst>
              <a:ext uri="{FF2B5EF4-FFF2-40B4-BE49-F238E27FC236}">
                <a16:creationId xmlns:a16="http://schemas.microsoft.com/office/drawing/2014/main" id="{2CFAACB6-79A2-0DAE-6FF5-1D3E44B646A6}"/>
              </a:ext>
            </a:extLst>
          </p:cNvPr>
          <p:cNvPicPr>
            <a:picLocks noChangeAspect="1"/>
          </p:cNvPicPr>
          <p:nvPr/>
        </p:nvPicPr>
        <p:blipFill>
          <a:blip r:embed="rId3"/>
          <a:stretch>
            <a:fillRect/>
          </a:stretch>
        </p:blipFill>
        <p:spPr>
          <a:xfrm>
            <a:off x="-2506885" y="2797542"/>
            <a:ext cx="7877537" cy="2568762"/>
          </a:xfrm>
          <a:prstGeom prst="rect">
            <a:avLst/>
          </a:prstGeom>
        </p:spPr>
      </p:pic>
      <p:pic>
        <p:nvPicPr>
          <p:cNvPr id="5" name="图片 4">
            <a:extLst>
              <a:ext uri="{FF2B5EF4-FFF2-40B4-BE49-F238E27FC236}">
                <a16:creationId xmlns:a16="http://schemas.microsoft.com/office/drawing/2014/main" id="{DE76613A-1700-9E8F-67C3-162DC7D6BAFD}"/>
              </a:ext>
            </a:extLst>
          </p:cNvPr>
          <p:cNvPicPr>
            <a:picLocks noChangeAspect="1"/>
          </p:cNvPicPr>
          <p:nvPr/>
        </p:nvPicPr>
        <p:blipFill>
          <a:blip r:embed="rId4"/>
          <a:stretch>
            <a:fillRect/>
          </a:stretch>
        </p:blipFill>
        <p:spPr>
          <a:xfrm>
            <a:off x="70139" y="553263"/>
            <a:ext cx="10789952" cy="1949220"/>
          </a:xfrm>
          <a:prstGeom prst="rect">
            <a:avLst/>
          </a:prstGeom>
        </p:spPr>
      </p:pic>
      <p:pic>
        <p:nvPicPr>
          <p:cNvPr id="6" name="图片 5">
            <a:extLst>
              <a:ext uri="{FF2B5EF4-FFF2-40B4-BE49-F238E27FC236}">
                <a16:creationId xmlns:a16="http://schemas.microsoft.com/office/drawing/2014/main" id="{8223DECF-DBEE-1D06-CF42-6DF0B2861508}"/>
              </a:ext>
            </a:extLst>
          </p:cNvPr>
          <p:cNvPicPr>
            <a:picLocks noChangeAspect="1"/>
          </p:cNvPicPr>
          <p:nvPr/>
        </p:nvPicPr>
        <p:blipFill>
          <a:blip r:embed="rId5"/>
          <a:stretch>
            <a:fillRect/>
          </a:stretch>
        </p:blipFill>
        <p:spPr>
          <a:xfrm>
            <a:off x="5455287" y="1879548"/>
            <a:ext cx="6040200" cy="4951940"/>
          </a:xfrm>
          <a:prstGeom prst="rect">
            <a:avLst/>
          </a:prstGeom>
        </p:spPr>
      </p:pic>
    </p:spTree>
    <p:extLst>
      <p:ext uri="{BB962C8B-B14F-4D97-AF65-F5344CB8AC3E}">
        <p14:creationId xmlns:p14="http://schemas.microsoft.com/office/powerpoint/2010/main" val="2541293802"/>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B79BC1-3B96-B81B-9F55-FC4D6947ED4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9F2288D3-A4C3-CDB7-3F0D-8545AE50591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6FA93C3B-05DF-4FEC-CE7C-A339F0CD124E}"/>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两个优化目标的关系</a:t>
            </a:r>
            <a:r>
              <a:rPr lang="en-US" altLang="zh-CN" sz="2400" b="1" i="0" dirty="0">
                <a:solidFill>
                  <a:srgbClr val="003F87"/>
                </a:solidFill>
                <a:effectLst/>
                <a:highlight>
                  <a:srgbClr val="FFFFFF"/>
                </a:highlight>
                <a:latin typeface="+mj-ea"/>
                <a:ea typeface="+mj-ea"/>
              </a:rPr>
              <a:t>-</a:t>
            </a:r>
            <a:r>
              <a:rPr lang="zh-CN" altLang="en-US" sz="2400" b="1" i="0" dirty="0">
                <a:solidFill>
                  <a:srgbClr val="003F87"/>
                </a:solidFill>
                <a:effectLst/>
                <a:highlight>
                  <a:srgbClr val="FFFFFF"/>
                </a:highlight>
                <a:latin typeface="+mj-ea"/>
                <a:ea typeface="+mj-ea"/>
              </a:rPr>
              <a:t>模式一</a:t>
            </a:r>
            <a:endParaRPr lang="zh-CN" altLang="en" sz="2400" b="1" i="0" dirty="0">
              <a:solidFill>
                <a:srgbClr val="003F87"/>
              </a:solidFill>
              <a:effectLst/>
              <a:highlight>
                <a:srgbClr val="FFFFFF"/>
              </a:highlight>
              <a:latin typeface="+mj-ea"/>
              <a:ea typeface="+mj-ea"/>
            </a:endParaRPr>
          </a:p>
        </p:txBody>
      </p:sp>
      <p:pic>
        <p:nvPicPr>
          <p:cNvPr id="3" name="图片 2">
            <a:extLst>
              <a:ext uri="{FF2B5EF4-FFF2-40B4-BE49-F238E27FC236}">
                <a16:creationId xmlns:a16="http://schemas.microsoft.com/office/drawing/2014/main" id="{3769A47A-259F-9FA6-FDA9-B283D32E9985}"/>
              </a:ext>
            </a:extLst>
          </p:cNvPr>
          <p:cNvPicPr>
            <a:picLocks noChangeAspect="1"/>
          </p:cNvPicPr>
          <p:nvPr/>
        </p:nvPicPr>
        <p:blipFill>
          <a:blip r:embed="rId3"/>
          <a:stretch>
            <a:fillRect/>
          </a:stretch>
        </p:blipFill>
        <p:spPr>
          <a:xfrm>
            <a:off x="728352" y="814212"/>
            <a:ext cx="8716140" cy="2822840"/>
          </a:xfrm>
          <a:prstGeom prst="rect">
            <a:avLst/>
          </a:prstGeom>
        </p:spPr>
      </p:pic>
    </p:spTree>
    <p:extLst>
      <p:ext uri="{BB962C8B-B14F-4D97-AF65-F5344CB8AC3E}">
        <p14:creationId xmlns:p14="http://schemas.microsoft.com/office/powerpoint/2010/main" val="3987346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92E9A-A5D3-BC00-FC97-7A328196BC1B}"/>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2BE522CB-7794-5BDE-1ACB-612775E14BA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20FF14AA-369B-FD70-7E04-179FF48EE64E}"/>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两个优化目标的关系</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69FD62FF-2DE2-4467-841A-2E49DE6D3B2F}"/>
              </a:ext>
            </a:extLst>
          </p:cNvPr>
          <p:cNvSpPr txBox="1"/>
          <p:nvPr/>
        </p:nvSpPr>
        <p:spPr>
          <a:xfrm>
            <a:off x="311284" y="1726058"/>
            <a:ext cx="11103306" cy="1754326"/>
          </a:xfrm>
          <a:prstGeom prst="rect">
            <a:avLst/>
          </a:prstGeom>
          <a:noFill/>
        </p:spPr>
        <p:txBody>
          <a:bodyPr wrap="square" rtlCol="0">
            <a:spAutoFit/>
          </a:bodyPr>
          <a:lstStyle/>
          <a:p>
            <a:r>
              <a:rPr kumimoji="1" lang="zh-CN" altLang="en-US" dirty="0"/>
              <a:t>模式一：总共</a:t>
            </a:r>
            <a:r>
              <a:rPr kumimoji="1" lang="en-US" altLang="zh-CN" dirty="0"/>
              <a:t>n</a:t>
            </a:r>
            <a:r>
              <a:rPr kumimoji="1" lang="zh-CN" altLang="en-US" dirty="0"/>
              <a:t>个设备，其中</a:t>
            </a:r>
            <a:r>
              <a:rPr kumimoji="1" lang="en-US" altLang="zh-CN" dirty="0"/>
              <a:t>n-1</a:t>
            </a:r>
            <a:r>
              <a:rPr kumimoji="1" lang="zh-CN" altLang="en-US" dirty="0"/>
              <a:t>个用于无感恢复，</a:t>
            </a:r>
            <a:r>
              <a:rPr kumimoji="1" lang="en-US" altLang="zh-CN" dirty="0"/>
              <a:t>1</a:t>
            </a:r>
            <a:r>
              <a:rPr kumimoji="1" lang="zh-CN" altLang="en-US" dirty="0"/>
              <a:t>个单独用于完全恢复</a:t>
            </a:r>
            <a:r>
              <a:rPr kumimoji="1" lang="en-US" altLang="zh-CN" dirty="0"/>
              <a:t>-&gt;</a:t>
            </a:r>
            <a:r>
              <a:rPr kumimoji="1" lang="zh-CN" altLang="en-US" dirty="0">
                <a:solidFill>
                  <a:srgbClr val="2F5597"/>
                </a:solidFill>
              </a:rPr>
              <a:t>有利于完全恢复</a:t>
            </a:r>
            <a:endParaRPr kumimoji="1" lang="en-US" altLang="zh-CN" dirty="0">
              <a:solidFill>
                <a:srgbClr val="2F5597"/>
              </a:solidFill>
            </a:endParaRPr>
          </a:p>
          <a:p>
            <a:endParaRPr kumimoji="1" lang="en-US" altLang="zh-CN" dirty="0"/>
          </a:p>
          <a:p>
            <a:endParaRPr kumimoji="1" lang="en-US" altLang="zh-CN" dirty="0"/>
          </a:p>
          <a:p>
            <a:r>
              <a:rPr kumimoji="1" lang="zh-CN" altLang="en-US" dirty="0"/>
              <a:t>模式二：总共</a:t>
            </a:r>
            <a:r>
              <a:rPr kumimoji="1" lang="en-US" altLang="zh-CN" dirty="0"/>
              <a:t>n</a:t>
            </a:r>
            <a:r>
              <a:rPr kumimoji="1" lang="zh-CN" altLang="en-US" dirty="0"/>
              <a:t>个设备，其中</a:t>
            </a:r>
            <a:r>
              <a:rPr kumimoji="1" lang="en-US" altLang="zh-CN" dirty="0"/>
              <a:t>n</a:t>
            </a:r>
            <a:r>
              <a:rPr kumimoji="1" lang="zh-CN" altLang="en-US" dirty="0"/>
              <a:t>个用于无感恢复，过程中选择其中一个加载剩余权重，逐渐完成完全恢复</a:t>
            </a:r>
            <a:r>
              <a:rPr kumimoji="1" lang="en-US" altLang="zh-CN" dirty="0"/>
              <a:t>-&gt;</a:t>
            </a:r>
            <a:r>
              <a:rPr kumimoji="1" lang="zh-CN" altLang="en-US" dirty="0">
                <a:solidFill>
                  <a:srgbClr val="2F5597"/>
                </a:solidFill>
              </a:rPr>
              <a:t>有利于无感恢复</a:t>
            </a:r>
            <a:endParaRPr kumimoji="1" lang="en-US" altLang="zh-CN" dirty="0">
              <a:solidFill>
                <a:srgbClr val="2F5597"/>
              </a:solidFill>
            </a:endParaRPr>
          </a:p>
          <a:p>
            <a:endParaRPr kumimoji="1" lang="zh-CN" altLang="en-US" dirty="0"/>
          </a:p>
        </p:txBody>
      </p:sp>
    </p:spTree>
    <p:extLst>
      <p:ext uri="{BB962C8B-B14F-4D97-AF65-F5344CB8AC3E}">
        <p14:creationId xmlns:p14="http://schemas.microsoft.com/office/powerpoint/2010/main" val="40186659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71C03-118D-71CB-5B3B-8002CDDE809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1D219D51-C4E1-FA96-9E4E-1237BA589F13}"/>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708A7143-081A-EBF0-17A6-B148600439CE}"/>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选择模式一：</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D4D0B0E4-C573-7DEE-E698-4343DCCAA6D6}"/>
              </a:ext>
            </a:extLst>
          </p:cNvPr>
          <p:cNvSpPr txBox="1"/>
          <p:nvPr/>
        </p:nvSpPr>
        <p:spPr>
          <a:xfrm>
            <a:off x="226032" y="842480"/>
            <a:ext cx="11103306" cy="1200329"/>
          </a:xfrm>
          <a:prstGeom prst="rect">
            <a:avLst/>
          </a:prstGeom>
          <a:noFill/>
        </p:spPr>
        <p:txBody>
          <a:bodyPr wrap="square" rtlCol="0">
            <a:spAutoFit/>
          </a:bodyPr>
          <a:lstStyle/>
          <a:p>
            <a:r>
              <a:rPr kumimoji="1" lang="zh-CN" altLang="en-US" dirty="0"/>
              <a:t>模式一：总共</a:t>
            </a:r>
            <a:r>
              <a:rPr kumimoji="1" lang="en-US" altLang="zh-CN" dirty="0"/>
              <a:t>n</a:t>
            </a:r>
            <a:r>
              <a:rPr kumimoji="1" lang="zh-CN" altLang="en-US" dirty="0"/>
              <a:t>个设备，其中</a:t>
            </a:r>
            <a:r>
              <a:rPr kumimoji="1" lang="en-US" altLang="zh-CN" dirty="0"/>
              <a:t>n-1</a:t>
            </a:r>
            <a:r>
              <a:rPr kumimoji="1" lang="zh-CN" altLang="en-US" dirty="0"/>
              <a:t>个用于无感恢复，</a:t>
            </a:r>
            <a:r>
              <a:rPr kumimoji="1" lang="en-US" altLang="zh-CN" dirty="0"/>
              <a:t>1</a:t>
            </a:r>
            <a:r>
              <a:rPr kumimoji="1" lang="zh-CN" altLang="en-US" dirty="0"/>
              <a:t>个单独用于完全恢复</a:t>
            </a:r>
            <a:r>
              <a:rPr kumimoji="1" lang="en-US" altLang="zh-CN" dirty="0"/>
              <a:t>-&gt;</a:t>
            </a:r>
            <a:r>
              <a:rPr kumimoji="1" lang="zh-CN" altLang="en-US" dirty="0">
                <a:solidFill>
                  <a:srgbClr val="2F5597"/>
                </a:solidFill>
              </a:rPr>
              <a:t>有利于完全恢复</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B0FBFCD3-975E-6263-6F16-C6906DA19E5C}"/>
              </a:ext>
            </a:extLst>
          </p:cNvPr>
          <p:cNvPicPr>
            <a:picLocks noChangeAspect="1"/>
          </p:cNvPicPr>
          <p:nvPr/>
        </p:nvPicPr>
        <p:blipFill>
          <a:blip r:embed="rId3"/>
          <a:stretch>
            <a:fillRect/>
          </a:stretch>
        </p:blipFill>
        <p:spPr>
          <a:xfrm>
            <a:off x="563224" y="1585182"/>
            <a:ext cx="10101785" cy="2709238"/>
          </a:xfrm>
          <a:prstGeom prst="rect">
            <a:avLst/>
          </a:prstGeom>
        </p:spPr>
      </p:pic>
    </p:spTree>
    <p:extLst>
      <p:ext uri="{BB962C8B-B14F-4D97-AF65-F5344CB8AC3E}">
        <p14:creationId xmlns:p14="http://schemas.microsoft.com/office/powerpoint/2010/main" val="41708102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991F3-E50A-B7B9-B71C-A7876EEC9B35}"/>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9077910F-9FC5-2286-5E4A-99F73E290098}"/>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43E90459-1E5B-CE9A-FA25-E086A1E089F2}"/>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选择模式二：</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2561904B-81FD-916B-FB17-1037748E9E50}"/>
              </a:ext>
            </a:extLst>
          </p:cNvPr>
          <p:cNvSpPr txBox="1"/>
          <p:nvPr/>
        </p:nvSpPr>
        <p:spPr>
          <a:xfrm>
            <a:off x="226032" y="842480"/>
            <a:ext cx="11103306" cy="1754326"/>
          </a:xfrm>
          <a:prstGeom prst="rect">
            <a:avLst/>
          </a:prstGeom>
          <a:noFill/>
        </p:spPr>
        <p:txBody>
          <a:bodyPr wrap="square" rtlCol="0">
            <a:spAutoFit/>
          </a:bodyPr>
          <a:lstStyle/>
          <a:p>
            <a:r>
              <a:rPr kumimoji="1" lang="zh-CN" altLang="en-US" dirty="0"/>
              <a:t>模式二：总共</a:t>
            </a:r>
            <a:r>
              <a:rPr kumimoji="1" lang="en-US" altLang="zh-CN" dirty="0"/>
              <a:t>n</a:t>
            </a:r>
            <a:r>
              <a:rPr kumimoji="1" lang="zh-CN" altLang="en-US" dirty="0"/>
              <a:t>个设备，其中</a:t>
            </a:r>
            <a:r>
              <a:rPr kumimoji="1" lang="en-US" altLang="zh-CN" dirty="0"/>
              <a:t>n</a:t>
            </a:r>
            <a:r>
              <a:rPr kumimoji="1" lang="zh-CN" altLang="en-US" dirty="0"/>
              <a:t>个用于无感恢复，过程中选择其中一个加载剩余权重，逐渐完成完全恢复</a:t>
            </a:r>
            <a:r>
              <a:rPr kumimoji="1" lang="en-US" altLang="zh-CN" dirty="0"/>
              <a:t>-&gt;</a:t>
            </a:r>
            <a:r>
              <a:rPr kumimoji="1" lang="zh-CN" altLang="en-US" dirty="0">
                <a:solidFill>
                  <a:srgbClr val="2F5597"/>
                </a:solidFill>
              </a:rPr>
              <a:t>有利于无感恢复</a:t>
            </a:r>
            <a:endParaRPr kumimoji="1" lang="en-US" altLang="zh-CN" dirty="0">
              <a:solidFill>
                <a:srgbClr val="2F5597"/>
              </a:solidFill>
            </a:endParaRPr>
          </a:p>
          <a:p>
            <a:r>
              <a:rPr kumimoji="1" lang="zh-CN" altLang="en-US" dirty="0">
                <a:solidFill>
                  <a:srgbClr val="2F5597"/>
                </a:solidFill>
              </a:rPr>
              <a:t> </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cxnSp>
        <p:nvCxnSpPr>
          <p:cNvPr id="3" name="直线箭头连接符 2">
            <a:extLst>
              <a:ext uri="{FF2B5EF4-FFF2-40B4-BE49-F238E27FC236}">
                <a16:creationId xmlns:a16="http://schemas.microsoft.com/office/drawing/2014/main" id="{7FA998D6-AAA3-E14E-60DF-A23F63E36B72}"/>
              </a:ext>
            </a:extLst>
          </p:cNvPr>
          <p:cNvCxnSpPr>
            <a:cxnSpLocks/>
          </p:cNvCxnSpPr>
          <p:nvPr/>
        </p:nvCxnSpPr>
        <p:spPr>
          <a:xfrm>
            <a:off x="1159010" y="5921030"/>
            <a:ext cx="4458585"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FBB30C8F-9A0E-4928-EF69-7FBF0D57910E}"/>
              </a:ext>
            </a:extLst>
          </p:cNvPr>
          <p:cNvCxnSpPr>
            <a:cxnSpLocks/>
          </p:cNvCxnSpPr>
          <p:nvPr/>
        </p:nvCxnSpPr>
        <p:spPr>
          <a:xfrm flipV="1">
            <a:off x="1180275" y="1568248"/>
            <a:ext cx="0" cy="435278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8212A8E-0B7C-B4A3-1D4D-AEA7EDC47B95}"/>
              </a:ext>
            </a:extLst>
          </p:cNvPr>
          <p:cNvSpPr/>
          <p:nvPr/>
        </p:nvSpPr>
        <p:spPr>
          <a:xfrm>
            <a:off x="1180275" y="536813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2D96D274-25EA-19F4-7879-649361DF3D82}"/>
              </a:ext>
            </a:extLst>
          </p:cNvPr>
          <p:cNvSpPr/>
          <p:nvPr/>
        </p:nvSpPr>
        <p:spPr>
          <a:xfrm>
            <a:off x="1180275" y="4807653"/>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0" name="矩形 9">
            <a:extLst>
              <a:ext uri="{FF2B5EF4-FFF2-40B4-BE49-F238E27FC236}">
                <a16:creationId xmlns:a16="http://schemas.microsoft.com/office/drawing/2014/main" id="{DCA2BD42-705B-D863-51F4-6E757445888A}"/>
              </a:ext>
            </a:extLst>
          </p:cNvPr>
          <p:cNvSpPr/>
          <p:nvPr/>
        </p:nvSpPr>
        <p:spPr>
          <a:xfrm>
            <a:off x="1180275" y="4247169"/>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1" name="矩形 10">
            <a:extLst>
              <a:ext uri="{FF2B5EF4-FFF2-40B4-BE49-F238E27FC236}">
                <a16:creationId xmlns:a16="http://schemas.microsoft.com/office/drawing/2014/main" id="{28D9ABD3-2BC6-4345-D9D0-12C7895A5D42}"/>
              </a:ext>
            </a:extLst>
          </p:cNvPr>
          <p:cNvSpPr/>
          <p:nvPr/>
        </p:nvSpPr>
        <p:spPr>
          <a:xfrm>
            <a:off x="2094676" y="538958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2" name="矩形 11">
            <a:extLst>
              <a:ext uri="{FF2B5EF4-FFF2-40B4-BE49-F238E27FC236}">
                <a16:creationId xmlns:a16="http://schemas.microsoft.com/office/drawing/2014/main" id="{61B1EEF0-9BEE-D055-737F-C7C5C09BA982}"/>
              </a:ext>
            </a:extLst>
          </p:cNvPr>
          <p:cNvSpPr/>
          <p:nvPr/>
        </p:nvSpPr>
        <p:spPr>
          <a:xfrm>
            <a:off x="2307326" y="53841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3" name="矩形 12">
            <a:extLst>
              <a:ext uri="{FF2B5EF4-FFF2-40B4-BE49-F238E27FC236}">
                <a16:creationId xmlns:a16="http://schemas.microsoft.com/office/drawing/2014/main" id="{1A0186D8-A3A7-81AF-FF1D-741374B4FB9C}"/>
              </a:ext>
            </a:extLst>
          </p:cNvPr>
          <p:cNvSpPr/>
          <p:nvPr/>
        </p:nvSpPr>
        <p:spPr>
          <a:xfrm>
            <a:off x="2506442" y="53841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4" name="矩形 13">
            <a:extLst>
              <a:ext uri="{FF2B5EF4-FFF2-40B4-BE49-F238E27FC236}">
                <a16:creationId xmlns:a16="http://schemas.microsoft.com/office/drawing/2014/main" id="{282E0E48-6BF1-B344-DA08-87BD3D2DA261}"/>
              </a:ext>
            </a:extLst>
          </p:cNvPr>
          <p:cNvSpPr/>
          <p:nvPr/>
        </p:nvSpPr>
        <p:spPr>
          <a:xfrm>
            <a:off x="2724901" y="483669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5" name="矩形 14">
            <a:extLst>
              <a:ext uri="{FF2B5EF4-FFF2-40B4-BE49-F238E27FC236}">
                <a16:creationId xmlns:a16="http://schemas.microsoft.com/office/drawing/2014/main" id="{0849CF6E-7413-FFF1-5453-5FFEA751EB53}"/>
              </a:ext>
            </a:extLst>
          </p:cNvPr>
          <p:cNvSpPr/>
          <p:nvPr/>
        </p:nvSpPr>
        <p:spPr>
          <a:xfrm>
            <a:off x="2937551" y="483123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6" name="矩形 15">
            <a:extLst>
              <a:ext uri="{FF2B5EF4-FFF2-40B4-BE49-F238E27FC236}">
                <a16:creationId xmlns:a16="http://schemas.microsoft.com/office/drawing/2014/main" id="{F8D015A2-9BF6-D18F-86E0-59F38A44476E}"/>
              </a:ext>
            </a:extLst>
          </p:cNvPr>
          <p:cNvSpPr/>
          <p:nvPr/>
        </p:nvSpPr>
        <p:spPr>
          <a:xfrm>
            <a:off x="3136667" y="483123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7" name="矩形 16">
            <a:extLst>
              <a:ext uri="{FF2B5EF4-FFF2-40B4-BE49-F238E27FC236}">
                <a16:creationId xmlns:a16="http://schemas.microsoft.com/office/drawing/2014/main" id="{C2AEC4F7-F5A9-ED24-53DB-620DB27F664D}"/>
              </a:ext>
            </a:extLst>
          </p:cNvPr>
          <p:cNvSpPr/>
          <p:nvPr/>
        </p:nvSpPr>
        <p:spPr>
          <a:xfrm>
            <a:off x="3368661" y="428380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8" name="矩形 17">
            <a:extLst>
              <a:ext uri="{FF2B5EF4-FFF2-40B4-BE49-F238E27FC236}">
                <a16:creationId xmlns:a16="http://schemas.microsoft.com/office/drawing/2014/main" id="{A9A802AE-0486-D967-0902-3259C8EB78D7}"/>
              </a:ext>
            </a:extLst>
          </p:cNvPr>
          <p:cNvSpPr/>
          <p:nvPr/>
        </p:nvSpPr>
        <p:spPr>
          <a:xfrm>
            <a:off x="3581311" y="427834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9" name="文本框 18">
            <a:extLst>
              <a:ext uri="{FF2B5EF4-FFF2-40B4-BE49-F238E27FC236}">
                <a16:creationId xmlns:a16="http://schemas.microsoft.com/office/drawing/2014/main" id="{A099A469-7B8A-C089-A792-00D3FA222A83}"/>
              </a:ext>
            </a:extLst>
          </p:cNvPr>
          <p:cNvSpPr txBox="1"/>
          <p:nvPr/>
        </p:nvSpPr>
        <p:spPr>
          <a:xfrm>
            <a:off x="773284" y="5467914"/>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20" name="文本框 19">
            <a:extLst>
              <a:ext uri="{FF2B5EF4-FFF2-40B4-BE49-F238E27FC236}">
                <a16:creationId xmlns:a16="http://schemas.microsoft.com/office/drawing/2014/main" id="{3385D9D4-751F-5150-04DA-C64D68D87E3A}"/>
              </a:ext>
            </a:extLst>
          </p:cNvPr>
          <p:cNvSpPr txBox="1"/>
          <p:nvPr/>
        </p:nvSpPr>
        <p:spPr>
          <a:xfrm>
            <a:off x="734112" y="4899433"/>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21" name="文本框 20">
            <a:extLst>
              <a:ext uri="{FF2B5EF4-FFF2-40B4-BE49-F238E27FC236}">
                <a16:creationId xmlns:a16="http://schemas.microsoft.com/office/drawing/2014/main" id="{0FB5AD5A-4487-00EA-FD98-231D3ED1B04A}"/>
              </a:ext>
            </a:extLst>
          </p:cNvPr>
          <p:cNvSpPr txBox="1"/>
          <p:nvPr/>
        </p:nvSpPr>
        <p:spPr>
          <a:xfrm>
            <a:off x="744147" y="4355445"/>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22" name="乘 21">
            <a:extLst>
              <a:ext uri="{FF2B5EF4-FFF2-40B4-BE49-F238E27FC236}">
                <a16:creationId xmlns:a16="http://schemas.microsoft.com/office/drawing/2014/main" id="{1B453DA0-7C8C-4449-C932-46749FA1B5B0}"/>
              </a:ext>
            </a:extLst>
          </p:cNvPr>
          <p:cNvSpPr/>
          <p:nvPr/>
        </p:nvSpPr>
        <p:spPr>
          <a:xfrm>
            <a:off x="0" y="4004654"/>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连接符 22">
            <a:extLst>
              <a:ext uri="{FF2B5EF4-FFF2-40B4-BE49-F238E27FC236}">
                <a16:creationId xmlns:a16="http://schemas.microsoft.com/office/drawing/2014/main" id="{D115267C-2831-8F85-60B7-E7CFB6CF338E}"/>
              </a:ext>
            </a:extLst>
          </p:cNvPr>
          <p:cNvCxnSpPr>
            <a:cxnSpLocks/>
          </p:cNvCxnSpPr>
          <p:nvPr/>
        </p:nvCxnSpPr>
        <p:spPr>
          <a:xfrm>
            <a:off x="3793961" y="2216214"/>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72BB6360-9656-436F-BBE0-253898294C14}"/>
              </a:ext>
            </a:extLst>
          </p:cNvPr>
          <p:cNvSpPr/>
          <p:nvPr/>
        </p:nvSpPr>
        <p:spPr>
          <a:xfrm>
            <a:off x="3796323" y="3683560"/>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5" name="矩形 24">
            <a:extLst>
              <a:ext uri="{FF2B5EF4-FFF2-40B4-BE49-F238E27FC236}">
                <a16:creationId xmlns:a16="http://schemas.microsoft.com/office/drawing/2014/main" id="{2FB6392B-88DF-7A90-A66B-62469D3F60E3}"/>
              </a:ext>
            </a:extLst>
          </p:cNvPr>
          <p:cNvSpPr/>
          <p:nvPr/>
        </p:nvSpPr>
        <p:spPr>
          <a:xfrm>
            <a:off x="3981225" y="3683417"/>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cxnSp>
        <p:nvCxnSpPr>
          <p:cNvPr id="26" name="直线连接符 25">
            <a:extLst>
              <a:ext uri="{FF2B5EF4-FFF2-40B4-BE49-F238E27FC236}">
                <a16:creationId xmlns:a16="http://schemas.microsoft.com/office/drawing/2014/main" id="{A07573D6-2FDD-5FD5-60B0-BDCAE89A2E2C}"/>
              </a:ext>
            </a:extLst>
          </p:cNvPr>
          <p:cNvCxnSpPr>
            <a:cxnSpLocks/>
          </p:cNvCxnSpPr>
          <p:nvPr/>
        </p:nvCxnSpPr>
        <p:spPr>
          <a:xfrm>
            <a:off x="6954617" y="1968241"/>
            <a:ext cx="0" cy="3952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BCEE868-7C39-DA21-530B-9654EA6B98FF}"/>
              </a:ext>
            </a:extLst>
          </p:cNvPr>
          <p:cNvSpPr txBox="1"/>
          <p:nvPr/>
        </p:nvSpPr>
        <p:spPr>
          <a:xfrm>
            <a:off x="741567" y="3825920"/>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8" name="矩形 27">
            <a:extLst>
              <a:ext uri="{FF2B5EF4-FFF2-40B4-BE49-F238E27FC236}">
                <a16:creationId xmlns:a16="http://schemas.microsoft.com/office/drawing/2014/main" id="{3D4CB110-26BB-A60E-A6A6-1ECC7731351C}"/>
              </a:ext>
            </a:extLst>
          </p:cNvPr>
          <p:cNvSpPr/>
          <p:nvPr/>
        </p:nvSpPr>
        <p:spPr>
          <a:xfrm>
            <a:off x="3808215" y="3126872"/>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9" name="矩形 28">
            <a:extLst>
              <a:ext uri="{FF2B5EF4-FFF2-40B4-BE49-F238E27FC236}">
                <a16:creationId xmlns:a16="http://schemas.microsoft.com/office/drawing/2014/main" id="{92CBD2B7-ABCD-298D-95D0-894B79974D36}"/>
              </a:ext>
            </a:extLst>
          </p:cNvPr>
          <p:cNvSpPr/>
          <p:nvPr/>
        </p:nvSpPr>
        <p:spPr>
          <a:xfrm>
            <a:off x="3793961" y="2570871"/>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0" name="矩形 29">
            <a:extLst>
              <a:ext uri="{FF2B5EF4-FFF2-40B4-BE49-F238E27FC236}">
                <a16:creationId xmlns:a16="http://schemas.microsoft.com/office/drawing/2014/main" id="{819FC64E-06B2-DE1D-04FC-CE9FE4D6CE80}"/>
              </a:ext>
            </a:extLst>
          </p:cNvPr>
          <p:cNvSpPr/>
          <p:nvPr/>
        </p:nvSpPr>
        <p:spPr>
          <a:xfrm flipH="1">
            <a:off x="4053707" y="3123764"/>
            <a:ext cx="12599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1" name="矩形 30">
            <a:extLst>
              <a:ext uri="{FF2B5EF4-FFF2-40B4-BE49-F238E27FC236}">
                <a16:creationId xmlns:a16="http://schemas.microsoft.com/office/drawing/2014/main" id="{AC039203-CF82-5927-6AFD-AF83BA816140}"/>
              </a:ext>
            </a:extLst>
          </p:cNvPr>
          <p:cNvSpPr/>
          <p:nvPr/>
        </p:nvSpPr>
        <p:spPr>
          <a:xfrm flipH="1">
            <a:off x="4299815" y="2563369"/>
            <a:ext cx="100287"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文本框 31">
            <a:extLst>
              <a:ext uri="{FF2B5EF4-FFF2-40B4-BE49-F238E27FC236}">
                <a16:creationId xmlns:a16="http://schemas.microsoft.com/office/drawing/2014/main" id="{4259DC96-8F08-D246-4EDB-77466AB9D895}"/>
              </a:ext>
            </a:extLst>
          </p:cNvPr>
          <p:cNvSpPr txBox="1"/>
          <p:nvPr/>
        </p:nvSpPr>
        <p:spPr>
          <a:xfrm>
            <a:off x="770549" y="3311433"/>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33" name="文本框 32">
            <a:extLst>
              <a:ext uri="{FF2B5EF4-FFF2-40B4-BE49-F238E27FC236}">
                <a16:creationId xmlns:a16="http://schemas.microsoft.com/office/drawing/2014/main" id="{FE6F6614-FCDE-6F2C-59E4-216D96CF64AD}"/>
              </a:ext>
            </a:extLst>
          </p:cNvPr>
          <p:cNvSpPr txBox="1"/>
          <p:nvPr/>
        </p:nvSpPr>
        <p:spPr>
          <a:xfrm>
            <a:off x="749996" y="2762427"/>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34" name="矩形 33">
            <a:extLst>
              <a:ext uri="{FF2B5EF4-FFF2-40B4-BE49-F238E27FC236}">
                <a16:creationId xmlns:a16="http://schemas.microsoft.com/office/drawing/2014/main" id="{309626F9-723A-80D9-DF1A-734A2FD41DE8}"/>
              </a:ext>
            </a:extLst>
          </p:cNvPr>
          <p:cNvSpPr/>
          <p:nvPr/>
        </p:nvSpPr>
        <p:spPr>
          <a:xfrm>
            <a:off x="4571725" y="5342060"/>
            <a:ext cx="11077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5" name="矩形 34">
            <a:extLst>
              <a:ext uri="{FF2B5EF4-FFF2-40B4-BE49-F238E27FC236}">
                <a16:creationId xmlns:a16="http://schemas.microsoft.com/office/drawing/2014/main" id="{4949562C-F9F3-6851-7F5D-BB57A33AD0D4}"/>
              </a:ext>
            </a:extLst>
          </p:cNvPr>
          <p:cNvSpPr/>
          <p:nvPr/>
        </p:nvSpPr>
        <p:spPr>
          <a:xfrm>
            <a:off x="4675856" y="4789168"/>
            <a:ext cx="11077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6" name="矩形 35">
            <a:extLst>
              <a:ext uri="{FF2B5EF4-FFF2-40B4-BE49-F238E27FC236}">
                <a16:creationId xmlns:a16="http://schemas.microsoft.com/office/drawing/2014/main" id="{5EA03387-E7A8-8603-7E96-08391BFC104D}"/>
              </a:ext>
            </a:extLst>
          </p:cNvPr>
          <p:cNvSpPr/>
          <p:nvPr/>
        </p:nvSpPr>
        <p:spPr>
          <a:xfrm>
            <a:off x="4415812" y="2570870"/>
            <a:ext cx="567433"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7" name="矩形 36">
            <a:extLst>
              <a:ext uri="{FF2B5EF4-FFF2-40B4-BE49-F238E27FC236}">
                <a16:creationId xmlns:a16="http://schemas.microsoft.com/office/drawing/2014/main" id="{9CC22767-96C6-FFED-6FEB-F593F9A189EF}"/>
              </a:ext>
            </a:extLst>
          </p:cNvPr>
          <p:cNvSpPr/>
          <p:nvPr/>
        </p:nvSpPr>
        <p:spPr>
          <a:xfrm>
            <a:off x="4794553" y="3699476"/>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8" name="矩形 37">
            <a:extLst>
              <a:ext uri="{FF2B5EF4-FFF2-40B4-BE49-F238E27FC236}">
                <a16:creationId xmlns:a16="http://schemas.microsoft.com/office/drawing/2014/main" id="{46262BDD-D95D-47AF-D624-15A99ADE0805}"/>
              </a:ext>
            </a:extLst>
          </p:cNvPr>
          <p:cNvSpPr/>
          <p:nvPr/>
        </p:nvSpPr>
        <p:spPr>
          <a:xfrm flipH="1">
            <a:off x="4854252" y="3161129"/>
            <a:ext cx="128999"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9" name="矩形 38">
            <a:extLst>
              <a:ext uri="{FF2B5EF4-FFF2-40B4-BE49-F238E27FC236}">
                <a16:creationId xmlns:a16="http://schemas.microsoft.com/office/drawing/2014/main" id="{F470E7C1-E8FD-AF80-5C2E-89B83D4CE26F}"/>
              </a:ext>
            </a:extLst>
          </p:cNvPr>
          <p:cNvSpPr/>
          <p:nvPr/>
        </p:nvSpPr>
        <p:spPr>
          <a:xfrm flipH="1">
            <a:off x="4985566" y="2586791"/>
            <a:ext cx="128999"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pic>
        <p:nvPicPr>
          <p:cNvPr id="40" name="图片 39">
            <a:extLst>
              <a:ext uri="{FF2B5EF4-FFF2-40B4-BE49-F238E27FC236}">
                <a16:creationId xmlns:a16="http://schemas.microsoft.com/office/drawing/2014/main" id="{F877B370-9F29-4A45-7C4C-475615901C9A}"/>
              </a:ext>
            </a:extLst>
          </p:cNvPr>
          <p:cNvPicPr>
            <a:picLocks noChangeAspect="1"/>
          </p:cNvPicPr>
          <p:nvPr/>
        </p:nvPicPr>
        <p:blipFill>
          <a:blip r:embed="rId3"/>
          <a:stretch>
            <a:fillRect/>
          </a:stretch>
        </p:blipFill>
        <p:spPr>
          <a:xfrm>
            <a:off x="5295067" y="1375071"/>
            <a:ext cx="6670901" cy="2005747"/>
          </a:xfrm>
          <a:prstGeom prst="rect">
            <a:avLst/>
          </a:prstGeom>
        </p:spPr>
      </p:pic>
    </p:spTree>
    <p:extLst>
      <p:ext uri="{BB962C8B-B14F-4D97-AF65-F5344CB8AC3E}">
        <p14:creationId xmlns:p14="http://schemas.microsoft.com/office/powerpoint/2010/main" val="2148188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AA1A-69FD-A435-63DC-87643DEFC9C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A5E7ED5-2ADA-C552-A2E9-6F2C76655CEF}"/>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A334F499-C370-5216-1A0F-9A8C9E1B4DA4}"/>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选择模式二：</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38EACEF5-07BF-03F8-BB71-757AF50B75E1}"/>
              </a:ext>
            </a:extLst>
          </p:cNvPr>
          <p:cNvSpPr txBox="1"/>
          <p:nvPr/>
        </p:nvSpPr>
        <p:spPr>
          <a:xfrm>
            <a:off x="226032" y="842480"/>
            <a:ext cx="11103306" cy="2308324"/>
          </a:xfrm>
          <a:prstGeom prst="rect">
            <a:avLst/>
          </a:prstGeom>
          <a:noFill/>
        </p:spPr>
        <p:txBody>
          <a:bodyPr wrap="square" rtlCol="0">
            <a:spAutoFit/>
          </a:bodyPr>
          <a:lstStyle/>
          <a:p>
            <a:r>
              <a:rPr kumimoji="1" lang="zh-CN" altLang="en-US" dirty="0">
                <a:solidFill>
                  <a:srgbClr val="2F5597"/>
                </a:solidFill>
              </a:rPr>
              <a:t>实验：由于没有那么多设备，不能完全真实做实验，所以就测试了一下边推理边加载所造成的延迟</a:t>
            </a:r>
            <a:endParaRPr kumimoji="1" lang="en-US" altLang="zh-CN" dirty="0">
              <a:solidFill>
                <a:srgbClr val="2F5597"/>
              </a:solidFill>
            </a:endParaRPr>
          </a:p>
          <a:p>
            <a:endParaRPr kumimoji="1" lang="en-US" altLang="zh-CN" dirty="0">
              <a:solidFill>
                <a:srgbClr val="2F5597"/>
              </a:solidFill>
            </a:endParaRPr>
          </a:p>
          <a:p>
            <a:endParaRPr kumimoji="1" lang="en-US" altLang="zh-CN" dirty="0">
              <a:solidFill>
                <a:srgbClr val="2F5597"/>
              </a:solidFill>
            </a:endParaRPr>
          </a:p>
          <a:p>
            <a:endParaRPr kumimoji="1" lang="en-US" altLang="zh-CN" dirty="0">
              <a:solidFill>
                <a:srgbClr val="2F5597"/>
              </a:solidFill>
            </a:endParaRPr>
          </a:p>
          <a:p>
            <a:r>
              <a:rPr kumimoji="1" lang="zh-CN" altLang="en-US" dirty="0">
                <a:solidFill>
                  <a:srgbClr val="2F5597"/>
                </a:solidFill>
              </a:rPr>
              <a:t> </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sp>
        <p:nvSpPr>
          <p:cNvPr id="5" name="文本框 4">
            <a:extLst>
              <a:ext uri="{FF2B5EF4-FFF2-40B4-BE49-F238E27FC236}">
                <a16:creationId xmlns:a16="http://schemas.microsoft.com/office/drawing/2014/main" id="{33739102-27FD-113B-3B8D-0EDA7E47CC8D}"/>
              </a:ext>
            </a:extLst>
          </p:cNvPr>
          <p:cNvSpPr txBox="1"/>
          <p:nvPr/>
        </p:nvSpPr>
        <p:spPr>
          <a:xfrm>
            <a:off x="386827" y="1822364"/>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3b</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int8</a:t>
            </a: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graphicFrame>
        <p:nvGraphicFramePr>
          <p:cNvPr id="41" name="表格 40">
            <a:extLst>
              <a:ext uri="{FF2B5EF4-FFF2-40B4-BE49-F238E27FC236}">
                <a16:creationId xmlns:a16="http://schemas.microsoft.com/office/drawing/2014/main" id="{A4C172D0-4E3D-D52D-0DF3-79F6633CF972}"/>
              </a:ext>
            </a:extLst>
          </p:cNvPr>
          <p:cNvGraphicFramePr>
            <a:graphicFrameLocks noGrp="1"/>
          </p:cNvGraphicFramePr>
          <p:nvPr>
            <p:extLst>
              <p:ext uri="{D42A27DB-BD31-4B8C-83A1-F6EECF244321}">
                <p14:modId xmlns:p14="http://schemas.microsoft.com/office/powerpoint/2010/main" val="3319756450"/>
              </p:ext>
            </p:extLst>
          </p:nvPr>
        </p:nvGraphicFramePr>
        <p:xfrm>
          <a:off x="226032" y="2733898"/>
          <a:ext cx="8127999" cy="3977640"/>
        </p:xfrm>
        <a:graphic>
          <a:graphicData uri="http://schemas.openxmlformats.org/drawingml/2006/table">
            <a:tbl>
              <a:tblPr firstCol="1" bandCol="1">
                <a:tableStyleId>{5C22544A-7EE6-4342-B048-85BDC9FD1C3A}</a:tableStyleId>
              </a:tblPr>
              <a:tblGrid>
                <a:gridCol w="3049451">
                  <a:extLst>
                    <a:ext uri="{9D8B030D-6E8A-4147-A177-3AD203B41FA5}">
                      <a16:colId xmlns:a16="http://schemas.microsoft.com/office/drawing/2014/main" val="2739141796"/>
                    </a:ext>
                  </a:extLst>
                </a:gridCol>
                <a:gridCol w="2369215">
                  <a:extLst>
                    <a:ext uri="{9D8B030D-6E8A-4147-A177-3AD203B41FA5}">
                      <a16:colId xmlns:a16="http://schemas.microsoft.com/office/drawing/2014/main" val="4169493894"/>
                    </a:ext>
                  </a:extLst>
                </a:gridCol>
                <a:gridCol w="2709333">
                  <a:extLst>
                    <a:ext uri="{9D8B030D-6E8A-4147-A177-3AD203B41FA5}">
                      <a16:colId xmlns:a16="http://schemas.microsoft.com/office/drawing/2014/main" val="2099234393"/>
                    </a:ext>
                  </a:extLst>
                </a:gridCol>
              </a:tblGrid>
              <a:tr h="370840">
                <a:tc>
                  <a:txBody>
                    <a:bodyPr/>
                    <a:lstStyle/>
                    <a:p>
                      <a:endParaRPr lang="zh-CN" altLang="en-US" dirty="0"/>
                    </a:p>
                  </a:txBody>
                  <a:tcPr/>
                </a:tc>
                <a:tc>
                  <a:txBody>
                    <a:bodyPr/>
                    <a:lstStyle/>
                    <a:p>
                      <a:pPr algn="ctr"/>
                      <a:r>
                        <a:rPr lang="zh-CN" altLang="en-US" sz="1600" dirty="0">
                          <a:latin typeface="+mj-ea"/>
                          <a:ea typeface="+mj-ea"/>
                        </a:rPr>
                        <a:t>单独</a:t>
                      </a:r>
                      <a:r>
                        <a:rPr lang="en-US" altLang="zh-CN" sz="1600" dirty="0">
                          <a:latin typeface="+mj-ea"/>
                          <a:ea typeface="+mj-ea"/>
                        </a:rPr>
                        <a:t>load</a:t>
                      </a:r>
                      <a:r>
                        <a:rPr lang="zh-CN" altLang="en-US" sz="1600" dirty="0">
                          <a:latin typeface="+mj-ea"/>
                          <a:ea typeface="+mj-ea"/>
                        </a:rPr>
                        <a:t>或单独</a:t>
                      </a:r>
                      <a:r>
                        <a:rPr lang="en-US" altLang="zh-CN" sz="1600" dirty="0">
                          <a:latin typeface="+mj-ea"/>
                          <a:ea typeface="+mj-ea"/>
                        </a:rPr>
                        <a:t>inference</a:t>
                      </a:r>
                      <a:endParaRPr lang="zh-CN" altLang="en-US" sz="1600" dirty="0">
                        <a:latin typeface="+mj-ea"/>
                        <a:ea typeface="+mj-ea"/>
                      </a:endParaRPr>
                    </a:p>
                  </a:txBody>
                  <a:tcPr/>
                </a:tc>
                <a:tc>
                  <a:txBody>
                    <a:bodyPr/>
                    <a:lstStyle/>
                    <a:p>
                      <a:r>
                        <a:rPr lang="zh-CN" altLang="en-US" dirty="0"/>
                        <a:t>同时进行</a:t>
                      </a:r>
                      <a:r>
                        <a:rPr lang="en-US" altLang="zh-CN" dirty="0"/>
                        <a:t>load</a:t>
                      </a:r>
                      <a:r>
                        <a:rPr lang="zh-CN" altLang="en-US" dirty="0"/>
                        <a:t>与</a:t>
                      </a:r>
                      <a:r>
                        <a:rPr lang="en-US" altLang="zh-CN" dirty="0"/>
                        <a:t>inference</a:t>
                      </a:r>
                      <a:endParaRPr lang="zh-CN" altLang="en-US" dirty="0"/>
                    </a:p>
                  </a:txBody>
                  <a:tcPr/>
                </a:tc>
                <a:extLst>
                  <a:ext uri="{0D108BD9-81ED-4DB2-BD59-A6C34878D82A}">
                    <a16:rowId xmlns:a16="http://schemas.microsoft.com/office/drawing/2014/main" val="2230843902"/>
                  </a:ext>
                </a:extLst>
              </a:tr>
              <a:tr h="370840">
                <a:tc>
                  <a:txBody>
                    <a:bodyPr/>
                    <a:lstStyle/>
                    <a:p>
                      <a:r>
                        <a:rPr lang="en-US" altLang="zh-CN" dirty="0"/>
                        <a:t>Load</a:t>
                      </a:r>
                      <a:r>
                        <a:rPr lang="zh-CN" altLang="en-US" dirty="0"/>
                        <a:t> 时间（</a:t>
                      </a:r>
                      <a:r>
                        <a:rPr lang="en-US" altLang="zh-CN" dirty="0"/>
                        <a:t>s</a:t>
                      </a:r>
                      <a:r>
                        <a:rPr lang="zh-CN" altLang="en-US" dirty="0"/>
                        <a:t>）</a:t>
                      </a:r>
                    </a:p>
                  </a:txBody>
                  <a:tcPr/>
                </a:tc>
                <a:tc>
                  <a:txBody>
                    <a:bodyPr/>
                    <a:lstStyle/>
                    <a:p>
                      <a:pPr algn="ctr"/>
                      <a:r>
                        <a:rPr lang="en-US" altLang="zh-CN" sz="1600" dirty="0">
                          <a:latin typeface="+mj-ea"/>
                          <a:ea typeface="+mj-ea"/>
                        </a:rPr>
                        <a:t>9.19</a:t>
                      </a:r>
                      <a:endParaRPr lang="zh-CN" altLang="en-US" sz="1600" dirty="0">
                        <a:latin typeface="+mj-ea"/>
                        <a:ea typeface="+mj-ea"/>
                      </a:endParaRPr>
                    </a:p>
                  </a:txBody>
                  <a:tcPr/>
                </a:tc>
                <a:tc>
                  <a:txBody>
                    <a:bodyPr/>
                    <a:lstStyle/>
                    <a:p>
                      <a:r>
                        <a:rPr lang="en-US" altLang="zh-CN" dirty="0"/>
                        <a:t>19.86</a:t>
                      </a:r>
                      <a:endParaRPr lang="zh-CN" altLang="en-US" dirty="0"/>
                    </a:p>
                  </a:txBody>
                  <a:tcPr/>
                </a:tc>
                <a:extLst>
                  <a:ext uri="{0D108BD9-81ED-4DB2-BD59-A6C34878D82A}">
                    <a16:rowId xmlns:a16="http://schemas.microsoft.com/office/drawing/2014/main" val="1271976538"/>
                  </a:ext>
                </a:extLst>
              </a:tr>
              <a:tr h="370840">
                <a:tc>
                  <a:txBody>
                    <a:bodyPr/>
                    <a:lstStyle/>
                    <a:p>
                      <a:r>
                        <a:rPr lang="zh-CN" altLang="en-US" dirty="0"/>
                        <a:t>通信量（</a:t>
                      </a:r>
                      <a:r>
                        <a:rPr lang="en-US" altLang="zh-CN" dirty="0"/>
                        <a:t>KB/token</a:t>
                      </a:r>
                      <a:r>
                        <a:rPr lang="zh-CN" altLang="en-US" dirty="0"/>
                        <a:t>）</a:t>
                      </a:r>
                    </a:p>
                  </a:txBody>
                  <a:tcPr/>
                </a:tc>
                <a:tc>
                  <a:txBody>
                    <a:bodyPr/>
                    <a:lstStyle/>
                    <a:p>
                      <a:pPr algn="ctr"/>
                      <a:r>
                        <a:rPr lang="en-US" altLang="zh-CN" sz="1600" dirty="0">
                          <a:latin typeface="+mj-ea"/>
                          <a:ea typeface="+mj-ea"/>
                        </a:rPr>
                        <a:t>35KB</a:t>
                      </a:r>
                      <a:endParaRPr lang="zh-CN" altLang="en-US" sz="1600" dirty="0">
                        <a:latin typeface="+mj-ea"/>
                        <a:ea typeface="+mj-ea"/>
                      </a:endParaRPr>
                    </a:p>
                  </a:txBody>
                  <a:tcPr/>
                </a:tc>
                <a:tc>
                  <a:txBody>
                    <a:bodyPr/>
                    <a:lstStyle/>
                    <a:p>
                      <a:r>
                        <a:rPr lang="en-US" altLang="zh-CN" dirty="0"/>
                        <a:t>35KB</a:t>
                      </a:r>
                      <a:endParaRPr lang="zh-CN" altLang="en-US" dirty="0"/>
                    </a:p>
                  </a:txBody>
                  <a:tcPr/>
                </a:tc>
                <a:extLst>
                  <a:ext uri="{0D108BD9-81ED-4DB2-BD59-A6C34878D82A}">
                    <a16:rowId xmlns:a16="http://schemas.microsoft.com/office/drawing/2014/main" val="2198366331"/>
                  </a:ext>
                </a:extLst>
              </a:tr>
              <a:tr h="370840">
                <a:tc>
                  <a:txBody>
                    <a:bodyPr/>
                    <a:lstStyle/>
                    <a:p>
                      <a:r>
                        <a:rPr lang="zh-CN" altLang="en-US" dirty="0"/>
                        <a:t>通信时间（</a:t>
                      </a:r>
                      <a:r>
                        <a:rPr lang="en-US" altLang="zh-CN" dirty="0"/>
                        <a:t>s/token)</a:t>
                      </a:r>
                      <a:endParaRPr lang="zh-CN" altLang="en-US" dirty="0"/>
                    </a:p>
                  </a:txBody>
                  <a:tcPr/>
                </a:tc>
                <a:tc>
                  <a:txBody>
                    <a:bodyPr/>
                    <a:lstStyle/>
                    <a:p>
                      <a:pPr algn="ctr"/>
                      <a:r>
                        <a:rPr lang="en-US" altLang="zh-CN" sz="1600" dirty="0">
                          <a:latin typeface="+mj-ea"/>
                          <a:ea typeface="+mj-ea"/>
                        </a:rPr>
                        <a:t>0.03</a:t>
                      </a:r>
                      <a:endParaRPr lang="zh-CN" altLang="en-US" sz="1600" dirty="0">
                        <a:latin typeface="+mj-ea"/>
                        <a:ea typeface="+mj-ea"/>
                      </a:endParaRPr>
                    </a:p>
                  </a:txBody>
                  <a:tcPr/>
                </a:tc>
                <a:tc>
                  <a:txBody>
                    <a:bodyPr/>
                    <a:lstStyle/>
                    <a:p>
                      <a:endParaRPr lang="zh-CN" altLang="en-US" dirty="0"/>
                    </a:p>
                  </a:txBody>
                  <a:tcPr/>
                </a:tc>
                <a:extLst>
                  <a:ext uri="{0D108BD9-81ED-4DB2-BD59-A6C34878D82A}">
                    <a16:rowId xmlns:a16="http://schemas.microsoft.com/office/drawing/2014/main" val="3817944383"/>
                  </a:ext>
                </a:extLst>
              </a:tr>
              <a:tr h="370840">
                <a:tc>
                  <a:txBody>
                    <a:bodyPr/>
                    <a:lstStyle/>
                    <a:p>
                      <a:r>
                        <a:rPr lang="zh-CN" altLang="en-US" dirty="0"/>
                        <a:t>设备 </a:t>
                      </a:r>
                      <a:r>
                        <a:rPr lang="en-US" altLang="zh-CN" dirty="0"/>
                        <a:t>1</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0.33</a:t>
                      </a:r>
                    </a:p>
                  </a:txBody>
                  <a:tcPr marL="9525" marR="9525" marT="9525" marB="0" anchor="ctr"/>
                </a:tc>
                <a:tc>
                  <a:txBody>
                    <a:bodyPr/>
                    <a:lstStyle/>
                    <a:p>
                      <a:r>
                        <a:rPr lang="en-US" altLang="zh-CN" dirty="0"/>
                        <a:t>0.54</a:t>
                      </a:r>
                      <a:endParaRPr lang="zh-CN" altLang="en-US" dirty="0"/>
                    </a:p>
                  </a:txBody>
                  <a:tcPr/>
                </a:tc>
                <a:extLst>
                  <a:ext uri="{0D108BD9-81ED-4DB2-BD59-A6C34878D82A}">
                    <a16:rowId xmlns:a16="http://schemas.microsoft.com/office/drawing/2014/main" val="223319833"/>
                  </a:ext>
                </a:extLst>
              </a:tr>
              <a:tr h="370840">
                <a:tc>
                  <a:txBody>
                    <a:bodyPr/>
                    <a:lstStyle/>
                    <a:p>
                      <a:r>
                        <a:rPr lang="zh-CN" altLang="en-US" dirty="0"/>
                        <a:t>设备 </a:t>
                      </a:r>
                      <a:r>
                        <a:rPr lang="en-US" altLang="zh-CN" dirty="0"/>
                        <a:t>2</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0.44</a:t>
                      </a:r>
                    </a:p>
                  </a:txBody>
                  <a:tcPr marL="9525" marR="9525" marT="9525" marB="0" anchor="ctr"/>
                </a:tc>
                <a:tc>
                  <a:txBody>
                    <a:bodyPr/>
                    <a:lstStyle/>
                    <a:p>
                      <a:r>
                        <a:rPr lang="en-US" altLang="zh-CN" dirty="0"/>
                        <a:t>0.61</a:t>
                      </a:r>
                      <a:endParaRPr lang="zh-CN" altLang="en-US" dirty="0"/>
                    </a:p>
                  </a:txBody>
                  <a:tcPr/>
                </a:tc>
                <a:extLst>
                  <a:ext uri="{0D108BD9-81ED-4DB2-BD59-A6C34878D82A}">
                    <a16:rowId xmlns:a16="http://schemas.microsoft.com/office/drawing/2014/main" val="3279092527"/>
                  </a:ext>
                </a:extLst>
              </a:tr>
              <a:tr h="370840">
                <a:tc>
                  <a:txBody>
                    <a:bodyPr/>
                    <a:lstStyle/>
                    <a:p>
                      <a:r>
                        <a:rPr lang="zh-CN" altLang="en-US" dirty="0"/>
                        <a:t>等待时间（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0.297</a:t>
                      </a:r>
                    </a:p>
                  </a:txBody>
                  <a:tcPr marL="9525" marR="9525" marT="9525" marB="0" anchor="ctr"/>
                </a:tc>
                <a:tc>
                  <a:txBody>
                    <a:bodyPr/>
                    <a:lstStyle/>
                    <a:p>
                      <a:r>
                        <a:rPr lang="en-US" altLang="zh-CN" dirty="0"/>
                        <a:t>0.34</a:t>
                      </a:r>
                      <a:endParaRPr lang="zh-CN" altLang="en-US" dirty="0"/>
                    </a:p>
                  </a:txBody>
                  <a:tcPr/>
                </a:tc>
                <a:extLst>
                  <a:ext uri="{0D108BD9-81ED-4DB2-BD59-A6C34878D82A}">
                    <a16:rowId xmlns:a16="http://schemas.microsoft.com/office/drawing/2014/main" val="1804703356"/>
                  </a:ext>
                </a:extLst>
              </a:tr>
              <a:tr h="370840">
                <a:tc>
                  <a:txBody>
                    <a:bodyPr/>
                    <a:lstStyle/>
                    <a:p>
                      <a:r>
                        <a:rPr lang="zh-CN" altLang="en-US" dirty="0"/>
                        <a:t>总时间（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1.1</a:t>
                      </a:r>
                    </a:p>
                  </a:txBody>
                  <a:tcPr marL="9525" marR="9525" marT="9525" marB="0" anchor="ctr"/>
                </a:tc>
                <a:tc>
                  <a:txBody>
                    <a:bodyPr/>
                    <a:lstStyle/>
                    <a:p>
                      <a:r>
                        <a:rPr lang="en-US" altLang="zh-CN" dirty="0"/>
                        <a:t>1.49</a:t>
                      </a:r>
                      <a:endParaRPr lang="zh-CN" altLang="en-US" dirty="0"/>
                    </a:p>
                  </a:txBody>
                  <a:tcPr/>
                </a:tc>
                <a:extLst>
                  <a:ext uri="{0D108BD9-81ED-4DB2-BD59-A6C34878D82A}">
                    <a16:rowId xmlns:a16="http://schemas.microsoft.com/office/drawing/2014/main" val="2706641932"/>
                  </a:ext>
                </a:extLst>
              </a:tr>
              <a:tr h="370840">
                <a:tc>
                  <a:txBody>
                    <a:bodyPr/>
                    <a:lstStyle/>
                    <a:p>
                      <a:r>
                        <a:rPr lang="zh-CN" altLang="en-US" dirty="0"/>
                        <a:t>内存占用（</a:t>
                      </a:r>
                      <a:r>
                        <a:rPr lang="en-US" altLang="zh-CN" dirty="0"/>
                        <a:t>GB)</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US" altLang="zh-CN" dirty="0"/>
                        <a:t>CPU</a:t>
                      </a:r>
                      <a:r>
                        <a:rPr lang="zh-CN" altLang="en-US" dirty="0"/>
                        <a:t> 利用率</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bl>
          </a:graphicData>
        </a:graphic>
      </p:graphicFrame>
    </p:spTree>
    <p:extLst>
      <p:ext uri="{BB962C8B-B14F-4D97-AF65-F5344CB8AC3E}">
        <p14:creationId xmlns:p14="http://schemas.microsoft.com/office/powerpoint/2010/main" val="3986118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FA2D3-30AA-D3C7-3986-352AB64E39AB}"/>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DA8F3E4-4E08-4944-691E-89CDD9ABAF3A}"/>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30CCB317-3909-DEFE-C5C2-4819B1605616}"/>
              </a:ext>
            </a:extLst>
          </p:cNvPr>
          <p:cNvSpPr txBox="1"/>
          <p:nvPr/>
        </p:nvSpPr>
        <p:spPr>
          <a:xfrm>
            <a:off x="86931" y="22947"/>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BB3B4163-DD47-BD1E-DDED-8F6A274E6439}"/>
              </a:ext>
            </a:extLst>
          </p:cNvPr>
          <p:cNvSpPr txBox="1"/>
          <p:nvPr/>
        </p:nvSpPr>
        <p:spPr>
          <a:xfrm>
            <a:off x="226032" y="842480"/>
            <a:ext cx="11103306" cy="1477328"/>
          </a:xfrm>
          <a:prstGeom prst="rect">
            <a:avLst/>
          </a:prstGeom>
          <a:noFill/>
        </p:spPr>
        <p:txBody>
          <a:bodyPr wrap="square" rtlCol="0">
            <a:spAutoFit/>
          </a:bodyPr>
          <a:lstStyle/>
          <a:p>
            <a:r>
              <a:rPr kumimoji="1" lang="zh-CN" altLang="en-US" dirty="0">
                <a:solidFill>
                  <a:srgbClr val="2F5597"/>
                </a:solidFill>
              </a:rPr>
              <a:t> 由于没有那么多设备，因此先在两部手机上计算同时</a:t>
            </a:r>
            <a:r>
              <a:rPr kumimoji="1" lang="en-US" altLang="zh-CN" dirty="0">
                <a:solidFill>
                  <a:srgbClr val="2F5597"/>
                </a:solidFill>
              </a:rPr>
              <a:t>load</a:t>
            </a:r>
            <a:r>
              <a:rPr kumimoji="1" lang="zh-CN" altLang="en-US" dirty="0">
                <a:solidFill>
                  <a:srgbClr val="2F5597"/>
                </a:solidFill>
              </a:rPr>
              <a:t>与</a:t>
            </a:r>
            <a:r>
              <a:rPr kumimoji="1" lang="en-US" altLang="zh-CN" dirty="0">
                <a:solidFill>
                  <a:srgbClr val="2F5597"/>
                </a:solidFill>
              </a:rPr>
              <a:t>inference</a:t>
            </a:r>
            <a:r>
              <a:rPr kumimoji="1" lang="zh-CN" altLang="en-US" dirty="0">
                <a:solidFill>
                  <a:srgbClr val="2F5597"/>
                </a:solidFill>
              </a:rPr>
              <a:t>的时间，并将此</a:t>
            </a:r>
            <a:r>
              <a:rPr kumimoji="1" lang="en-US" altLang="zh-CN" dirty="0">
                <a:solidFill>
                  <a:srgbClr val="2F5597"/>
                </a:solidFill>
              </a:rPr>
              <a:t>load</a:t>
            </a:r>
            <a:r>
              <a:rPr kumimoji="1" lang="zh-CN" altLang="en-US" dirty="0">
                <a:solidFill>
                  <a:srgbClr val="2F5597"/>
                </a:solidFill>
              </a:rPr>
              <a:t>时间作为</a:t>
            </a:r>
            <a:r>
              <a:rPr kumimoji="1" lang="zh-CN" altLang="en-US">
                <a:solidFill>
                  <a:srgbClr val="2F5597"/>
                </a:solidFill>
              </a:rPr>
              <a:t>完全恢复时间</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cxnSp>
        <p:nvCxnSpPr>
          <p:cNvPr id="3" name="直线箭头连接符 2">
            <a:extLst>
              <a:ext uri="{FF2B5EF4-FFF2-40B4-BE49-F238E27FC236}">
                <a16:creationId xmlns:a16="http://schemas.microsoft.com/office/drawing/2014/main" id="{7C266065-D3C0-E9AE-0DA0-3E6C6C4437FC}"/>
              </a:ext>
            </a:extLst>
          </p:cNvPr>
          <p:cNvCxnSpPr>
            <a:cxnSpLocks/>
          </p:cNvCxnSpPr>
          <p:nvPr/>
        </p:nvCxnSpPr>
        <p:spPr>
          <a:xfrm>
            <a:off x="1176356" y="6337531"/>
            <a:ext cx="10337357" cy="1121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28813831-32DE-D1F6-CA6C-BC9A5EE46F4B}"/>
              </a:ext>
            </a:extLst>
          </p:cNvPr>
          <p:cNvCxnSpPr>
            <a:cxnSpLocks/>
          </p:cNvCxnSpPr>
          <p:nvPr/>
        </p:nvCxnSpPr>
        <p:spPr>
          <a:xfrm flipV="1">
            <a:off x="1180275" y="1568248"/>
            <a:ext cx="0" cy="49355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0BA6C58A-46BB-D5EA-8E36-06CBE0047414}"/>
              </a:ext>
            </a:extLst>
          </p:cNvPr>
          <p:cNvSpPr/>
          <p:nvPr/>
        </p:nvSpPr>
        <p:spPr>
          <a:xfrm>
            <a:off x="1180275" y="5368137"/>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9" name="矩形 8">
            <a:extLst>
              <a:ext uri="{FF2B5EF4-FFF2-40B4-BE49-F238E27FC236}">
                <a16:creationId xmlns:a16="http://schemas.microsoft.com/office/drawing/2014/main" id="{2EA434C9-53D9-73EB-5AD8-24D969200886}"/>
              </a:ext>
            </a:extLst>
          </p:cNvPr>
          <p:cNvSpPr/>
          <p:nvPr/>
        </p:nvSpPr>
        <p:spPr>
          <a:xfrm>
            <a:off x="1180275" y="4807653"/>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0" name="矩形 9">
            <a:extLst>
              <a:ext uri="{FF2B5EF4-FFF2-40B4-BE49-F238E27FC236}">
                <a16:creationId xmlns:a16="http://schemas.microsoft.com/office/drawing/2014/main" id="{FC1CB839-F77D-3098-53E6-5F3C227B5DBB}"/>
              </a:ext>
            </a:extLst>
          </p:cNvPr>
          <p:cNvSpPr/>
          <p:nvPr/>
        </p:nvSpPr>
        <p:spPr>
          <a:xfrm>
            <a:off x="1180275" y="4247169"/>
            <a:ext cx="914400"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11" name="矩形 10">
            <a:extLst>
              <a:ext uri="{FF2B5EF4-FFF2-40B4-BE49-F238E27FC236}">
                <a16:creationId xmlns:a16="http://schemas.microsoft.com/office/drawing/2014/main" id="{98531955-8CE4-EC02-8D7F-BA06CF57C163}"/>
              </a:ext>
            </a:extLst>
          </p:cNvPr>
          <p:cNvSpPr/>
          <p:nvPr/>
        </p:nvSpPr>
        <p:spPr>
          <a:xfrm>
            <a:off x="2094676" y="538958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2" name="矩形 11">
            <a:extLst>
              <a:ext uri="{FF2B5EF4-FFF2-40B4-BE49-F238E27FC236}">
                <a16:creationId xmlns:a16="http://schemas.microsoft.com/office/drawing/2014/main" id="{9DF01995-8C66-588C-69B3-4C5A7C6CEF82}"/>
              </a:ext>
            </a:extLst>
          </p:cNvPr>
          <p:cNvSpPr/>
          <p:nvPr/>
        </p:nvSpPr>
        <p:spPr>
          <a:xfrm>
            <a:off x="2307326" y="53841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3" name="矩形 12">
            <a:extLst>
              <a:ext uri="{FF2B5EF4-FFF2-40B4-BE49-F238E27FC236}">
                <a16:creationId xmlns:a16="http://schemas.microsoft.com/office/drawing/2014/main" id="{59137B11-9DCF-0AFC-F071-42D0D4F8F015}"/>
              </a:ext>
            </a:extLst>
          </p:cNvPr>
          <p:cNvSpPr/>
          <p:nvPr/>
        </p:nvSpPr>
        <p:spPr>
          <a:xfrm>
            <a:off x="2506442" y="5384129"/>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4" name="矩形 13">
            <a:extLst>
              <a:ext uri="{FF2B5EF4-FFF2-40B4-BE49-F238E27FC236}">
                <a16:creationId xmlns:a16="http://schemas.microsoft.com/office/drawing/2014/main" id="{839E2B72-670D-5128-EDB8-5F536294F407}"/>
              </a:ext>
            </a:extLst>
          </p:cNvPr>
          <p:cNvSpPr/>
          <p:nvPr/>
        </p:nvSpPr>
        <p:spPr>
          <a:xfrm>
            <a:off x="2724901" y="4836693"/>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5" name="矩形 14">
            <a:extLst>
              <a:ext uri="{FF2B5EF4-FFF2-40B4-BE49-F238E27FC236}">
                <a16:creationId xmlns:a16="http://schemas.microsoft.com/office/drawing/2014/main" id="{80671E4F-5230-F599-DCE1-EF7EB9AD6376}"/>
              </a:ext>
            </a:extLst>
          </p:cNvPr>
          <p:cNvSpPr/>
          <p:nvPr/>
        </p:nvSpPr>
        <p:spPr>
          <a:xfrm>
            <a:off x="2937551" y="483123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6" name="矩形 15">
            <a:extLst>
              <a:ext uri="{FF2B5EF4-FFF2-40B4-BE49-F238E27FC236}">
                <a16:creationId xmlns:a16="http://schemas.microsoft.com/office/drawing/2014/main" id="{8B36F1B9-C7F2-3FA3-A585-E8A3404913B7}"/>
              </a:ext>
            </a:extLst>
          </p:cNvPr>
          <p:cNvSpPr/>
          <p:nvPr/>
        </p:nvSpPr>
        <p:spPr>
          <a:xfrm>
            <a:off x="3136667" y="4831237"/>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17" name="矩形 16">
            <a:extLst>
              <a:ext uri="{FF2B5EF4-FFF2-40B4-BE49-F238E27FC236}">
                <a16:creationId xmlns:a16="http://schemas.microsoft.com/office/drawing/2014/main" id="{556BD393-3790-CC92-E2E2-CD18C745B828}"/>
              </a:ext>
            </a:extLst>
          </p:cNvPr>
          <p:cNvSpPr/>
          <p:nvPr/>
        </p:nvSpPr>
        <p:spPr>
          <a:xfrm>
            <a:off x="3368661" y="4283801"/>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endParaRPr kumimoji="1" lang="zh-CN" altLang="en-US" sz="1400" dirty="0"/>
          </a:p>
        </p:txBody>
      </p:sp>
      <p:sp>
        <p:nvSpPr>
          <p:cNvPr id="18" name="矩形 17">
            <a:extLst>
              <a:ext uri="{FF2B5EF4-FFF2-40B4-BE49-F238E27FC236}">
                <a16:creationId xmlns:a16="http://schemas.microsoft.com/office/drawing/2014/main" id="{F5DBAA0A-64A9-4B1E-1F47-04FB8B6792FD}"/>
              </a:ext>
            </a:extLst>
          </p:cNvPr>
          <p:cNvSpPr/>
          <p:nvPr/>
        </p:nvSpPr>
        <p:spPr>
          <a:xfrm>
            <a:off x="3581311" y="4278345"/>
            <a:ext cx="212650"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2</a:t>
            </a:r>
            <a:endParaRPr kumimoji="1" lang="zh-CN" altLang="en-US" sz="1400" dirty="0"/>
          </a:p>
        </p:txBody>
      </p:sp>
      <p:sp>
        <p:nvSpPr>
          <p:cNvPr id="19" name="文本框 18">
            <a:extLst>
              <a:ext uri="{FF2B5EF4-FFF2-40B4-BE49-F238E27FC236}">
                <a16:creationId xmlns:a16="http://schemas.microsoft.com/office/drawing/2014/main" id="{AB358BBD-5481-09EC-7828-40B5A3DCAA63}"/>
              </a:ext>
            </a:extLst>
          </p:cNvPr>
          <p:cNvSpPr txBox="1"/>
          <p:nvPr/>
        </p:nvSpPr>
        <p:spPr>
          <a:xfrm>
            <a:off x="773284" y="5467914"/>
            <a:ext cx="441146" cy="369332"/>
          </a:xfrm>
          <a:prstGeom prst="rect">
            <a:avLst/>
          </a:prstGeom>
          <a:noFill/>
        </p:spPr>
        <p:txBody>
          <a:bodyPr wrap="none" rtlCol="0">
            <a:spAutoFit/>
          </a:bodyPr>
          <a:lstStyle/>
          <a:p>
            <a:r>
              <a:rPr kumimoji="1" lang="en-US" altLang="zh-CN" dirty="0"/>
              <a:t>D1</a:t>
            </a:r>
            <a:endParaRPr kumimoji="1" lang="zh-CN" altLang="en-US" dirty="0"/>
          </a:p>
        </p:txBody>
      </p:sp>
      <p:sp>
        <p:nvSpPr>
          <p:cNvPr id="20" name="文本框 19">
            <a:extLst>
              <a:ext uri="{FF2B5EF4-FFF2-40B4-BE49-F238E27FC236}">
                <a16:creationId xmlns:a16="http://schemas.microsoft.com/office/drawing/2014/main" id="{F6533BBB-2E86-F069-A90C-00BD8B187F92}"/>
              </a:ext>
            </a:extLst>
          </p:cNvPr>
          <p:cNvSpPr txBox="1"/>
          <p:nvPr/>
        </p:nvSpPr>
        <p:spPr>
          <a:xfrm>
            <a:off x="734112" y="4899433"/>
            <a:ext cx="481222" cy="369332"/>
          </a:xfrm>
          <a:prstGeom prst="rect">
            <a:avLst/>
          </a:prstGeom>
          <a:noFill/>
        </p:spPr>
        <p:txBody>
          <a:bodyPr wrap="none" rtlCol="0">
            <a:spAutoFit/>
          </a:bodyPr>
          <a:lstStyle/>
          <a:p>
            <a:r>
              <a:rPr kumimoji="1" lang="en-US" altLang="zh-CN" dirty="0"/>
              <a:t>D2</a:t>
            </a:r>
            <a:endParaRPr kumimoji="1" lang="zh-CN" altLang="en-US" dirty="0"/>
          </a:p>
        </p:txBody>
      </p:sp>
      <p:sp>
        <p:nvSpPr>
          <p:cNvPr id="21" name="文本框 20">
            <a:extLst>
              <a:ext uri="{FF2B5EF4-FFF2-40B4-BE49-F238E27FC236}">
                <a16:creationId xmlns:a16="http://schemas.microsoft.com/office/drawing/2014/main" id="{28E010FB-7AEB-D58C-8A2C-7A30FAF2DFBD}"/>
              </a:ext>
            </a:extLst>
          </p:cNvPr>
          <p:cNvSpPr txBox="1"/>
          <p:nvPr/>
        </p:nvSpPr>
        <p:spPr>
          <a:xfrm>
            <a:off x="744147" y="4355445"/>
            <a:ext cx="481222" cy="369332"/>
          </a:xfrm>
          <a:prstGeom prst="rect">
            <a:avLst/>
          </a:prstGeom>
          <a:noFill/>
        </p:spPr>
        <p:txBody>
          <a:bodyPr wrap="none" rtlCol="0">
            <a:spAutoFit/>
          </a:bodyPr>
          <a:lstStyle/>
          <a:p>
            <a:r>
              <a:rPr kumimoji="1" lang="en-US" altLang="zh-CN" dirty="0"/>
              <a:t>D3</a:t>
            </a:r>
            <a:endParaRPr kumimoji="1" lang="zh-CN" altLang="en-US" dirty="0"/>
          </a:p>
        </p:txBody>
      </p:sp>
      <p:sp>
        <p:nvSpPr>
          <p:cNvPr id="22" name="乘 21">
            <a:extLst>
              <a:ext uri="{FF2B5EF4-FFF2-40B4-BE49-F238E27FC236}">
                <a16:creationId xmlns:a16="http://schemas.microsoft.com/office/drawing/2014/main" id="{F2A25FA6-6C93-71FD-FD3C-AC00BA421AA3}"/>
              </a:ext>
            </a:extLst>
          </p:cNvPr>
          <p:cNvSpPr/>
          <p:nvPr/>
        </p:nvSpPr>
        <p:spPr>
          <a:xfrm>
            <a:off x="0" y="4004654"/>
            <a:ext cx="886691" cy="990420"/>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连接符 22">
            <a:extLst>
              <a:ext uri="{FF2B5EF4-FFF2-40B4-BE49-F238E27FC236}">
                <a16:creationId xmlns:a16="http://schemas.microsoft.com/office/drawing/2014/main" id="{A7901F71-CF0C-576C-4D0C-8B4EF69452E0}"/>
              </a:ext>
            </a:extLst>
          </p:cNvPr>
          <p:cNvCxnSpPr>
            <a:cxnSpLocks/>
          </p:cNvCxnSpPr>
          <p:nvPr/>
        </p:nvCxnSpPr>
        <p:spPr>
          <a:xfrm>
            <a:off x="3793961" y="2216214"/>
            <a:ext cx="0" cy="37208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1F9EB991-6861-027D-9677-E08291EA1DD9}"/>
              </a:ext>
            </a:extLst>
          </p:cNvPr>
          <p:cNvSpPr/>
          <p:nvPr/>
        </p:nvSpPr>
        <p:spPr>
          <a:xfrm>
            <a:off x="3796323" y="3683560"/>
            <a:ext cx="184902"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5" name="矩形 24">
            <a:extLst>
              <a:ext uri="{FF2B5EF4-FFF2-40B4-BE49-F238E27FC236}">
                <a16:creationId xmlns:a16="http://schemas.microsoft.com/office/drawing/2014/main" id="{2345D66E-8D92-F0AF-8127-1A1A9336E4A5}"/>
              </a:ext>
            </a:extLst>
          </p:cNvPr>
          <p:cNvSpPr/>
          <p:nvPr/>
        </p:nvSpPr>
        <p:spPr>
          <a:xfrm>
            <a:off x="3981225" y="3683417"/>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27" name="文本框 26">
            <a:extLst>
              <a:ext uri="{FF2B5EF4-FFF2-40B4-BE49-F238E27FC236}">
                <a16:creationId xmlns:a16="http://schemas.microsoft.com/office/drawing/2014/main" id="{FF8220C8-A799-BBE1-BEF1-59B556AAD7D9}"/>
              </a:ext>
            </a:extLst>
          </p:cNvPr>
          <p:cNvSpPr txBox="1"/>
          <p:nvPr/>
        </p:nvSpPr>
        <p:spPr>
          <a:xfrm>
            <a:off x="741567" y="3825920"/>
            <a:ext cx="486030" cy="369332"/>
          </a:xfrm>
          <a:prstGeom prst="rect">
            <a:avLst/>
          </a:prstGeom>
          <a:noFill/>
        </p:spPr>
        <p:txBody>
          <a:bodyPr wrap="none" rtlCol="0">
            <a:spAutoFit/>
          </a:bodyPr>
          <a:lstStyle/>
          <a:p>
            <a:r>
              <a:rPr kumimoji="1" lang="en-US" altLang="zh-CN" dirty="0"/>
              <a:t>D4</a:t>
            </a:r>
            <a:endParaRPr kumimoji="1" lang="zh-CN" altLang="en-US" dirty="0"/>
          </a:p>
        </p:txBody>
      </p:sp>
      <p:sp>
        <p:nvSpPr>
          <p:cNvPr id="28" name="矩形 27">
            <a:extLst>
              <a:ext uri="{FF2B5EF4-FFF2-40B4-BE49-F238E27FC236}">
                <a16:creationId xmlns:a16="http://schemas.microsoft.com/office/drawing/2014/main" id="{D69F0D97-912A-410F-5E7D-9636479449D5}"/>
              </a:ext>
            </a:extLst>
          </p:cNvPr>
          <p:cNvSpPr/>
          <p:nvPr/>
        </p:nvSpPr>
        <p:spPr>
          <a:xfrm>
            <a:off x="3808215" y="3126872"/>
            <a:ext cx="235396"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29" name="矩形 28">
            <a:extLst>
              <a:ext uri="{FF2B5EF4-FFF2-40B4-BE49-F238E27FC236}">
                <a16:creationId xmlns:a16="http://schemas.microsoft.com/office/drawing/2014/main" id="{3A8A24B5-99FF-ED18-0A05-50D5B2560874}"/>
              </a:ext>
            </a:extLst>
          </p:cNvPr>
          <p:cNvSpPr/>
          <p:nvPr/>
        </p:nvSpPr>
        <p:spPr>
          <a:xfrm>
            <a:off x="3793961" y="2570871"/>
            <a:ext cx="505857"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0" name="矩形 29">
            <a:extLst>
              <a:ext uri="{FF2B5EF4-FFF2-40B4-BE49-F238E27FC236}">
                <a16:creationId xmlns:a16="http://schemas.microsoft.com/office/drawing/2014/main" id="{E2351121-AF70-08D6-2F63-C93FA7850B3D}"/>
              </a:ext>
            </a:extLst>
          </p:cNvPr>
          <p:cNvSpPr/>
          <p:nvPr/>
        </p:nvSpPr>
        <p:spPr>
          <a:xfrm flipH="1">
            <a:off x="4053707" y="3123764"/>
            <a:ext cx="12599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1" name="矩形 30">
            <a:extLst>
              <a:ext uri="{FF2B5EF4-FFF2-40B4-BE49-F238E27FC236}">
                <a16:creationId xmlns:a16="http://schemas.microsoft.com/office/drawing/2014/main" id="{8AF30327-3AF1-5591-6460-C374F1FA42EC}"/>
              </a:ext>
            </a:extLst>
          </p:cNvPr>
          <p:cNvSpPr/>
          <p:nvPr/>
        </p:nvSpPr>
        <p:spPr>
          <a:xfrm flipH="1">
            <a:off x="4299815" y="2563369"/>
            <a:ext cx="100287"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a:t>
            </a:r>
            <a:endParaRPr kumimoji="1" lang="zh-CN" altLang="en-US" sz="1400" dirty="0"/>
          </a:p>
        </p:txBody>
      </p:sp>
      <p:sp>
        <p:nvSpPr>
          <p:cNvPr id="32" name="文本框 31">
            <a:extLst>
              <a:ext uri="{FF2B5EF4-FFF2-40B4-BE49-F238E27FC236}">
                <a16:creationId xmlns:a16="http://schemas.microsoft.com/office/drawing/2014/main" id="{ED1FEB8D-1F27-F0B1-E021-84CD76B2D627}"/>
              </a:ext>
            </a:extLst>
          </p:cNvPr>
          <p:cNvSpPr txBox="1"/>
          <p:nvPr/>
        </p:nvSpPr>
        <p:spPr>
          <a:xfrm>
            <a:off x="770549" y="3311433"/>
            <a:ext cx="481222" cy="369332"/>
          </a:xfrm>
          <a:prstGeom prst="rect">
            <a:avLst/>
          </a:prstGeom>
          <a:noFill/>
        </p:spPr>
        <p:txBody>
          <a:bodyPr wrap="none" rtlCol="0">
            <a:spAutoFit/>
          </a:bodyPr>
          <a:lstStyle/>
          <a:p>
            <a:r>
              <a:rPr kumimoji="1" lang="en-US" altLang="zh-CN" dirty="0"/>
              <a:t>D5</a:t>
            </a:r>
            <a:endParaRPr kumimoji="1" lang="zh-CN" altLang="en-US" dirty="0"/>
          </a:p>
        </p:txBody>
      </p:sp>
      <p:sp>
        <p:nvSpPr>
          <p:cNvPr id="33" name="文本框 32">
            <a:extLst>
              <a:ext uri="{FF2B5EF4-FFF2-40B4-BE49-F238E27FC236}">
                <a16:creationId xmlns:a16="http://schemas.microsoft.com/office/drawing/2014/main" id="{9C871C60-2B93-1125-F904-022A23CA8A29}"/>
              </a:ext>
            </a:extLst>
          </p:cNvPr>
          <p:cNvSpPr txBox="1"/>
          <p:nvPr/>
        </p:nvSpPr>
        <p:spPr>
          <a:xfrm>
            <a:off x="749996" y="2762427"/>
            <a:ext cx="481222" cy="369332"/>
          </a:xfrm>
          <a:prstGeom prst="rect">
            <a:avLst/>
          </a:prstGeom>
          <a:noFill/>
        </p:spPr>
        <p:txBody>
          <a:bodyPr wrap="none" rtlCol="0">
            <a:spAutoFit/>
          </a:bodyPr>
          <a:lstStyle/>
          <a:p>
            <a:r>
              <a:rPr kumimoji="1" lang="en-US" altLang="zh-CN" dirty="0"/>
              <a:t>D6</a:t>
            </a:r>
            <a:endParaRPr kumimoji="1" lang="zh-CN" altLang="en-US" dirty="0"/>
          </a:p>
        </p:txBody>
      </p:sp>
      <p:sp>
        <p:nvSpPr>
          <p:cNvPr id="34" name="矩形 33">
            <a:extLst>
              <a:ext uri="{FF2B5EF4-FFF2-40B4-BE49-F238E27FC236}">
                <a16:creationId xmlns:a16="http://schemas.microsoft.com/office/drawing/2014/main" id="{CB0F10B9-A0E8-E5DB-870F-70304618B669}"/>
              </a:ext>
            </a:extLst>
          </p:cNvPr>
          <p:cNvSpPr/>
          <p:nvPr/>
        </p:nvSpPr>
        <p:spPr>
          <a:xfrm>
            <a:off x="4571725" y="5342060"/>
            <a:ext cx="11077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5" name="矩形 34">
            <a:extLst>
              <a:ext uri="{FF2B5EF4-FFF2-40B4-BE49-F238E27FC236}">
                <a16:creationId xmlns:a16="http://schemas.microsoft.com/office/drawing/2014/main" id="{0DD3131C-1708-424F-6B63-932B940A1E67}"/>
              </a:ext>
            </a:extLst>
          </p:cNvPr>
          <p:cNvSpPr/>
          <p:nvPr/>
        </p:nvSpPr>
        <p:spPr>
          <a:xfrm>
            <a:off x="4675856" y="4789168"/>
            <a:ext cx="110775"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6" name="矩形 35">
            <a:extLst>
              <a:ext uri="{FF2B5EF4-FFF2-40B4-BE49-F238E27FC236}">
                <a16:creationId xmlns:a16="http://schemas.microsoft.com/office/drawing/2014/main" id="{80BC5CF3-FD4F-DA4D-78BE-2719F5318E6A}"/>
              </a:ext>
            </a:extLst>
          </p:cNvPr>
          <p:cNvSpPr/>
          <p:nvPr/>
        </p:nvSpPr>
        <p:spPr>
          <a:xfrm>
            <a:off x="4415812" y="2570870"/>
            <a:ext cx="567433" cy="552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L</a:t>
            </a:r>
            <a:endParaRPr kumimoji="1" lang="zh-CN" altLang="en-US" dirty="0"/>
          </a:p>
        </p:txBody>
      </p:sp>
      <p:sp>
        <p:nvSpPr>
          <p:cNvPr id="37" name="矩形 36">
            <a:extLst>
              <a:ext uri="{FF2B5EF4-FFF2-40B4-BE49-F238E27FC236}">
                <a16:creationId xmlns:a16="http://schemas.microsoft.com/office/drawing/2014/main" id="{F358E2ED-F31D-928E-4B5A-54C6EF9116FF}"/>
              </a:ext>
            </a:extLst>
          </p:cNvPr>
          <p:cNvSpPr/>
          <p:nvPr/>
        </p:nvSpPr>
        <p:spPr>
          <a:xfrm>
            <a:off x="4794553" y="3699476"/>
            <a:ext cx="74278"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8" name="矩形 37">
            <a:extLst>
              <a:ext uri="{FF2B5EF4-FFF2-40B4-BE49-F238E27FC236}">
                <a16:creationId xmlns:a16="http://schemas.microsoft.com/office/drawing/2014/main" id="{340A3F1C-A4B1-87A4-668E-D85B292CAEEC}"/>
              </a:ext>
            </a:extLst>
          </p:cNvPr>
          <p:cNvSpPr/>
          <p:nvPr/>
        </p:nvSpPr>
        <p:spPr>
          <a:xfrm flipH="1">
            <a:off x="4854252" y="3161129"/>
            <a:ext cx="128999"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sp>
        <p:nvSpPr>
          <p:cNvPr id="39" name="矩形 38">
            <a:extLst>
              <a:ext uri="{FF2B5EF4-FFF2-40B4-BE49-F238E27FC236}">
                <a16:creationId xmlns:a16="http://schemas.microsoft.com/office/drawing/2014/main" id="{023E3D31-472F-A5AF-F9EE-7F3FDB9759A9}"/>
              </a:ext>
            </a:extLst>
          </p:cNvPr>
          <p:cNvSpPr/>
          <p:nvPr/>
        </p:nvSpPr>
        <p:spPr>
          <a:xfrm flipH="1">
            <a:off x="4985566" y="2586791"/>
            <a:ext cx="128999" cy="552892"/>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a:t>
            </a:r>
            <a:endParaRPr kumimoji="1" lang="zh-CN" altLang="en-US" sz="1400" dirty="0"/>
          </a:p>
        </p:txBody>
      </p:sp>
      <p:pic>
        <p:nvPicPr>
          <p:cNvPr id="42" name="图片 41">
            <a:extLst>
              <a:ext uri="{FF2B5EF4-FFF2-40B4-BE49-F238E27FC236}">
                <a16:creationId xmlns:a16="http://schemas.microsoft.com/office/drawing/2014/main" id="{18C6D2DC-92BD-2A09-6F3A-404A78FE6D8C}"/>
              </a:ext>
            </a:extLst>
          </p:cNvPr>
          <p:cNvPicPr>
            <a:picLocks noChangeAspect="1"/>
          </p:cNvPicPr>
          <p:nvPr/>
        </p:nvPicPr>
        <p:blipFill>
          <a:blip r:embed="rId3"/>
          <a:stretch>
            <a:fillRect/>
          </a:stretch>
        </p:blipFill>
        <p:spPr>
          <a:xfrm>
            <a:off x="144380" y="2141536"/>
            <a:ext cx="7747968" cy="3873984"/>
          </a:xfrm>
          <a:prstGeom prst="rect">
            <a:avLst/>
          </a:prstGeom>
        </p:spPr>
      </p:pic>
      <p:sp>
        <p:nvSpPr>
          <p:cNvPr id="46" name="文本框 45">
            <a:extLst>
              <a:ext uri="{FF2B5EF4-FFF2-40B4-BE49-F238E27FC236}">
                <a16:creationId xmlns:a16="http://schemas.microsoft.com/office/drawing/2014/main" id="{5E471B50-19F3-EC57-1A9F-E897EC1735CD}"/>
              </a:ext>
            </a:extLst>
          </p:cNvPr>
          <p:cNvSpPr txBox="1"/>
          <p:nvPr/>
        </p:nvSpPr>
        <p:spPr>
          <a:xfrm>
            <a:off x="11108315" y="6016393"/>
            <a:ext cx="441146" cy="369332"/>
          </a:xfrm>
          <a:prstGeom prst="rect">
            <a:avLst/>
          </a:prstGeom>
          <a:noFill/>
        </p:spPr>
        <p:txBody>
          <a:bodyPr wrap="none" rtlCol="0">
            <a:spAutoFit/>
          </a:bodyPr>
          <a:lstStyle/>
          <a:p>
            <a:r>
              <a:rPr kumimoji="1" lang="en-US" altLang="zh-CN" dirty="0"/>
              <a:t>20</a:t>
            </a:r>
            <a:endParaRPr kumimoji="1" lang="zh-CN" altLang="en-US" dirty="0"/>
          </a:p>
        </p:txBody>
      </p:sp>
      <p:pic>
        <p:nvPicPr>
          <p:cNvPr id="47" name="图片 46">
            <a:extLst>
              <a:ext uri="{FF2B5EF4-FFF2-40B4-BE49-F238E27FC236}">
                <a16:creationId xmlns:a16="http://schemas.microsoft.com/office/drawing/2014/main" id="{001E5296-8164-8978-D9E6-4AB8B6423071}"/>
              </a:ext>
            </a:extLst>
          </p:cNvPr>
          <p:cNvPicPr>
            <a:picLocks noChangeAspect="1"/>
          </p:cNvPicPr>
          <p:nvPr/>
        </p:nvPicPr>
        <p:blipFill>
          <a:blip r:embed="rId4"/>
          <a:stretch>
            <a:fillRect/>
          </a:stretch>
        </p:blipFill>
        <p:spPr>
          <a:xfrm>
            <a:off x="388164" y="1589234"/>
            <a:ext cx="11367255" cy="5233375"/>
          </a:xfrm>
          <a:prstGeom prst="rect">
            <a:avLst/>
          </a:prstGeom>
        </p:spPr>
      </p:pic>
      <p:pic>
        <p:nvPicPr>
          <p:cNvPr id="41" name="图片 40">
            <a:extLst>
              <a:ext uri="{FF2B5EF4-FFF2-40B4-BE49-F238E27FC236}">
                <a16:creationId xmlns:a16="http://schemas.microsoft.com/office/drawing/2014/main" id="{95A53221-2721-A584-A727-FB01E2D00601}"/>
              </a:ext>
            </a:extLst>
          </p:cNvPr>
          <p:cNvPicPr>
            <a:picLocks noChangeAspect="1"/>
          </p:cNvPicPr>
          <p:nvPr/>
        </p:nvPicPr>
        <p:blipFill>
          <a:blip r:embed="rId5"/>
          <a:stretch>
            <a:fillRect/>
          </a:stretch>
        </p:blipFill>
        <p:spPr>
          <a:xfrm>
            <a:off x="3581311" y="1474099"/>
            <a:ext cx="7772400" cy="718779"/>
          </a:xfrm>
          <a:prstGeom prst="rect">
            <a:avLst/>
          </a:prstGeom>
        </p:spPr>
      </p:pic>
    </p:spTree>
    <p:extLst>
      <p:ext uri="{BB962C8B-B14F-4D97-AF65-F5344CB8AC3E}">
        <p14:creationId xmlns:p14="http://schemas.microsoft.com/office/powerpoint/2010/main" val="16763086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649F3-7596-4F0B-C078-90B8753CB6AF}"/>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E47BA6FF-BF46-9EE3-D830-569FAC33B6ED}"/>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3418709D-1267-7B1C-C41D-91EF6D29F43F}"/>
              </a:ext>
            </a:extLst>
          </p:cNvPr>
          <p:cNvSpPr txBox="1"/>
          <p:nvPr/>
        </p:nvSpPr>
        <p:spPr>
          <a:xfrm>
            <a:off x="0" y="35390"/>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选择模式二：</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ED3A67B2-8DE9-CE67-FFA3-57BAB1460C7D}"/>
              </a:ext>
            </a:extLst>
          </p:cNvPr>
          <p:cNvSpPr txBox="1"/>
          <p:nvPr/>
        </p:nvSpPr>
        <p:spPr>
          <a:xfrm>
            <a:off x="226032" y="842480"/>
            <a:ext cx="11103306" cy="2031325"/>
          </a:xfrm>
          <a:prstGeom prst="rect">
            <a:avLst/>
          </a:prstGeom>
          <a:noFill/>
        </p:spPr>
        <p:txBody>
          <a:bodyPr wrap="square" rtlCol="0">
            <a:spAutoFit/>
          </a:bodyPr>
          <a:lstStyle/>
          <a:p>
            <a:endParaRPr kumimoji="1" lang="en-US" altLang="zh-CN" dirty="0">
              <a:solidFill>
                <a:srgbClr val="2F5597"/>
              </a:solidFill>
            </a:endParaRPr>
          </a:p>
          <a:p>
            <a:endParaRPr kumimoji="1" lang="en-US" altLang="zh-CN" dirty="0">
              <a:solidFill>
                <a:srgbClr val="2F5597"/>
              </a:solidFill>
            </a:endParaRPr>
          </a:p>
          <a:p>
            <a:endParaRPr kumimoji="1" lang="en-US" altLang="zh-CN" dirty="0">
              <a:solidFill>
                <a:srgbClr val="2F5597"/>
              </a:solidFill>
            </a:endParaRPr>
          </a:p>
          <a:p>
            <a:r>
              <a:rPr kumimoji="1" lang="zh-CN" altLang="en-US" dirty="0">
                <a:solidFill>
                  <a:srgbClr val="2F5597"/>
                </a:solidFill>
              </a:rPr>
              <a:t> </a:t>
            </a:r>
            <a:endParaRPr kumimoji="1" lang="en-US" altLang="zh-CN" dirty="0">
              <a:solidFill>
                <a:srgbClr val="2F5597"/>
              </a:solidFill>
            </a:endParaRPr>
          </a:p>
          <a:p>
            <a:endParaRPr kumimoji="1" lang="en-US" altLang="zh-CN" dirty="0"/>
          </a:p>
          <a:p>
            <a:endParaRPr kumimoji="1" lang="en-US" altLang="zh-CN" dirty="0"/>
          </a:p>
          <a:p>
            <a:endParaRPr kumimoji="1" lang="zh-CN" altLang="en-US" dirty="0"/>
          </a:p>
        </p:txBody>
      </p:sp>
      <p:sp>
        <p:nvSpPr>
          <p:cNvPr id="5" name="文本框 4">
            <a:extLst>
              <a:ext uri="{FF2B5EF4-FFF2-40B4-BE49-F238E27FC236}">
                <a16:creationId xmlns:a16="http://schemas.microsoft.com/office/drawing/2014/main" id="{05A45AE6-E32B-9C15-CAC4-0F34E036755B}"/>
              </a:ext>
            </a:extLst>
          </p:cNvPr>
          <p:cNvSpPr txBox="1"/>
          <p:nvPr/>
        </p:nvSpPr>
        <p:spPr>
          <a:xfrm>
            <a:off x="595832" y="740064"/>
            <a:ext cx="9926267" cy="830997"/>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 模型：</a:t>
            </a:r>
            <a:r>
              <a:rPr lang="en-US" altLang="zh-CN" sz="2400" b="1" dirty="0">
                <a:solidFill>
                  <a:srgbClr val="003F87"/>
                </a:solidFill>
                <a:highlight>
                  <a:srgbClr val="FFFFFF"/>
                </a:highlight>
                <a:latin typeface="+mj-ea"/>
                <a:ea typeface="+mj-ea"/>
              </a:rPr>
              <a:t>Bloom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560M</a:t>
            </a:r>
            <a:r>
              <a:rPr lang="zh-CN" altLang="en-US" sz="2400" b="1" dirty="0">
                <a:solidFill>
                  <a:srgbClr val="003F87"/>
                </a:solidFill>
                <a:highlight>
                  <a:srgbClr val="FFFFFF"/>
                </a:highlight>
                <a:latin typeface="+mj-ea"/>
                <a:ea typeface="+mj-ea"/>
              </a:rPr>
              <a:t> </a:t>
            </a:r>
            <a:endParaRPr lang="en-US" altLang="zh-CN" sz="2400" b="1" dirty="0">
              <a:solidFill>
                <a:srgbClr val="003F87"/>
              </a:solidFill>
              <a:highlight>
                <a:srgbClr val="FFFFFF"/>
              </a:highlight>
              <a:latin typeface="+mj-ea"/>
              <a:ea typeface="+mj-ea"/>
            </a:endParaRPr>
          </a:p>
          <a:p>
            <a:pPr latinLnBrk="1"/>
            <a:r>
              <a:rPr lang="zh-CN" altLang="en-US" sz="2400" b="1" dirty="0">
                <a:solidFill>
                  <a:srgbClr val="003F87"/>
                </a:solidFill>
                <a:highlight>
                  <a:srgbClr val="FFFFFF"/>
                </a:highlight>
                <a:latin typeface="+mj-ea"/>
                <a:ea typeface="+mj-ea"/>
              </a:rPr>
              <a:t> 设备：</a:t>
            </a:r>
            <a:r>
              <a:rPr lang="en-US" altLang="zh-CN" sz="2400" b="1" dirty="0">
                <a:solidFill>
                  <a:srgbClr val="003F87"/>
                </a:solidFill>
                <a:highlight>
                  <a:srgbClr val="FFFFFF"/>
                </a:highlight>
                <a:latin typeface="+mj-ea"/>
                <a:ea typeface="+mj-ea"/>
              </a:rPr>
              <a:t>2</a:t>
            </a:r>
            <a:r>
              <a:rPr lang="zh-CN" altLang="en-US" sz="2400" b="1" dirty="0">
                <a:solidFill>
                  <a:srgbClr val="003F87"/>
                </a:solidFill>
                <a:highlight>
                  <a:srgbClr val="FFFFFF"/>
                </a:highlight>
                <a:latin typeface="+mj-ea"/>
                <a:ea typeface="+mj-ea"/>
              </a:rPr>
              <a:t>个  </a:t>
            </a:r>
            <a:endParaRPr lang="en-US" altLang="zh-CN" sz="2400" b="1" dirty="0">
              <a:solidFill>
                <a:srgbClr val="003F87"/>
              </a:solidFill>
              <a:highlight>
                <a:srgbClr val="FFFFFF"/>
              </a:highlight>
              <a:latin typeface="+mj-ea"/>
              <a:ea typeface="+mj-ea"/>
            </a:endParaRPr>
          </a:p>
        </p:txBody>
      </p:sp>
      <p:graphicFrame>
        <p:nvGraphicFramePr>
          <p:cNvPr id="41" name="表格 40">
            <a:extLst>
              <a:ext uri="{FF2B5EF4-FFF2-40B4-BE49-F238E27FC236}">
                <a16:creationId xmlns:a16="http://schemas.microsoft.com/office/drawing/2014/main" id="{3040F2DC-51AC-4D4B-BDB4-ABAC7BB6827E}"/>
              </a:ext>
            </a:extLst>
          </p:cNvPr>
          <p:cNvGraphicFramePr>
            <a:graphicFrameLocks noGrp="1"/>
          </p:cNvGraphicFramePr>
          <p:nvPr>
            <p:extLst>
              <p:ext uri="{D42A27DB-BD31-4B8C-83A1-F6EECF244321}">
                <p14:modId xmlns:p14="http://schemas.microsoft.com/office/powerpoint/2010/main" val="2565972753"/>
              </p:ext>
            </p:extLst>
          </p:nvPr>
        </p:nvGraphicFramePr>
        <p:xfrm>
          <a:off x="862662" y="1673477"/>
          <a:ext cx="8127999" cy="4785360"/>
        </p:xfrm>
        <a:graphic>
          <a:graphicData uri="http://schemas.openxmlformats.org/drawingml/2006/table">
            <a:tbl>
              <a:tblPr firstCol="1" bandCol="1">
                <a:tableStyleId>{5C22544A-7EE6-4342-B048-85BDC9FD1C3A}</a:tableStyleId>
              </a:tblPr>
              <a:tblGrid>
                <a:gridCol w="2287088">
                  <a:extLst>
                    <a:ext uri="{9D8B030D-6E8A-4147-A177-3AD203B41FA5}">
                      <a16:colId xmlns:a16="http://schemas.microsoft.com/office/drawing/2014/main" val="2739141796"/>
                    </a:ext>
                  </a:extLst>
                </a:gridCol>
                <a:gridCol w="1776911">
                  <a:extLst>
                    <a:ext uri="{9D8B030D-6E8A-4147-A177-3AD203B41FA5}">
                      <a16:colId xmlns:a16="http://schemas.microsoft.com/office/drawing/2014/main" val="4169493894"/>
                    </a:ext>
                  </a:extLst>
                </a:gridCol>
                <a:gridCol w="2032000">
                  <a:extLst>
                    <a:ext uri="{9D8B030D-6E8A-4147-A177-3AD203B41FA5}">
                      <a16:colId xmlns:a16="http://schemas.microsoft.com/office/drawing/2014/main" val="2099234393"/>
                    </a:ext>
                  </a:extLst>
                </a:gridCol>
                <a:gridCol w="2032000">
                  <a:extLst>
                    <a:ext uri="{9D8B030D-6E8A-4147-A177-3AD203B41FA5}">
                      <a16:colId xmlns:a16="http://schemas.microsoft.com/office/drawing/2014/main" val="2593765549"/>
                    </a:ext>
                  </a:extLst>
                </a:gridCol>
              </a:tblGrid>
              <a:tr h="624576">
                <a:tc>
                  <a:txBody>
                    <a:bodyPr/>
                    <a:lstStyle/>
                    <a:p>
                      <a:endParaRPr lang="zh-CN" altLang="en-US" dirty="0"/>
                    </a:p>
                  </a:txBody>
                  <a:tcPr/>
                </a:tc>
                <a:tc>
                  <a:txBody>
                    <a:bodyPr/>
                    <a:lstStyle/>
                    <a:p>
                      <a:pPr algn="ctr"/>
                      <a:r>
                        <a:rPr lang="zh-CN" altLang="en-US" sz="1600" dirty="0">
                          <a:latin typeface="+mj-ea"/>
                          <a:ea typeface="+mj-ea"/>
                        </a:rPr>
                        <a:t>单独</a:t>
                      </a:r>
                      <a:r>
                        <a:rPr lang="en-US" altLang="zh-CN" sz="1600" dirty="0">
                          <a:latin typeface="+mj-ea"/>
                          <a:ea typeface="+mj-ea"/>
                        </a:rPr>
                        <a:t>load</a:t>
                      </a:r>
                      <a:r>
                        <a:rPr lang="zh-CN" altLang="en-US" sz="1600" dirty="0">
                          <a:latin typeface="+mj-ea"/>
                          <a:ea typeface="+mj-ea"/>
                        </a:rPr>
                        <a:t>或单独</a:t>
                      </a:r>
                      <a:r>
                        <a:rPr lang="en-US" altLang="zh-CN" sz="1600" dirty="0">
                          <a:latin typeface="+mj-ea"/>
                          <a:ea typeface="+mj-ea"/>
                        </a:rPr>
                        <a:t>inference</a:t>
                      </a:r>
                      <a:endParaRPr lang="zh-CN" altLang="en-US" sz="1600" dirty="0">
                        <a:latin typeface="+mj-ea"/>
                        <a:ea typeface="+mj-ea"/>
                      </a:endParaRPr>
                    </a:p>
                  </a:txBody>
                  <a:tcPr/>
                </a:tc>
                <a:tc>
                  <a:txBody>
                    <a:bodyPr/>
                    <a:lstStyle/>
                    <a:p>
                      <a:r>
                        <a:rPr lang="en-US" altLang="zh-CN" dirty="0"/>
                        <a:t>Load</a:t>
                      </a:r>
                      <a:r>
                        <a:rPr lang="zh-CN" altLang="en-US" dirty="0"/>
                        <a:t>与</a:t>
                      </a:r>
                      <a:r>
                        <a:rPr lang="en-US" altLang="zh-CN" dirty="0" err="1"/>
                        <a:t>inference,commu</a:t>
                      </a:r>
                      <a:r>
                        <a:rPr lang="zh-CN" altLang="en-US" dirty="0"/>
                        <a:t>同时，不区分核</a:t>
                      </a:r>
                    </a:p>
                  </a:txBody>
                  <a:tcPr/>
                </a:tc>
                <a:tc>
                  <a:txBody>
                    <a:bodyPr/>
                    <a:lstStyle/>
                    <a:p>
                      <a:r>
                        <a:rPr lang="en-US" altLang="zh-CN" dirty="0"/>
                        <a:t>Load</a:t>
                      </a:r>
                      <a:r>
                        <a:rPr lang="zh-CN" altLang="en-US" dirty="0"/>
                        <a:t>放小核</a:t>
                      </a:r>
                      <a:endParaRPr lang="en-US" altLang="zh-CN" dirty="0"/>
                    </a:p>
                    <a:p>
                      <a:r>
                        <a:rPr lang="zh-CN" altLang="en-US" dirty="0"/>
                        <a:t>其它放大核</a:t>
                      </a:r>
                    </a:p>
                  </a:txBody>
                  <a:tcPr/>
                </a:tc>
                <a:extLst>
                  <a:ext uri="{0D108BD9-81ED-4DB2-BD59-A6C34878D82A}">
                    <a16:rowId xmlns:a16="http://schemas.microsoft.com/office/drawing/2014/main" val="2230843902"/>
                  </a:ext>
                </a:extLst>
              </a:tr>
              <a:tr h="370840">
                <a:tc>
                  <a:txBody>
                    <a:bodyPr/>
                    <a:lstStyle/>
                    <a:p>
                      <a:r>
                        <a:rPr lang="en-US" altLang="zh-CN" dirty="0"/>
                        <a:t>Load</a:t>
                      </a:r>
                      <a:r>
                        <a:rPr lang="zh-CN" altLang="en-US" dirty="0"/>
                        <a:t> 时间（</a:t>
                      </a:r>
                      <a:r>
                        <a:rPr lang="en-US" altLang="zh-CN" dirty="0"/>
                        <a:t>s</a:t>
                      </a:r>
                      <a:r>
                        <a:rPr lang="zh-CN" altLang="en-US" dirty="0"/>
                        <a:t>）</a:t>
                      </a:r>
                    </a:p>
                  </a:txBody>
                  <a:tcPr/>
                </a:tc>
                <a:tc>
                  <a:txBody>
                    <a:bodyPr/>
                    <a:lstStyle/>
                    <a:p>
                      <a:pPr algn="ctr"/>
                      <a:r>
                        <a:rPr lang="en-US" altLang="zh-CN" sz="1600" dirty="0">
                          <a:latin typeface="+mj-ea"/>
                          <a:ea typeface="+mj-ea"/>
                        </a:rPr>
                        <a:t>4.94</a:t>
                      </a:r>
                      <a:endParaRPr lang="zh-CN" altLang="en-US" sz="1600" dirty="0">
                        <a:latin typeface="+mj-ea"/>
                        <a:ea typeface="+mj-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j-ea"/>
                          <a:ea typeface="+mn-ea"/>
                          <a:cs typeface="+mn-cs"/>
                        </a:rPr>
                        <a:t>4.94</a:t>
                      </a:r>
                      <a:endParaRPr lang="zh-CN" altLang="en-US" sz="1800" kern="1200" dirty="0">
                        <a:solidFill>
                          <a:schemeClr val="dk1"/>
                        </a:solidFill>
                        <a:latin typeface="+mj-e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j-ea"/>
                          <a:ea typeface="+mn-ea"/>
                          <a:cs typeface="+mn-cs"/>
                        </a:rPr>
                        <a:t>4.94</a:t>
                      </a:r>
                      <a:endParaRPr lang="zh-CN" altLang="en-US" sz="1800" kern="1200" dirty="0">
                        <a:solidFill>
                          <a:schemeClr val="dk1"/>
                        </a:solidFill>
                        <a:latin typeface="+mj-ea"/>
                        <a:ea typeface="+mn-ea"/>
                        <a:cs typeface="+mn-cs"/>
                      </a:endParaRPr>
                    </a:p>
                  </a:txBody>
                  <a:tcPr/>
                </a:tc>
                <a:extLst>
                  <a:ext uri="{0D108BD9-81ED-4DB2-BD59-A6C34878D82A}">
                    <a16:rowId xmlns:a16="http://schemas.microsoft.com/office/drawing/2014/main" val="1271976538"/>
                  </a:ext>
                </a:extLst>
              </a:tr>
              <a:tr h="370840">
                <a:tc>
                  <a:txBody>
                    <a:bodyPr/>
                    <a:lstStyle/>
                    <a:p>
                      <a:r>
                        <a:rPr lang="zh-CN" altLang="en-US" dirty="0"/>
                        <a:t>通信量（</a:t>
                      </a:r>
                      <a:r>
                        <a:rPr lang="en-US" altLang="zh-CN" dirty="0"/>
                        <a:t>KB/token</a:t>
                      </a:r>
                      <a:r>
                        <a:rPr lang="zh-CN" altLang="en-US" dirty="0"/>
                        <a:t>）</a:t>
                      </a:r>
                    </a:p>
                  </a:txBody>
                  <a:tcPr/>
                </a:tc>
                <a:tc>
                  <a:txBody>
                    <a:bodyPr/>
                    <a:lstStyle/>
                    <a:p>
                      <a:pPr algn="ctr"/>
                      <a:r>
                        <a:rPr lang="en-US" altLang="zh-CN" sz="1600" dirty="0">
                          <a:latin typeface="+mj-ea"/>
                          <a:ea typeface="+mj-ea"/>
                        </a:rPr>
                        <a:t>35KB</a:t>
                      </a:r>
                      <a:endParaRPr lang="zh-CN" altLang="en-US" sz="1600" dirty="0">
                        <a:latin typeface="+mj-ea"/>
                        <a:ea typeface="+mj-ea"/>
                      </a:endParaRPr>
                    </a:p>
                  </a:txBody>
                  <a:tcPr/>
                </a:tc>
                <a:tc>
                  <a:txBody>
                    <a:bodyPr/>
                    <a:lstStyle/>
                    <a:p>
                      <a:r>
                        <a:rPr lang="en-US" altLang="zh-CN" dirty="0"/>
                        <a:t>35KB</a:t>
                      </a:r>
                      <a:endParaRPr lang="zh-CN" altLang="en-US" dirty="0"/>
                    </a:p>
                  </a:txBody>
                  <a:tcPr/>
                </a:tc>
                <a:tc>
                  <a:txBody>
                    <a:bodyPr/>
                    <a:lstStyle/>
                    <a:p>
                      <a:endParaRPr lang="zh-CN" altLang="en-US" dirty="0"/>
                    </a:p>
                  </a:txBody>
                  <a:tcPr/>
                </a:tc>
                <a:extLst>
                  <a:ext uri="{0D108BD9-81ED-4DB2-BD59-A6C34878D82A}">
                    <a16:rowId xmlns:a16="http://schemas.microsoft.com/office/drawing/2014/main" val="2198366331"/>
                  </a:ext>
                </a:extLst>
              </a:tr>
              <a:tr h="370840">
                <a:tc>
                  <a:txBody>
                    <a:bodyPr/>
                    <a:lstStyle/>
                    <a:p>
                      <a:r>
                        <a:rPr lang="zh-CN" altLang="en-US" dirty="0"/>
                        <a:t>通信时间（</a:t>
                      </a:r>
                      <a:r>
                        <a:rPr lang="en-US" altLang="zh-CN" dirty="0"/>
                        <a:t>s/token)</a:t>
                      </a:r>
                      <a:endParaRPr lang="zh-CN" altLang="en-US" dirty="0"/>
                    </a:p>
                  </a:txBody>
                  <a:tcPr/>
                </a:tc>
                <a:tc>
                  <a:txBody>
                    <a:bodyPr/>
                    <a:lstStyle/>
                    <a:p>
                      <a:pPr algn="ctr"/>
                      <a:r>
                        <a:rPr lang="en-US" altLang="zh-CN" sz="1600" dirty="0">
                          <a:latin typeface="+mj-ea"/>
                          <a:ea typeface="+mj-ea"/>
                        </a:rPr>
                        <a:t>0.71/2.61</a:t>
                      </a:r>
                      <a:endParaRPr lang="zh-CN" altLang="en-US" sz="1600" dirty="0">
                        <a:latin typeface="+mj-ea"/>
                        <a:ea typeface="+mj-ea"/>
                      </a:endParaRPr>
                    </a:p>
                  </a:txBody>
                  <a:tcPr/>
                </a:tc>
                <a:tc>
                  <a:txBody>
                    <a:bodyPr/>
                    <a:lstStyle/>
                    <a:p>
                      <a:r>
                        <a:rPr lang="en-US" altLang="zh-CN" dirty="0"/>
                        <a:t>0.79</a:t>
                      </a:r>
                      <a:endParaRPr lang="zh-CN" altLang="en-US" dirty="0"/>
                    </a:p>
                  </a:txBody>
                  <a:tcPr/>
                </a:tc>
                <a:tc>
                  <a:txBody>
                    <a:bodyPr/>
                    <a:lstStyle/>
                    <a:p>
                      <a:r>
                        <a:rPr lang="en-US" altLang="zh-CN" dirty="0"/>
                        <a:t>0.7141</a:t>
                      </a:r>
                      <a:endParaRPr lang="zh-CN" altLang="en-US" dirty="0"/>
                    </a:p>
                  </a:txBody>
                  <a:tcPr/>
                </a:tc>
                <a:extLst>
                  <a:ext uri="{0D108BD9-81ED-4DB2-BD59-A6C34878D82A}">
                    <a16:rowId xmlns:a16="http://schemas.microsoft.com/office/drawing/2014/main" val="3817944383"/>
                  </a:ext>
                </a:extLst>
              </a:tr>
              <a:tr h="370840">
                <a:tc>
                  <a:txBody>
                    <a:bodyPr/>
                    <a:lstStyle/>
                    <a:p>
                      <a:r>
                        <a:rPr lang="zh-CN" altLang="en-US" dirty="0"/>
                        <a:t>设备 </a:t>
                      </a:r>
                      <a:r>
                        <a:rPr lang="en-US" altLang="zh-CN" dirty="0"/>
                        <a:t>1</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0.52</a:t>
                      </a:r>
                    </a:p>
                  </a:txBody>
                  <a:tcPr marL="9525" marR="9525" marT="9525" marB="0" anchor="ctr"/>
                </a:tc>
                <a:tc>
                  <a:txBody>
                    <a:bodyPr/>
                    <a:lstStyle/>
                    <a:p>
                      <a:r>
                        <a:rPr lang="en-US" altLang="zh-CN" dirty="0"/>
                        <a:t>0.64</a:t>
                      </a:r>
                      <a:endParaRPr lang="zh-CN" altLang="en-US" dirty="0"/>
                    </a:p>
                  </a:txBody>
                  <a:tcPr/>
                </a:tc>
                <a:tc>
                  <a:txBody>
                    <a:bodyPr/>
                    <a:lstStyle/>
                    <a:p>
                      <a:r>
                        <a:rPr lang="en-US" altLang="zh-CN" dirty="0"/>
                        <a:t>0.637</a:t>
                      </a:r>
                      <a:endParaRPr lang="zh-CN" altLang="en-US" dirty="0"/>
                    </a:p>
                  </a:txBody>
                  <a:tcPr/>
                </a:tc>
                <a:extLst>
                  <a:ext uri="{0D108BD9-81ED-4DB2-BD59-A6C34878D82A}">
                    <a16:rowId xmlns:a16="http://schemas.microsoft.com/office/drawing/2014/main" val="223319833"/>
                  </a:ext>
                </a:extLst>
              </a:tr>
              <a:tr h="370840">
                <a:tc>
                  <a:txBody>
                    <a:bodyPr/>
                    <a:lstStyle/>
                    <a:p>
                      <a:r>
                        <a:rPr lang="zh-CN" altLang="en-US" dirty="0"/>
                        <a:t>设备 </a:t>
                      </a:r>
                      <a:r>
                        <a:rPr lang="en-US" altLang="zh-CN" dirty="0"/>
                        <a:t>2</a:t>
                      </a:r>
                      <a:r>
                        <a:rPr lang="zh-CN" altLang="en-US" dirty="0"/>
                        <a:t> 推理时间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0.36</a:t>
                      </a:r>
                    </a:p>
                  </a:txBody>
                  <a:tcPr marL="9525" marR="9525" marT="9525" marB="0" anchor="ct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279092527"/>
                  </a:ext>
                </a:extLst>
              </a:tr>
              <a:tr h="179845">
                <a:tc>
                  <a:txBody>
                    <a:bodyPr/>
                    <a:lstStyle/>
                    <a:p>
                      <a:r>
                        <a:rPr lang="zh-CN" altLang="en-US" dirty="0"/>
                        <a:t>等待时间（</a:t>
                      </a:r>
                      <a:r>
                        <a:rPr lang="en-US" altLang="zh-CN" dirty="0"/>
                        <a:t>s/token)</a:t>
                      </a:r>
                      <a:endParaRPr lang="zh-CN" altLang="en-US" dirty="0"/>
                    </a:p>
                  </a:txBody>
                  <a:tcPr/>
                </a:tc>
                <a:tc>
                  <a:txBody>
                    <a:bodyPr/>
                    <a:lstStyle/>
                    <a:p>
                      <a:pPr algn="ctr" fontAlgn="ctr"/>
                      <a:endParaRPr lang="en-US" altLang="zh-CN" sz="1600" b="0" i="0" u="none" strike="noStrike" dirty="0">
                        <a:solidFill>
                          <a:srgbClr val="000000"/>
                        </a:solidFill>
                        <a:effectLst/>
                        <a:latin typeface="+mj-ea"/>
                        <a:ea typeface="+mj-ea"/>
                      </a:endParaRPr>
                    </a:p>
                  </a:txBody>
                  <a:tcPr marL="9525" marR="9525" marT="9525" marB="0" anchor="ct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804703356"/>
                  </a:ext>
                </a:extLst>
              </a:tr>
              <a:tr h="370840">
                <a:tc>
                  <a:txBody>
                    <a:bodyPr/>
                    <a:lstStyle/>
                    <a:p>
                      <a:r>
                        <a:rPr lang="zh-CN" altLang="en-US" dirty="0"/>
                        <a:t>总时间（</a:t>
                      </a:r>
                      <a:r>
                        <a:rPr lang="en-US" altLang="zh-CN" dirty="0"/>
                        <a:t>s/token)</a:t>
                      </a:r>
                      <a:endParaRPr lang="zh-CN" altLang="en-US" dirty="0"/>
                    </a:p>
                  </a:txBody>
                  <a:tcPr/>
                </a:tc>
                <a:tc>
                  <a:txBody>
                    <a:bodyPr/>
                    <a:lstStyle/>
                    <a:p>
                      <a:pPr algn="ctr" fontAlgn="ctr"/>
                      <a:r>
                        <a:rPr lang="en-US" altLang="zh-CN" sz="1600" b="0" i="0" u="none" strike="noStrike" dirty="0">
                          <a:solidFill>
                            <a:srgbClr val="000000"/>
                          </a:solidFill>
                          <a:effectLst/>
                          <a:latin typeface="+mj-ea"/>
                          <a:ea typeface="+mj-ea"/>
                        </a:rPr>
                        <a:t>1.2333</a:t>
                      </a:r>
                    </a:p>
                  </a:txBody>
                  <a:tcPr marL="9525" marR="9525" marT="9525" marB="0" anchor="ctr"/>
                </a:tc>
                <a:tc>
                  <a:txBody>
                    <a:bodyPr/>
                    <a:lstStyle/>
                    <a:p>
                      <a:r>
                        <a:rPr lang="en-US" altLang="zh-CN" dirty="0"/>
                        <a:t>1.455</a:t>
                      </a:r>
                      <a:endParaRPr lang="zh-CN" altLang="en-US" dirty="0"/>
                    </a:p>
                  </a:txBody>
                  <a:tcPr/>
                </a:tc>
                <a:tc>
                  <a:txBody>
                    <a:bodyPr/>
                    <a:lstStyle/>
                    <a:p>
                      <a:r>
                        <a:rPr lang="en-US" altLang="zh-CN" dirty="0"/>
                        <a:t>1.33</a:t>
                      </a:r>
                      <a:endParaRPr lang="zh-CN" altLang="en-US" dirty="0"/>
                    </a:p>
                  </a:txBody>
                  <a:tcPr/>
                </a:tc>
                <a:extLst>
                  <a:ext uri="{0D108BD9-81ED-4DB2-BD59-A6C34878D82A}">
                    <a16:rowId xmlns:a16="http://schemas.microsoft.com/office/drawing/2014/main" val="2706641932"/>
                  </a:ext>
                </a:extLst>
              </a:tr>
              <a:tr h="370840">
                <a:tc>
                  <a:txBody>
                    <a:bodyPr/>
                    <a:lstStyle/>
                    <a:p>
                      <a:r>
                        <a:rPr lang="zh-CN" altLang="en-US" dirty="0"/>
                        <a:t>内存占用（</a:t>
                      </a:r>
                      <a:r>
                        <a:rPr lang="en-US" altLang="zh-CN" dirty="0"/>
                        <a:t>GB)</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637058903"/>
                  </a:ext>
                </a:extLst>
              </a:tr>
              <a:tr h="370840">
                <a:tc>
                  <a:txBody>
                    <a:bodyPr/>
                    <a:lstStyle/>
                    <a:p>
                      <a:r>
                        <a:rPr lang="en-US" altLang="zh-CN" dirty="0"/>
                        <a:t>CPU</a:t>
                      </a:r>
                      <a:r>
                        <a:rPr lang="zh-CN" altLang="en-US" dirty="0"/>
                        <a:t> 利用率</a:t>
                      </a:r>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647581275"/>
                  </a:ext>
                </a:extLst>
              </a:tr>
            </a:tbl>
          </a:graphicData>
        </a:graphic>
      </p:graphicFrame>
    </p:spTree>
    <p:extLst>
      <p:ext uri="{BB962C8B-B14F-4D97-AF65-F5344CB8AC3E}">
        <p14:creationId xmlns:p14="http://schemas.microsoft.com/office/powerpoint/2010/main" val="359269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20CC7-7A15-B47D-0767-6E9499CFCEB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819743EB-86FC-8ED0-E65E-251574B4D15A}"/>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01C3D8E9-3699-4634-BE61-15D9D627CCB9}"/>
              </a:ext>
            </a:extLst>
          </p:cNvPr>
          <p:cNvSpPr txBox="1"/>
          <p:nvPr/>
        </p:nvSpPr>
        <p:spPr>
          <a:xfrm>
            <a:off x="86931" y="22947"/>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真实实验环境</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BB8A55FA-0949-C221-7A48-6543DC771D25}"/>
              </a:ext>
            </a:extLst>
          </p:cNvPr>
          <p:cNvSpPr txBox="1"/>
          <p:nvPr/>
        </p:nvSpPr>
        <p:spPr>
          <a:xfrm>
            <a:off x="226032" y="842480"/>
            <a:ext cx="11103306" cy="923330"/>
          </a:xfrm>
          <a:prstGeom prst="rect">
            <a:avLst/>
          </a:prstGeom>
          <a:noFill/>
        </p:spPr>
        <p:txBody>
          <a:bodyPr wrap="square" rtlCol="0">
            <a:spAutoFit/>
          </a:bodyPr>
          <a:lstStyle/>
          <a:p>
            <a:endParaRPr kumimoji="1" lang="en-US" altLang="zh-CN" dirty="0"/>
          </a:p>
          <a:p>
            <a:endParaRPr kumimoji="1" lang="en-US" altLang="zh-CN" dirty="0"/>
          </a:p>
          <a:p>
            <a:endParaRPr kumimoji="1" lang="zh-CN" altLang="en-US" dirty="0"/>
          </a:p>
        </p:txBody>
      </p:sp>
      <p:sp>
        <p:nvSpPr>
          <p:cNvPr id="5" name="文本框 4">
            <a:extLst>
              <a:ext uri="{FF2B5EF4-FFF2-40B4-BE49-F238E27FC236}">
                <a16:creationId xmlns:a16="http://schemas.microsoft.com/office/drawing/2014/main" id="{15318FA4-97A4-A882-AF59-9DE033A4E8F0}"/>
              </a:ext>
            </a:extLst>
          </p:cNvPr>
          <p:cNvSpPr txBox="1"/>
          <p:nvPr/>
        </p:nvSpPr>
        <p:spPr>
          <a:xfrm>
            <a:off x="86930" y="656567"/>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真实手机数据池</a:t>
            </a:r>
            <a:endParaRPr lang="zh-CN" altLang="en" sz="2400" b="1" i="0" dirty="0">
              <a:solidFill>
                <a:srgbClr val="003F87"/>
              </a:solidFill>
              <a:effectLst/>
              <a:highlight>
                <a:srgbClr val="FFFFFF"/>
              </a:highlight>
              <a:latin typeface="+mj-ea"/>
              <a:ea typeface="+mj-ea"/>
            </a:endParaRPr>
          </a:p>
        </p:txBody>
      </p:sp>
      <p:graphicFrame>
        <p:nvGraphicFramePr>
          <p:cNvPr id="43" name="表格 42">
            <a:extLst>
              <a:ext uri="{FF2B5EF4-FFF2-40B4-BE49-F238E27FC236}">
                <a16:creationId xmlns:a16="http://schemas.microsoft.com/office/drawing/2014/main" id="{C8165495-C1F9-980F-0955-56A333952DF3}"/>
              </a:ext>
            </a:extLst>
          </p:cNvPr>
          <p:cNvGraphicFramePr>
            <a:graphicFrameLocks noGrp="1"/>
          </p:cNvGraphicFramePr>
          <p:nvPr>
            <p:extLst>
              <p:ext uri="{D42A27DB-BD31-4B8C-83A1-F6EECF244321}">
                <p14:modId xmlns:p14="http://schemas.microsoft.com/office/powerpoint/2010/main" val="1462680011"/>
              </p:ext>
            </p:extLst>
          </p:nvPr>
        </p:nvGraphicFramePr>
        <p:xfrm>
          <a:off x="457201" y="1710563"/>
          <a:ext cx="9000310" cy="1894226"/>
        </p:xfrm>
        <a:graphic>
          <a:graphicData uri="http://schemas.openxmlformats.org/drawingml/2006/table">
            <a:tbl>
              <a:tblPr/>
              <a:tblGrid>
                <a:gridCol w="1728320">
                  <a:extLst>
                    <a:ext uri="{9D8B030D-6E8A-4147-A177-3AD203B41FA5}">
                      <a16:colId xmlns:a16="http://schemas.microsoft.com/office/drawing/2014/main" val="2149217030"/>
                    </a:ext>
                  </a:extLst>
                </a:gridCol>
                <a:gridCol w="1369612">
                  <a:extLst>
                    <a:ext uri="{9D8B030D-6E8A-4147-A177-3AD203B41FA5}">
                      <a16:colId xmlns:a16="http://schemas.microsoft.com/office/drawing/2014/main" val="1225802002"/>
                    </a:ext>
                  </a:extLst>
                </a:gridCol>
                <a:gridCol w="1402222">
                  <a:extLst>
                    <a:ext uri="{9D8B030D-6E8A-4147-A177-3AD203B41FA5}">
                      <a16:colId xmlns:a16="http://schemas.microsoft.com/office/drawing/2014/main" val="3340102283"/>
                    </a:ext>
                  </a:extLst>
                </a:gridCol>
                <a:gridCol w="1500052">
                  <a:extLst>
                    <a:ext uri="{9D8B030D-6E8A-4147-A177-3AD203B41FA5}">
                      <a16:colId xmlns:a16="http://schemas.microsoft.com/office/drawing/2014/main" val="1044995633"/>
                    </a:ext>
                  </a:extLst>
                </a:gridCol>
                <a:gridCol w="1500052">
                  <a:extLst>
                    <a:ext uri="{9D8B030D-6E8A-4147-A177-3AD203B41FA5}">
                      <a16:colId xmlns:a16="http://schemas.microsoft.com/office/drawing/2014/main" val="4272203372"/>
                    </a:ext>
                  </a:extLst>
                </a:gridCol>
                <a:gridCol w="1500052">
                  <a:extLst>
                    <a:ext uri="{9D8B030D-6E8A-4147-A177-3AD203B41FA5}">
                      <a16:colId xmlns:a16="http://schemas.microsoft.com/office/drawing/2014/main" val="1299751821"/>
                    </a:ext>
                  </a:extLst>
                </a:gridCol>
              </a:tblGrid>
              <a:tr h="304270">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ping latency</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dirty="0">
                          <a:solidFill>
                            <a:srgbClr val="333333"/>
                          </a:solidFill>
                          <a:effectLst/>
                          <a:latin typeface="PingFang SC" panose="020B0400000000000000" pitchFamily="34" charset="-122"/>
                          <a:ea typeface="PingFang SC" panose="020B0400000000000000" pitchFamily="34" charset="-122"/>
                        </a:rPr>
                        <a:t>iQOOZ5</a:t>
                      </a:r>
                      <a:endParaRPr lang="en" dirty="0">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xiaomi 14</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iQOOz6x</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OnePlus 9</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OnePlus 6</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extLst>
                  <a:ext uri="{0D108BD9-81ED-4DB2-BD59-A6C34878D82A}">
                    <a16:rowId xmlns:a16="http://schemas.microsoft.com/office/drawing/2014/main" val="1018885505"/>
                  </a:ext>
                </a:extLst>
              </a:tr>
              <a:tr h="304270">
                <a:tc>
                  <a:txBody>
                    <a:bodyPr/>
                    <a:lstStyle/>
                    <a:p>
                      <a:pPr marL="0" marR="0" algn="just" fontAlgn="ctr">
                        <a:spcBef>
                          <a:spcPts val="300"/>
                        </a:spcBef>
                        <a:spcAft>
                          <a:spcPts val="300"/>
                        </a:spcAft>
                      </a:pPr>
                      <a:r>
                        <a:rPr lang="en" sz="1100" b="0" i="0" spc="0" dirty="0">
                          <a:solidFill>
                            <a:srgbClr val="333333"/>
                          </a:solidFill>
                          <a:effectLst/>
                          <a:latin typeface="PingFang SC" panose="020B0400000000000000" pitchFamily="34" charset="-122"/>
                          <a:ea typeface="PingFang SC" panose="020B0400000000000000" pitchFamily="34" charset="-122"/>
                        </a:rPr>
                        <a:t>iQOOZ5</a:t>
                      </a:r>
                      <a:endParaRPr lang="en" dirty="0">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dirty="0">
                          <a:solidFill>
                            <a:srgbClr val="333333"/>
                          </a:solidFill>
                          <a:effectLst/>
                          <a:latin typeface="PingFang SC" panose="020B0400000000000000" pitchFamily="34" charset="-122"/>
                          <a:ea typeface="PingFang SC" panose="020B0400000000000000" pitchFamily="34" charset="-122"/>
                        </a:rPr>
                        <a:t>0. </a:t>
                      </a:r>
                      <a:endParaRPr lang="zh-CN" altLang="en-US" dirty="0">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0.034866</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0.017796</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0.076512</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0.030985</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1828631366"/>
                  </a:ext>
                </a:extLst>
              </a:tr>
              <a:tr h="304270">
                <a:tc>
                  <a:txBody>
                    <a:bodyPr/>
                    <a:lstStyle/>
                    <a:p>
                      <a:pPr marL="0" marR="0" algn="just" fontAlgn="ctr">
                        <a:spcBef>
                          <a:spcPts val="300"/>
                        </a:spcBef>
                        <a:spcAft>
                          <a:spcPts val="300"/>
                        </a:spcAft>
                      </a:pPr>
                      <a:r>
                        <a:rPr lang="en" sz="1100" b="0" i="0" spc="0">
                          <a:solidFill>
                            <a:srgbClr val="333333"/>
                          </a:solidFill>
                          <a:effectLst/>
                          <a:latin typeface="PingFang SC" panose="020B0400000000000000" pitchFamily="34" charset="-122"/>
                          <a:ea typeface="PingFang SC" panose="020B0400000000000000" pitchFamily="34" charset="-122"/>
                        </a:rPr>
                        <a:t>xiaomi 14</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0.03257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0.027257</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0.079517</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0.018823</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2411204067"/>
                  </a:ext>
                </a:extLst>
              </a:tr>
              <a:tr h="304270">
                <a:tc>
                  <a:txBody>
                    <a:bodyPr/>
                    <a:lstStyle/>
                    <a:p>
                      <a:pPr marL="0" marR="0" algn="just" fontAlgn="ctr">
                        <a:spcBef>
                          <a:spcPts val="300"/>
                        </a:spcBef>
                        <a:spcAft>
                          <a:spcPts val="300"/>
                        </a:spcAft>
                      </a:pPr>
                      <a:r>
                        <a:rPr lang="en" sz="1100" b="0" i="0" spc="0">
                          <a:solidFill>
                            <a:srgbClr val="333333"/>
                          </a:solidFill>
                          <a:effectLst/>
                          <a:latin typeface="PingFang SC" panose="020B0400000000000000" pitchFamily="34" charset="-122"/>
                          <a:ea typeface="PingFang SC" panose="020B0400000000000000" pitchFamily="34" charset="-122"/>
                        </a:rPr>
                        <a:t>iQOOz6x</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0.108798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0.065485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0.064679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0.043849</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3897106964"/>
                  </a:ext>
                </a:extLst>
              </a:tr>
              <a:tr h="304270">
                <a:tc>
                  <a:txBody>
                    <a:bodyPr/>
                    <a:lstStyle/>
                    <a:p>
                      <a:pPr marL="0" marR="0" algn="just" fontAlgn="ctr">
                        <a:spcBef>
                          <a:spcPts val="300"/>
                        </a:spcBef>
                        <a:spcAft>
                          <a:spcPts val="300"/>
                        </a:spcAft>
                      </a:pPr>
                      <a:r>
                        <a:rPr lang="en" sz="1100" b="0" i="0" spc="0">
                          <a:solidFill>
                            <a:srgbClr val="333333"/>
                          </a:solidFill>
                          <a:effectLst/>
                          <a:latin typeface="PingFang SC" panose="020B0400000000000000" pitchFamily="34" charset="-122"/>
                          <a:ea typeface="PingFang SC" panose="020B0400000000000000" pitchFamily="34" charset="-122"/>
                        </a:rPr>
                        <a:t>OnePlus 9</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0.206233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0.028255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0.034938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0.02909</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1198600250"/>
                  </a:ext>
                </a:extLst>
              </a:tr>
              <a:tr h="372876">
                <a:tc>
                  <a:txBody>
                    <a:bodyPr/>
                    <a:lstStyle/>
                    <a:p>
                      <a:pPr marL="0" marR="0" algn="just" fontAlgn="ctr">
                        <a:spcBef>
                          <a:spcPts val="300"/>
                        </a:spcBef>
                        <a:spcAft>
                          <a:spcPts val="300"/>
                        </a:spcAft>
                      </a:pPr>
                      <a:r>
                        <a:rPr lang="en" sz="1100" b="0" i="0" spc="0" dirty="0">
                          <a:solidFill>
                            <a:srgbClr val="333333"/>
                          </a:solidFill>
                          <a:effectLst/>
                          <a:latin typeface="PingFang SC" panose="020B0400000000000000" pitchFamily="34" charset="-122"/>
                          <a:ea typeface="PingFang SC" panose="020B0400000000000000" pitchFamily="34" charset="-122"/>
                        </a:rPr>
                        <a:t>OnePlus 6</a:t>
                      </a:r>
                      <a:endParaRPr lang="en" dirty="0">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0.021318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0.034842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0.019245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333333"/>
                          </a:solidFill>
                          <a:effectLst/>
                          <a:latin typeface="PingFang SC" panose="020B0400000000000000" pitchFamily="34" charset="-122"/>
                          <a:ea typeface="PingFang SC" panose="020B0400000000000000" pitchFamily="34" charset="-122"/>
                        </a:rPr>
                        <a:t>0.042098 </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dirty="0">
                          <a:solidFill>
                            <a:srgbClr val="333333"/>
                          </a:solidFill>
                          <a:effectLst/>
                          <a:latin typeface="PingFang SC" panose="020B0400000000000000" pitchFamily="34" charset="-122"/>
                          <a:ea typeface="PingFang SC" panose="020B0400000000000000" pitchFamily="34" charset="-122"/>
                        </a:rPr>
                        <a:t>0. </a:t>
                      </a:r>
                      <a:endParaRPr lang="zh-CN" altLang="en-US" dirty="0">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2111534464"/>
                  </a:ext>
                </a:extLst>
              </a:tr>
            </a:tbl>
          </a:graphicData>
        </a:graphic>
      </p:graphicFrame>
      <p:sp>
        <p:nvSpPr>
          <p:cNvPr id="45" name="文本框 44">
            <a:extLst>
              <a:ext uri="{FF2B5EF4-FFF2-40B4-BE49-F238E27FC236}">
                <a16:creationId xmlns:a16="http://schemas.microsoft.com/office/drawing/2014/main" id="{E0706F9B-56A1-B64D-A897-D9E96331A817}"/>
              </a:ext>
            </a:extLst>
          </p:cNvPr>
          <p:cNvSpPr txBox="1"/>
          <p:nvPr/>
        </p:nvSpPr>
        <p:spPr>
          <a:xfrm>
            <a:off x="226032" y="1229731"/>
            <a:ext cx="6106886" cy="369332"/>
          </a:xfrm>
          <a:prstGeom prst="rect">
            <a:avLst/>
          </a:prstGeom>
          <a:noFill/>
        </p:spPr>
        <p:txBody>
          <a:bodyPr wrap="square">
            <a:spAutoFit/>
          </a:bodyPr>
          <a:lstStyle/>
          <a:p>
            <a:pPr marL="0" marR="0" algn="just">
              <a:spcBef>
                <a:spcPts val="300"/>
              </a:spcBef>
              <a:spcAft>
                <a:spcPts val="300"/>
              </a:spcAft>
            </a:pPr>
            <a:r>
              <a:rPr lang="en" altLang="zh-CN" sz="1800" b="1" i="0" spc="0" dirty="0">
                <a:solidFill>
                  <a:srgbClr val="333333"/>
                </a:solidFill>
                <a:effectLst/>
                <a:latin typeface="PingFang SC" panose="020B0400000000000000" pitchFamily="34" charset="-122"/>
                <a:ea typeface="PingFang SC" panose="020B0400000000000000" pitchFamily="34" charset="-122"/>
              </a:rPr>
              <a:t>ping latency</a:t>
            </a:r>
            <a:r>
              <a:rPr lang="zh-CN" altLang="en" sz="1800" b="1" i="0" spc="0" dirty="0">
                <a:solidFill>
                  <a:srgbClr val="333333"/>
                </a:solidFill>
                <a:effectLst/>
                <a:latin typeface="PingFang SC" panose="020B0400000000000000" pitchFamily="34" charset="-122"/>
                <a:ea typeface="PingFang SC" panose="020B0400000000000000" pitchFamily="34" charset="-122"/>
              </a:rPr>
              <a:t>（</a:t>
            </a:r>
            <a:r>
              <a:rPr lang="en" altLang="zh-CN" sz="1800" b="1" i="0" spc="0" dirty="0">
                <a:solidFill>
                  <a:srgbClr val="333333"/>
                </a:solidFill>
                <a:effectLst/>
                <a:latin typeface="PingFang SC" panose="020B0400000000000000" pitchFamily="34" charset="-122"/>
                <a:ea typeface="PingFang SC" panose="020B0400000000000000" pitchFamily="34" charset="-122"/>
              </a:rPr>
              <a:t>s</a:t>
            </a:r>
            <a:r>
              <a:rPr lang="zh-CN" altLang="en" sz="1800" b="1" i="0" spc="0" dirty="0">
                <a:solidFill>
                  <a:srgbClr val="333333"/>
                </a:solidFill>
                <a:effectLst/>
                <a:latin typeface="PingFang SC" panose="020B0400000000000000" pitchFamily="34" charset="-122"/>
                <a:ea typeface="PingFang SC" panose="020B0400000000000000" pitchFamily="34" charset="-122"/>
              </a:rPr>
              <a:t>）</a:t>
            </a:r>
            <a:endParaRPr lang="en" altLang="zh-CN" b="1" dirty="0">
              <a:effectLst/>
            </a:endParaRPr>
          </a:p>
        </p:txBody>
      </p:sp>
      <p:sp>
        <p:nvSpPr>
          <p:cNvPr id="49" name="文本框 48">
            <a:extLst>
              <a:ext uri="{FF2B5EF4-FFF2-40B4-BE49-F238E27FC236}">
                <a16:creationId xmlns:a16="http://schemas.microsoft.com/office/drawing/2014/main" id="{ABC85361-238F-5F54-01C6-B90E91C6135B}"/>
              </a:ext>
            </a:extLst>
          </p:cNvPr>
          <p:cNvSpPr txBox="1"/>
          <p:nvPr/>
        </p:nvSpPr>
        <p:spPr>
          <a:xfrm>
            <a:off x="226032" y="3437883"/>
            <a:ext cx="6106886" cy="684803"/>
          </a:xfrm>
          <a:prstGeom prst="rect">
            <a:avLst/>
          </a:prstGeom>
          <a:noFill/>
        </p:spPr>
        <p:txBody>
          <a:bodyPr wrap="square">
            <a:spAutoFit/>
          </a:bodyPr>
          <a:lstStyle/>
          <a:p>
            <a:endParaRPr lang="en" altLang="zh-CN" dirty="0"/>
          </a:p>
          <a:p>
            <a:pPr marL="0" marR="0" algn="just">
              <a:spcBef>
                <a:spcPts val="300"/>
              </a:spcBef>
              <a:spcAft>
                <a:spcPts val="300"/>
              </a:spcAft>
            </a:pPr>
            <a:r>
              <a:rPr lang="en" altLang="zh-CN" sz="1800" b="1" i="0" spc="0" dirty="0">
                <a:solidFill>
                  <a:srgbClr val="333333"/>
                </a:solidFill>
                <a:effectLst/>
                <a:latin typeface="PingFang SC" panose="020B0400000000000000" pitchFamily="34" charset="-122"/>
                <a:ea typeface="PingFang SC" panose="020B0400000000000000" pitchFamily="34" charset="-122"/>
              </a:rPr>
              <a:t>bandwidth</a:t>
            </a:r>
            <a:r>
              <a:rPr lang="zh-CN" altLang="en" sz="1800" b="1" i="0" spc="0" dirty="0">
                <a:solidFill>
                  <a:srgbClr val="333333"/>
                </a:solidFill>
                <a:effectLst/>
                <a:latin typeface="PingFang SC" panose="020B0400000000000000" pitchFamily="34" charset="-122"/>
                <a:ea typeface="PingFang SC" panose="020B0400000000000000" pitchFamily="34" charset="-122"/>
              </a:rPr>
              <a:t>（</a:t>
            </a:r>
            <a:r>
              <a:rPr lang="en-US" altLang="zh-CN" sz="1800" b="1" i="0" spc="0" dirty="0">
                <a:solidFill>
                  <a:srgbClr val="333333"/>
                </a:solidFill>
                <a:effectLst/>
                <a:latin typeface="PingFang SC" panose="020B0400000000000000" pitchFamily="34" charset="-122"/>
                <a:ea typeface="PingFang SC" panose="020B0400000000000000" pitchFamily="34" charset="-122"/>
              </a:rPr>
              <a:t>M</a:t>
            </a:r>
            <a:r>
              <a:rPr lang="en" altLang="zh-CN" sz="1800" b="1" i="0" spc="0" dirty="0">
                <a:solidFill>
                  <a:srgbClr val="333333"/>
                </a:solidFill>
                <a:effectLst/>
                <a:latin typeface="PingFang SC" panose="020B0400000000000000" pitchFamily="34" charset="-122"/>
                <a:ea typeface="PingFang SC" panose="020B0400000000000000" pitchFamily="34" charset="-122"/>
              </a:rPr>
              <a:t>Bp</a:t>
            </a:r>
            <a:r>
              <a:rPr lang="en-US" altLang="zh-CN" sz="1800" b="1" i="0" spc="0" dirty="0">
                <a:solidFill>
                  <a:srgbClr val="333333"/>
                </a:solidFill>
                <a:effectLst/>
                <a:latin typeface="PingFang SC" panose="020B0400000000000000" pitchFamily="34" charset="-122"/>
                <a:ea typeface="PingFang SC" panose="020B0400000000000000" pitchFamily="34" charset="-122"/>
              </a:rPr>
              <a:t>s</a:t>
            </a:r>
            <a:r>
              <a:rPr lang="zh-CN" altLang="en" sz="1800" b="1" i="0" spc="0" dirty="0">
                <a:solidFill>
                  <a:srgbClr val="333333"/>
                </a:solidFill>
                <a:effectLst/>
                <a:latin typeface="PingFang SC" panose="020B0400000000000000" pitchFamily="34" charset="-122"/>
                <a:ea typeface="PingFang SC" panose="020B0400000000000000" pitchFamily="34" charset="-122"/>
              </a:rPr>
              <a:t>）</a:t>
            </a:r>
            <a:endParaRPr lang="en" altLang="zh-CN" b="1" dirty="0">
              <a:effectLst/>
            </a:endParaRPr>
          </a:p>
        </p:txBody>
      </p:sp>
      <p:graphicFrame>
        <p:nvGraphicFramePr>
          <p:cNvPr id="50" name="表格 49">
            <a:extLst>
              <a:ext uri="{FF2B5EF4-FFF2-40B4-BE49-F238E27FC236}">
                <a16:creationId xmlns:a16="http://schemas.microsoft.com/office/drawing/2014/main" id="{C41ABE7E-3253-BF77-3A47-1BB063760337}"/>
              </a:ext>
            </a:extLst>
          </p:cNvPr>
          <p:cNvGraphicFramePr>
            <a:graphicFrameLocks noGrp="1"/>
          </p:cNvGraphicFramePr>
          <p:nvPr>
            <p:extLst>
              <p:ext uri="{D42A27DB-BD31-4B8C-83A1-F6EECF244321}">
                <p14:modId xmlns:p14="http://schemas.microsoft.com/office/powerpoint/2010/main" val="652654631"/>
              </p:ext>
            </p:extLst>
          </p:nvPr>
        </p:nvGraphicFramePr>
        <p:xfrm>
          <a:off x="457201" y="4255019"/>
          <a:ext cx="9000312" cy="1894224"/>
        </p:xfrm>
        <a:graphic>
          <a:graphicData uri="http://schemas.openxmlformats.org/drawingml/2006/table">
            <a:tbl>
              <a:tblPr/>
              <a:tblGrid>
                <a:gridCol w="1500052">
                  <a:extLst>
                    <a:ext uri="{9D8B030D-6E8A-4147-A177-3AD203B41FA5}">
                      <a16:colId xmlns:a16="http://schemas.microsoft.com/office/drawing/2014/main" val="2967653376"/>
                    </a:ext>
                  </a:extLst>
                </a:gridCol>
                <a:gridCol w="1500052">
                  <a:extLst>
                    <a:ext uri="{9D8B030D-6E8A-4147-A177-3AD203B41FA5}">
                      <a16:colId xmlns:a16="http://schemas.microsoft.com/office/drawing/2014/main" val="4009219794"/>
                    </a:ext>
                  </a:extLst>
                </a:gridCol>
                <a:gridCol w="1500052">
                  <a:extLst>
                    <a:ext uri="{9D8B030D-6E8A-4147-A177-3AD203B41FA5}">
                      <a16:colId xmlns:a16="http://schemas.microsoft.com/office/drawing/2014/main" val="1798329337"/>
                    </a:ext>
                  </a:extLst>
                </a:gridCol>
                <a:gridCol w="1500052">
                  <a:extLst>
                    <a:ext uri="{9D8B030D-6E8A-4147-A177-3AD203B41FA5}">
                      <a16:colId xmlns:a16="http://schemas.microsoft.com/office/drawing/2014/main" val="2622899257"/>
                    </a:ext>
                  </a:extLst>
                </a:gridCol>
                <a:gridCol w="1500052">
                  <a:extLst>
                    <a:ext uri="{9D8B030D-6E8A-4147-A177-3AD203B41FA5}">
                      <a16:colId xmlns:a16="http://schemas.microsoft.com/office/drawing/2014/main" val="581570611"/>
                    </a:ext>
                  </a:extLst>
                </a:gridCol>
                <a:gridCol w="1500052">
                  <a:extLst>
                    <a:ext uri="{9D8B030D-6E8A-4147-A177-3AD203B41FA5}">
                      <a16:colId xmlns:a16="http://schemas.microsoft.com/office/drawing/2014/main" val="2192957716"/>
                    </a:ext>
                  </a:extLst>
                </a:gridCol>
              </a:tblGrid>
              <a:tr h="315704">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bandwidth</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iQOOZ5</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xiaomi 14</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iQOOz6x</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OnePlus 9</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 sz="1100" b="1" i="0" spc="0">
                          <a:solidFill>
                            <a:srgbClr val="333333"/>
                          </a:solidFill>
                          <a:effectLst/>
                          <a:latin typeface="PingFang SC" panose="020B0400000000000000" pitchFamily="34" charset="-122"/>
                          <a:ea typeface="PingFang SC" panose="020B0400000000000000" pitchFamily="34" charset="-122"/>
                        </a:rPr>
                        <a:t>OnePlus 6</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extLst>
                  <a:ext uri="{0D108BD9-81ED-4DB2-BD59-A6C34878D82A}">
                    <a16:rowId xmlns:a16="http://schemas.microsoft.com/office/drawing/2014/main" val="4278016818"/>
                  </a:ext>
                </a:extLst>
              </a:tr>
              <a:tr h="315704">
                <a:tc>
                  <a:txBody>
                    <a:bodyPr/>
                    <a:lstStyle/>
                    <a:p>
                      <a:pPr marL="0" marR="0" algn="just" fontAlgn="ctr">
                        <a:spcBef>
                          <a:spcPts val="300"/>
                        </a:spcBef>
                        <a:spcAft>
                          <a:spcPts val="300"/>
                        </a:spcAft>
                      </a:pPr>
                      <a:r>
                        <a:rPr lang="en" sz="1100" b="0" i="0" spc="0">
                          <a:solidFill>
                            <a:srgbClr val="333333"/>
                          </a:solidFill>
                          <a:effectLst/>
                          <a:latin typeface="PingFang SC" panose="020B0400000000000000" pitchFamily="34" charset="-122"/>
                          <a:ea typeface="PingFang SC" panose="020B0400000000000000" pitchFamily="34" charset="-122"/>
                        </a:rPr>
                        <a:t>iQOOZ5</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1.666069031</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1.81388855</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2.56729126</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4.906654358</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3584815158"/>
                  </a:ext>
                </a:extLst>
              </a:tr>
              <a:tr h="315704">
                <a:tc>
                  <a:txBody>
                    <a:bodyPr/>
                    <a:lstStyle/>
                    <a:p>
                      <a:pPr marL="0" marR="0" algn="just" fontAlgn="ctr">
                        <a:spcBef>
                          <a:spcPts val="300"/>
                        </a:spcBef>
                        <a:spcAft>
                          <a:spcPts val="300"/>
                        </a:spcAft>
                      </a:pPr>
                      <a:r>
                        <a:rPr lang="en" sz="1100" b="0" i="0" spc="0">
                          <a:solidFill>
                            <a:srgbClr val="333333"/>
                          </a:solidFill>
                          <a:effectLst/>
                          <a:latin typeface="PingFang SC" panose="020B0400000000000000" pitchFamily="34" charset="-122"/>
                          <a:ea typeface="PingFang SC" panose="020B0400000000000000" pitchFamily="34" charset="-122"/>
                        </a:rPr>
                        <a:t>xiaomi 14mei</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0.312805176</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1.200675964</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0.575065613</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0.590324402</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1556793966"/>
                  </a:ext>
                </a:extLst>
              </a:tr>
              <a:tr h="315704">
                <a:tc>
                  <a:txBody>
                    <a:bodyPr/>
                    <a:lstStyle/>
                    <a:p>
                      <a:pPr marL="0" marR="0" algn="just" fontAlgn="ctr">
                        <a:spcBef>
                          <a:spcPts val="300"/>
                        </a:spcBef>
                        <a:spcAft>
                          <a:spcPts val="300"/>
                        </a:spcAft>
                      </a:pPr>
                      <a:r>
                        <a:rPr lang="en" sz="1100" b="0" i="0" spc="0" dirty="0">
                          <a:solidFill>
                            <a:srgbClr val="333333"/>
                          </a:solidFill>
                          <a:effectLst/>
                          <a:latin typeface="PingFang SC" panose="020B0400000000000000" pitchFamily="34" charset="-122"/>
                          <a:ea typeface="PingFang SC" panose="020B0400000000000000" pitchFamily="34" charset="-122"/>
                        </a:rPr>
                        <a:t>iQOOz6x</a:t>
                      </a:r>
                      <a:endParaRPr lang="en" dirty="0">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0.994682312</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2.725601196</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0.332832336</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0.495910645</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3647606554"/>
                  </a:ext>
                </a:extLst>
              </a:tr>
              <a:tr h="315704">
                <a:tc>
                  <a:txBody>
                    <a:bodyPr/>
                    <a:lstStyle/>
                    <a:p>
                      <a:pPr marL="0" marR="0" algn="just" fontAlgn="ctr">
                        <a:spcBef>
                          <a:spcPts val="300"/>
                        </a:spcBef>
                        <a:spcAft>
                          <a:spcPts val="300"/>
                        </a:spcAft>
                      </a:pPr>
                      <a:r>
                        <a:rPr lang="en" sz="1100" b="0" i="0" spc="0">
                          <a:solidFill>
                            <a:srgbClr val="333333"/>
                          </a:solidFill>
                          <a:effectLst/>
                          <a:latin typeface="PingFang SC" panose="020B0400000000000000" pitchFamily="34" charset="-122"/>
                          <a:ea typeface="PingFang SC" panose="020B0400000000000000" pitchFamily="34" charset="-122"/>
                        </a:rPr>
                        <a:t>OnePlus 9</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0.772476196</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1.02519989</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1.168251038</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0</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1.210212708</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1633089844"/>
                  </a:ext>
                </a:extLst>
              </a:tr>
              <a:tr h="315704">
                <a:tc>
                  <a:txBody>
                    <a:bodyPr/>
                    <a:lstStyle/>
                    <a:p>
                      <a:pPr marL="0" marR="0" algn="just" fontAlgn="ctr">
                        <a:spcBef>
                          <a:spcPts val="300"/>
                        </a:spcBef>
                        <a:spcAft>
                          <a:spcPts val="300"/>
                        </a:spcAft>
                      </a:pPr>
                      <a:r>
                        <a:rPr lang="en" sz="1100" b="0" i="0" spc="0">
                          <a:solidFill>
                            <a:srgbClr val="333333"/>
                          </a:solidFill>
                          <a:effectLst/>
                          <a:latin typeface="PingFang SC" panose="020B0400000000000000" pitchFamily="34" charset="-122"/>
                          <a:ea typeface="PingFang SC" panose="020B0400000000000000" pitchFamily="34" charset="-122"/>
                        </a:rPr>
                        <a:t>OnePlus 6</a:t>
                      </a:r>
                      <a:endParaRPr lang="en">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solidFill>
                      <a:srgbClr val="D8D8D8"/>
                    </a:solid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2.743721008</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1.764297485</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1.543045044</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a:solidFill>
                            <a:srgbClr val="000000"/>
                          </a:solidFill>
                          <a:effectLst/>
                          <a:latin typeface="PingFang SC" panose="020B0400000000000000" pitchFamily="34" charset="-122"/>
                          <a:ea typeface="PingFang SC" panose="020B0400000000000000" pitchFamily="34" charset="-122"/>
                        </a:rPr>
                        <a:t>3.170013428</a:t>
                      </a:r>
                      <a:endParaRPr lang="zh-CN" altLang="en-US">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tc>
                  <a:txBody>
                    <a:bodyPr/>
                    <a:lstStyle/>
                    <a:p>
                      <a:pPr marL="0" marR="0" algn="just" fontAlgn="ctr">
                        <a:spcBef>
                          <a:spcPts val="300"/>
                        </a:spcBef>
                        <a:spcAft>
                          <a:spcPts val="300"/>
                        </a:spcAft>
                      </a:pPr>
                      <a:r>
                        <a:rPr lang="en-US" altLang="zh-CN" sz="1100" b="0" i="0" spc="0" dirty="0">
                          <a:solidFill>
                            <a:srgbClr val="000000"/>
                          </a:solidFill>
                          <a:effectLst/>
                          <a:latin typeface="PingFang SC" panose="020B0400000000000000" pitchFamily="34" charset="-122"/>
                          <a:ea typeface="PingFang SC" panose="020B0400000000000000" pitchFamily="34" charset="-122"/>
                        </a:rPr>
                        <a:t>0</a:t>
                      </a:r>
                      <a:endParaRPr lang="zh-CN" altLang="en-US" dirty="0">
                        <a:effectLst/>
                      </a:endParaRPr>
                    </a:p>
                  </a:txBody>
                  <a:tcPr marL="68580" marR="68580" anchor="ctr">
                    <a:lnL w="9525" cap="flat" cmpd="sng" algn="ctr">
                      <a:solidFill>
                        <a:srgbClr val="CBCDD1"/>
                      </a:solidFill>
                      <a:prstDash val="solid"/>
                      <a:round/>
                      <a:headEnd type="none" w="med" len="med"/>
                      <a:tailEnd type="none" w="med" len="med"/>
                    </a:lnL>
                    <a:lnR w="9525" cap="flat" cmpd="sng" algn="ctr">
                      <a:solidFill>
                        <a:srgbClr val="CBCDD1"/>
                      </a:solidFill>
                      <a:prstDash val="solid"/>
                      <a:round/>
                      <a:headEnd type="none" w="med" len="med"/>
                      <a:tailEnd type="none" w="med" len="med"/>
                    </a:lnR>
                    <a:lnT w="9525" cap="flat" cmpd="sng" algn="ctr">
                      <a:solidFill>
                        <a:srgbClr val="CBCDD1"/>
                      </a:solidFill>
                      <a:prstDash val="solid"/>
                      <a:round/>
                      <a:headEnd type="none" w="med" len="med"/>
                      <a:tailEnd type="none" w="med" len="med"/>
                    </a:lnT>
                    <a:lnB w="9525" cap="flat" cmpd="sng" algn="ctr">
                      <a:solidFill>
                        <a:srgbClr val="CBCDD1"/>
                      </a:solidFill>
                      <a:prstDash val="solid"/>
                      <a:round/>
                      <a:headEnd type="none" w="med" len="med"/>
                      <a:tailEnd type="none" w="med" len="med"/>
                    </a:lnB>
                    <a:noFill/>
                  </a:tcPr>
                </a:tc>
                <a:extLst>
                  <a:ext uri="{0D108BD9-81ED-4DB2-BD59-A6C34878D82A}">
                    <a16:rowId xmlns:a16="http://schemas.microsoft.com/office/drawing/2014/main" val="4041719434"/>
                  </a:ext>
                </a:extLst>
              </a:tr>
            </a:tbl>
          </a:graphicData>
        </a:graphic>
      </p:graphicFrame>
    </p:spTree>
    <p:extLst>
      <p:ext uri="{BB962C8B-B14F-4D97-AF65-F5344CB8AC3E}">
        <p14:creationId xmlns:p14="http://schemas.microsoft.com/office/powerpoint/2010/main" val="2649241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BF574-A292-164A-65D7-C67DF9273D36}"/>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DAA9CBFF-BD5A-B2A6-A3B8-FD120E3F012C}"/>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0611620E-8942-6D9F-5339-87067CFA0168}"/>
              </a:ext>
            </a:extLst>
          </p:cNvPr>
          <p:cNvSpPr txBox="1"/>
          <p:nvPr/>
        </p:nvSpPr>
        <p:spPr>
          <a:xfrm>
            <a:off x="86931" y="22947"/>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真实实验环境</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E987F038-F335-A772-480D-7D58BE193E6B}"/>
              </a:ext>
            </a:extLst>
          </p:cNvPr>
          <p:cNvSpPr txBox="1"/>
          <p:nvPr/>
        </p:nvSpPr>
        <p:spPr>
          <a:xfrm>
            <a:off x="226032" y="842480"/>
            <a:ext cx="11103306" cy="2031325"/>
          </a:xfrm>
          <a:prstGeom prst="rect">
            <a:avLst/>
          </a:prstGeom>
          <a:noFill/>
        </p:spPr>
        <p:txBody>
          <a:bodyPr wrap="square" rtlCol="0">
            <a:spAutoFit/>
          </a:bodyPr>
          <a:lstStyle/>
          <a:p>
            <a:endParaRPr kumimoji="1" lang="en-US" altLang="zh-CN" dirty="0"/>
          </a:p>
          <a:p>
            <a:pPr marL="285750" indent="-285750">
              <a:buFont typeface="Arial" panose="020B0604020202020204" pitchFamily="34" charset="0"/>
              <a:buChar char="•"/>
            </a:pPr>
            <a:r>
              <a:rPr kumimoji="1" lang="zh-CN" altLang="en-US" dirty="0"/>
              <a:t>设备个数：</a:t>
            </a:r>
            <a:r>
              <a:rPr kumimoji="1" lang="en-US" altLang="zh-CN" dirty="0"/>
              <a:t>5</a:t>
            </a:r>
            <a:r>
              <a:rPr kumimoji="1" lang="zh-CN" altLang="en-US" dirty="0"/>
              <a:t> 个</a:t>
            </a:r>
            <a:endParaRPr kumimoji="1" lang="en-US" altLang="zh-CN" dirty="0"/>
          </a:p>
          <a:p>
            <a:pPr marL="285750" indent="-285750">
              <a:buFont typeface="Arial" panose="020B0604020202020204" pitchFamily="34" charset="0"/>
              <a:buChar char="•"/>
            </a:pPr>
            <a:r>
              <a:rPr kumimoji="1" lang="zh-CN" altLang="en-US" dirty="0"/>
              <a:t>模型大小：</a:t>
            </a:r>
            <a:r>
              <a:rPr kumimoji="1" lang="en-US" altLang="zh-CN" dirty="0"/>
              <a:t>3B</a:t>
            </a:r>
          </a:p>
          <a:p>
            <a:pPr marL="285750" indent="-285750">
              <a:buFont typeface="Arial" panose="020B0604020202020204" pitchFamily="34" charset="0"/>
              <a:buChar char="•"/>
            </a:pPr>
            <a:r>
              <a:rPr kumimoji="1" lang="zh-CN" altLang="en-US" dirty="0"/>
              <a:t>子模型大小：</a:t>
            </a:r>
            <a:r>
              <a:rPr kumimoji="1" lang="en-US" altLang="zh-CN" dirty="0"/>
              <a:t>[0.49049765 0.5548252  0.57982325 0.64548602 0.72936787]</a:t>
            </a:r>
          </a:p>
          <a:p>
            <a:pPr marL="285750" indent="-285750">
              <a:buFont typeface="Arial" panose="020B0604020202020204" pitchFamily="34" charset="0"/>
              <a:buChar char="•"/>
            </a:pPr>
            <a:r>
              <a:rPr kumimoji="1" lang="zh-CN" altLang="en-US" dirty="0"/>
              <a:t>最小无感恢复时间：</a:t>
            </a:r>
            <a:r>
              <a:rPr kumimoji="1" lang="en-US" altLang="zh-CN" dirty="0"/>
              <a:t>5s</a:t>
            </a:r>
          </a:p>
          <a:p>
            <a:pPr marL="285750" indent="-285750">
              <a:buFont typeface="Arial" panose="020B0604020202020204" pitchFamily="34" charset="0"/>
              <a:buChar char="•"/>
            </a:pPr>
            <a:r>
              <a:rPr kumimoji="1" lang="zh-CN" altLang="en-US" dirty="0"/>
              <a:t>完全恢复时间：</a:t>
            </a:r>
            <a:r>
              <a:rPr kumimoji="1" lang="en-US" altLang="zh-CN" dirty="0"/>
              <a:t>13s</a:t>
            </a:r>
          </a:p>
          <a:p>
            <a:pPr marL="285750" indent="-285750">
              <a:buFont typeface="Arial" panose="020B0604020202020204" pitchFamily="34" charset="0"/>
              <a:buChar char="•"/>
            </a:pPr>
            <a:r>
              <a:rPr kumimoji="1" lang="zh-CN" altLang="en-US" dirty="0"/>
              <a:t>单设备完全恢复时间：</a:t>
            </a:r>
            <a:r>
              <a:rPr kumimoji="1" lang="en-US" altLang="zh-CN" dirty="0"/>
              <a:t>9s</a:t>
            </a:r>
          </a:p>
        </p:txBody>
      </p:sp>
      <p:pic>
        <p:nvPicPr>
          <p:cNvPr id="3" name="图片 2">
            <a:extLst>
              <a:ext uri="{FF2B5EF4-FFF2-40B4-BE49-F238E27FC236}">
                <a16:creationId xmlns:a16="http://schemas.microsoft.com/office/drawing/2014/main" id="{F79A2FE6-32F4-EE6E-705C-880F42D3E3B1}"/>
              </a:ext>
            </a:extLst>
          </p:cNvPr>
          <p:cNvPicPr>
            <a:picLocks noChangeAspect="1"/>
          </p:cNvPicPr>
          <p:nvPr/>
        </p:nvPicPr>
        <p:blipFill>
          <a:blip r:embed="rId3"/>
          <a:stretch>
            <a:fillRect/>
          </a:stretch>
        </p:blipFill>
        <p:spPr>
          <a:xfrm>
            <a:off x="304335" y="3316601"/>
            <a:ext cx="9708863" cy="3212750"/>
          </a:xfrm>
          <a:prstGeom prst="rect">
            <a:avLst/>
          </a:prstGeom>
        </p:spPr>
      </p:pic>
      <p:pic>
        <p:nvPicPr>
          <p:cNvPr id="8" name="图片 7">
            <a:extLst>
              <a:ext uri="{FF2B5EF4-FFF2-40B4-BE49-F238E27FC236}">
                <a16:creationId xmlns:a16="http://schemas.microsoft.com/office/drawing/2014/main" id="{D63DEC24-74E3-1C55-AD60-74F58AA06AE7}"/>
              </a:ext>
            </a:extLst>
          </p:cNvPr>
          <p:cNvPicPr>
            <a:picLocks noChangeAspect="1"/>
          </p:cNvPicPr>
          <p:nvPr/>
        </p:nvPicPr>
        <p:blipFill>
          <a:blip r:embed="rId4"/>
          <a:stretch>
            <a:fillRect/>
          </a:stretch>
        </p:blipFill>
        <p:spPr>
          <a:xfrm>
            <a:off x="5241171" y="-211906"/>
            <a:ext cx="6000102" cy="3600061"/>
          </a:xfrm>
          <a:prstGeom prst="rect">
            <a:avLst/>
          </a:prstGeom>
        </p:spPr>
      </p:pic>
    </p:spTree>
    <p:extLst>
      <p:ext uri="{BB962C8B-B14F-4D97-AF65-F5344CB8AC3E}">
        <p14:creationId xmlns:p14="http://schemas.microsoft.com/office/powerpoint/2010/main" val="2277476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91624-5CFE-EFE0-1BA4-0F63F9AD59E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26855A39-A489-38E7-FB2C-098807E8C44B}"/>
              </a:ext>
            </a:extLst>
          </p:cNvPr>
          <p:cNvSpPr/>
          <p:nvPr/>
        </p:nvSpPr>
        <p:spPr>
          <a:xfrm>
            <a:off x="-1" y="527471"/>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2E5C8AE2-14A1-F906-B113-B162FCB917AC}"/>
              </a:ext>
            </a:extLst>
          </p:cNvPr>
          <p:cNvSpPr txBox="1"/>
          <p:nvPr/>
        </p:nvSpPr>
        <p:spPr>
          <a:xfrm>
            <a:off x="86931" y="22947"/>
            <a:ext cx="9926267" cy="461665"/>
          </a:xfrm>
          <a:prstGeom prst="rect">
            <a:avLst/>
          </a:prstGeom>
          <a:noFill/>
        </p:spPr>
        <p:txBody>
          <a:bodyPr wrap="square" rtlCol="0">
            <a:spAutoFit/>
          </a:bodyPr>
          <a:lstStyle/>
          <a:p>
            <a:pPr latinLnBrk="1"/>
            <a:r>
              <a:rPr lang="zh-CN" altLang="en-US" sz="2400" b="1" i="0" dirty="0">
                <a:solidFill>
                  <a:srgbClr val="003F87"/>
                </a:solidFill>
                <a:effectLst/>
                <a:highlight>
                  <a:srgbClr val="FFFFFF"/>
                </a:highlight>
                <a:latin typeface="+mj-ea"/>
                <a:ea typeface="+mj-ea"/>
              </a:rPr>
              <a:t>真实实验环境</a:t>
            </a:r>
            <a:endParaRPr lang="zh-CN" altLang="en" sz="2400" b="1" i="0" dirty="0">
              <a:solidFill>
                <a:srgbClr val="003F87"/>
              </a:solidFill>
              <a:effectLst/>
              <a:highlight>
                <a:srgbClr val="FFFFFF"/>
              </a:highlight>
              <a:latin typeface="+mj-ea"/>
              <a:ea typeface="+mj-ea"/>
            </a:endParaRPr>
          </a:p>
        </p:txBody>
      </p:sp>
      <p:sp>
        <p:nvSpPr>
          <p:cNvPr id="2" name="文本框 1">
            <a:extLst>
              <a:ext uri="{FF2B5EF4-FFF2-40B4-BE49-F238E27FC236}">
                <a16:creationId xmlns:a16="http://schemas.microsoft.com/office/drawing/2014/main" id="{5212FB19-498E-9C27-21D4-6F6EDA22382F}"/>
              </a:ext>
            </a:extLst>
          </p:cNvPr>
          <p:cNvSpPr txBox="1"/>
          <p:nvPr/>
        </p:nvSpPr>
        <p:spPr>
          <a:xfrm>
            <a:off x="226032" y="883714"/>
            <a:ext cx="11103306" cy="2031325"/>
          </a:xfrm>
          <a:prstGeom prst="rect">
            <a:avLst/>
          </a:prstGeom>
          <a:noFill/>
        </p:spPr>
        <p:txBody>
          <a:bodyPr wrap="square" rtlCol="0">
            <a:spAutoFit/>
          </a:bodyPr>
          <a:lstStyle/>
          <a:p>
            <a:endParaRPr kumimoji="1" lang="en-US" altLang="zh-CN" dirty="0"/>
          </a:p>
          <a:p>
            <a:pPr marL="285750" indent="-285750">
              <a:buFont typeface="Arial" panose="020B0604020202020204" pitchFamily="34" charset="0"/>
              <a:buChar char="•"/>
            </a:pPr>
            <a:r>
              <a:rPr kumimoji="1" lang="zh-CN" altLang="en-US" dirty="0"/>
              <a:t>设备个数：</a:t>
            </a:r>
            <a:r>
              <a:rPr kumimoji="1" lang="en-US" altLang="zh-CN" dirty="0"/>
              <a:t>5</a:t>
            </a:r>
            <a:r>
              <a:rPr kumimoji="1" lang="zh-CN" altLang="en-US" dirty="0"/>
              <a:t> 个</a:t>
            </a:r>
            <a:endParaRPr kumimoji="1" lang="en-US" altLang="zh-CN" dirty="0"/>
          </a:p>
          <a:p>
            <a:pPr marL="285750" indent="-285750">
              <a:buFont typeface="Arial" panose="020B0604020202020204" pitchFamily="34" charset="0"/>
              <a:buChar char="•"/>
            </a:pPr>
            <a:r>
              <a:rPr kumimoji="1" lang="zh-CN" altLang="en-US" dirty="0"/>
              <a:t>模型大小：</a:t>
            </a:r>
            <a:r>
              <a:rPr kumimoji="1" lang="en-US" altLang="zh-CN" dirty="0"/>
              <a:t>3B</a:t>
            </a:r>
          </a:p>
          <a:p>
            <a:pPr marL="285750" indent="-285750">
              <a:buFont typeface="Arial" panose="020B0604020202020204" pitchFamily="34" charset="0"/>
              <a:buChar char="•"/>
            </a:pPr>
            <a:r>
              <a:rPr kumimoji="1" lang="zh-CN" altLang="en-US" dirty="0"/>
              <a:t>子模型大小：</a:t>
            </a:r>
            <a:r>
              <a:rPr kumimoji="1" lang="en-US" altLang="zh-CN" dirty="0"/>
              <a:t> [0.67627924 0.72070909 0.78456432 0.81844735]</a:t>
            </a:r>
          </a:p>
          <a:p>
            <a:pPr marL="285750" indent="-285750">
              <a:buFont typeface="Arial" panose="020B0604020202020204" pitchFamily="34" charset="0"/>
              <a:buChar char="•"/>
            </a:pPr>
            <a:r>
              <a:rPr kumimoji="1" lang="zh-CN" altLang="en-US" dirty="0"/>
              <a:t>最小无感恢复时间：</a:t>
            </a:r>
            <a:r>
              <a:rPr kumimoji="1" lang="en-US" altLang="zh-CN" dirty="0"/>
              <a:t> 5.62s</a:t>
            </a:r>
          </a:p>
          <a:p>
            <a:pPr marL="285750" indent="-285750">
              <a:buFont typeface="Arial" panose="020B0604020202020204" pitchFamily="34" charset="0"/>
              <a:buChar char="•"/>
            </a:pPr>
            <a:r>
              <a:rPr kumimoji="1" lang="zh-CN" altLang="en-US" dirty="0"/>
              <a:t>完全恢复时间：</a:t>
            </a:r>
            <a:r>
              <a:rPr kumimoji="1" lang="en-US" altLang="zh-CN" dirty="0"/>
              <a:t>13.47s</a:t>
            </a:r>
          </a:p>
          <a:p>
            <a:pPr marL="285750" indent="-285750">
              <a:buFont typeface="Arial" panose="020B0604020202020204" pitchFamily="34" charset="0"/>
              <a:buChar char="•"/>
            </a:pPr>
            <a:r>
              <a:rPr kumimoji="1" lang="zh-CN" altLang="en-US" dirty="0"/>
              <a:t>单设备完全恢复时间：</a:t>
            </a:r>
            <a:r>
              <a:rPr kumimoji="1" lang="en-US" altLang="zh-CN" dirty="0"/>
              <a:t>9s</a:t>
            </a:r>
          </a:p>
        </p:txBody>
      </p:sp>
      <p:pic>
        <p:nvPicPr>
          <p:cNvPr id="4" name="图片 3">
            <a:extLst>
              <a:ext uri="{FF2B5EF4-FFF2-40B4-BE49-F238E27FC236}">
                <a16:creationId xmlns:a16="http://schemas.microsoft.com/office/drawing/2014/main" id="{43E23B5E-FA43-77E8-F997-1BFADDB8D3B1}"/>
              </a:ext>
            </a:extLst>
          </p:cNvPr>
          <p:cNvPicPr>
            <a:picLocks noChangeAspect="1"/>
          </p:cNvPicPr>
          <p:nvPr/>
        </p:nvPicPr>
        <p:blipFill>
          <a:blip r:embed="rId3"/>
          <a:stretch>
            <a:fillRect/>
          </a:stretch>
        </p:blipFill>
        <p:spPr>
          <a:xfrm>
            <a:off x="226032" y="3486875"/>
            <a:ext cx="10166368" cy="2843653"/>
          </a:xfrm>
          <a:prstGeom prst="rect">
            <a:avLst/>
          </a:prstGeom>
        </p:spPr>
      </p:pic>
      <p:pic>
        <p:nvPicPr>
          <p:cNvPr id="5" name="图片 4">
            <a:extLst>
              <a:ext uri="{FF2B5EF4-FFF2-40B4-BE49-F238E27FC236}">
                <a16:creationId xmlns:a16="http://schemas.microsoft.com/office/drawing/2014/main" id="{E4FAB10F-D91C-2C14-D8A4-156ECDA24D39}"/>
              </a:ext>
            </a:extLst>
          </p:cNvPr>
          <p:cNvPicPr>
            <a:picLocks noChangeAspect="1"/>
          </p:cNvPicPr>
          <p:nvPr/>
        </p:nvPicPr>
        <p:blipFill>
          <a:blip r:embed="rId4"/>
          <a:stretch>
            <a:fillRect/>
          </a:stretch>
        </p:blipFill>
        <p:spPr>
          <a:xfrm>
            <a:off x="6095999" y="196125"/>
            <a:ext cx="6350000" cy="3175000"/>
          </a:xfrm>
          <a:prstGeom prst="rect">
            <a:avLst/>
          </a:prstGeom>
        </p:spPr>
      </p:pic>
    </p:spTree>
    <p:extLst>
      <p:ext uri="{BB962C8B-B14F-4D97-AF65-F5344CB8AC3E}">
        <p14:creationId xmlns:p14="http://schemas.microsoft.com/office/powerpoint/2010/main" val="1072335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9" name="文本框 8">
            <a:extLst>
              <a:ext uri="{FF2B5EF4-FFF2-40B4-BE49-F238E27FC236}">
                <a16:creationId xmlns:a16="http://schemas.microsoft.com/office/drawing/2014/main" id="{A1D9DD77-258D-7344-EFA9-1F67C65BAB6E}"/>
              </a:ext>
            </a:extLst>
          </p:cNvPr>
          <p:cNvSpPr txBox="1"/>
          <p:nvPr/>
        </p:nvSpPr>
        <p:spPr>
          <a:xfrm>
            <a:off x="70139" y="39984"/>
            <a:ext cx="9926267" cy="461665"/>
          </a:xfrm>
          <a:prstGeom prst="rect">
            <a:avLst/>
          </a:prstGeom>
          <a:noFill/>
        </p:spPr>
        <p:txBody>
          <a:bodyPr wrap="square" rtlCol="0">
            <a:spAutoFit/>
          </a:bodyPr>
          <a:lstStyle/>
          <a:p>
            <a:pPr latinLnBrk="1"/>
            <a:r>
              <a:rPr lang="en-US" altLang="zh-CN" sz="2400" b="1" dirty="0">
                <a:solidFill>
                  <a:srgbClr val="003F87"/>
                </a:solidFill>
                <a:highlight>
                  <a:srgbClr val="FFFFFF"/>
                </a:highlight>
                <a:latin typeface="+mj-ea"/>
                <a:ea typeface="+mj-ea"/>
              </a:rPr>
              <a:t>LLM</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Finetune</a:t>
            </a:r>
            <a:r>
              <a:rPr lang="zh-CN" altLang="en-US" sz="2400" b="1" dirty="0">
                <a:solidFill>
                  <a:srgbClr val="003F87"/>
                </a:solidFill>
                <a:highlight>
                  <a:srgbClr val="FFFFFF"/>
                </a:highlight>
                <a:latin typeface="+mj-ea"/>
                <a:ea typeface="+mj-ea"/>
              </a:rPr>
              <a:t> </a:t>
            </a:r>
            <a:r>
              <a:rPr lang="en-US" altLang="zh-CN" sz="2400" b="1" dirty="0">
                <a:solidFill>
                  <a:srgbClr val="003F87"/>
                </a:solidFill>
                <a:highlight>
                  <a:srgbClr val="FFFFFF"/>
                </a:highlight>
                <a:latin typeface="+mj-ea"/>
                <a:ea typeface="+mj-ea"/>
              </a:rPr>
              <a:t>Agent</a:t>
            </a:r>
            <a:r>
              <a:rPr lang="zh-CN" altLang="en-US" sz="2400" b="1" dirty="0">
                <a:solidFill>
                  <a:srgbClr val="003F87"/>
                </a:solidFill>
                <a:highlight>
                  <a:srgbClr val="FFFFFF"/>
                </a:highlight>
                <a:latin typeface="+mj-ea"/>
                <a:ea typeface="+mj-ea"/>
              </a:rPr>
              <a:t> 应用</a:t>
            </a:r>
            <a:endParaRPr lang="zh-CN" altLang="en" sz="2400" b="1" i="0" dirty="0">
              <a:solidFill>
                <a:srgbClr val="003F87"/>
              </a:solidFill>
              <a:effectLst/>
              <a:highlight>
                <a:srgbClr val="FFFFFF"/>
              </a:highlight>
              <a:latin typeface="+mj-ea"/>
              <a:ea typeface="+mj-ea"/>
            </a:endParaRPr>
          </a:p>
        </p:txBody>
      </p:sp>
      <p:pic>
        <p:nvPicPr>
          <p:cNvPr id="3074" name="Picture 2">
            <a:extLst>
              <a:ext uri="{FF2B5EF4-FFF2-40B4-BE49-F238E27FC236}">
                <a16:creationId xmlns:a16="http://schemas.microsoft.com/office/drawing/2014/main" id="{1D235902-BD31-FB4C-A540-B57B16184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14" y="553263"/>
            <a:ext cx="10811774" cy="339557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55A629C-79EA-2EAD-130F-1C65FCF9665E}"/>
              </a:ext>
            </a:extLst>
          </p:cNvPr>
          <p:cNvSpPr txBox="1"/>
          <p:nvPr/>
        </p:nvSpPr>
        <p:spPr>
          <a:xfrm>
            <a:off x="396814" y="4525233"/>
            <a:ext cx="9926267" cy="461665"/>
          </a:xfrm>
          <a:prstGeom prst="rect">
            <a:avLst/>
          </a:prstGeom>
          <a:noFill/>
        </p:spPr>
        <p:txBody>
          <a:bodyPr wrap="square" rtlCol="0">
            <a:spAutoFit/>
          </a:bodyPr>
          <a:lstStyle/>
          <a:p>
            <a:pPr latinLnBrk="1"/>
            <a:r>
              <a:rPr lang="zh-CN" altLang="en-US" sz="2400" b="1" dirty="0">
                <a:solidFill>
                  <a:srgbClr val="003F87"/>
                </a:solidFill>
                <a:highlight>
                  <a:srgbClr val="FFFFFF"/>
                </a:highlight>
                <a:latin typeface="+mj-ea"/>
                <a:ea typeface="+mj-ea"/>
              </a:rPr>
              <a:t>金融大模型，医药大模型，教育大模型，编程大模型</a:t>
            </a:r>
            <a:endParaRPr lang="zh-CN" altLang="en" sz="2400" b="1" i="0" dirty="0">
              <a:solidFill>
                <a:srgbClr val="003F87"/>
              </a:solidFill>
              <a:effectLst/>
              <a:highlight>
                <a:srgbClr val="FFFFFF"/>
              </a:highlight>
              <a:latin typeface="+mj-ea"/>
              <a:ea typeface="+mj-ea"/>
            </a:endParaRPr>
          </a:p>
        </p:txBody>
      </p:sp>
    </p:spTree>
    <p:extLst>
      <p:ext uri="{BB962C8B-B14F-4D97-AF65-F5344CB8AC3E}">
        <p14:creationId xmlns:p14="http://schemas.microsoft.com/office/powerpoint/2010/main" val="180422007"/>
      </p:ext>
    </p:extLst>
  </p:cSld>
  <p:clrMapOvr>
    <a:masterClrMapping/>
  </p:clrMapOvr>
  <mc:AlternateContent xmlns:mc="http://schemas.openxmlformats.org/markup-compatibility/2006" xmlns:p14="http://schemas.microsoft.com/office/powerpoint/2010/main">
    <mc:Choice Requires="p14">
      <p:transition spd="slow" p14:dur="2000" advTm="24252"/>
    </mc:Choice>
    <mc:Fallback xmlns="">
      <p:transition spd="slow" advTm="2425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45936</TotalTime>
  <Words>13428</Words>
  <Application>Microsoft Macintosh PowerPoint</Application>
  <PresentationFormat>宽屏</PresentationFormat>
  <Paragraphs>1681</Paragraphs>
  <Slides>89</Slides>
  <Notes>86</Notes>
  <HiddenSlides>1</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89</vt:i4>
      </vt:variant>
    </vt:vector>
  </HeadingPairs>
  <TitlesOfParts>
    <vt:vector size="105" baseType="lpstr">
      <vt:lpstr>-apple-system</vt:lpstr>
      <vt:lpstr>等线</vt:lpstr>
      <vt:lpstr>华文行楷</vt:lpstr>
      <vt:lpstr>隶书</vt:lpstr>
      <vt:lpstr>微软雅黑 Light</vt:lpstr>
      <vt:lpstr>inherit</vt:lpstr>
      <vt:lpstr>PingFang SC</vt:lpstr>
      <vt:lpstr>PingFangSC-Medium</vt:lpstr>
      <vt:lpstr>PingFangSC-Regular</vt:lpstr>
      <vt:lpstr>system-ui</vt:lpstr>
      <vt:lpstr>Arial</vt:lpstr>
      <vt:lpstr>Arial</vt:lpstr>
      <vt:lpstr>Calibri Light</vt:lpstr>
      <vt:lpstr>Menlo</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FC P</cp:lastModifiedBy>
  <cp:revision>1045</cp:revision>
  <dcterms:created xsi:type="dcterms:W3CDTF">2018-09-30T02:27:57Z</dcterms:created>
  <dcterms:modified xsi:type="dcterms:W3CDTF">2024-11-14T06:54:22Z</dcterms:modified>
</cp:coreProperties>
</file>